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xlsx" ContentType="application/vnd.openxmlformats-officedocument.spreadsheetml.sheet"/>
  <Default Extension="bin" ContentType="application/vnd.openxmlformats-officedocument.oleObject"/>
  <Default Extension="wdp" ContentType="image/vnd.ms-photo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70" r:id="rId3"/>
  </p:sldMasterIdLst>
  <p:notesMasterIdLst>
    <p:notesMasterId r:id="rId18"/>
  </p:notesMasterIdLst>
  <p:sldIdLst>
    <p:sldId id="366" r:id="rId4"/>
    <p:sldId id="286" r:id="rId5"/>
    <p:sldId id="299" r:id="rId6"/>
    <p:sldId id="300" r:id="rId7"/>
    <p:sldId id="367" r:id="rId8"/>
    <p:sldId id="394" r:id="rId9"/>
    <p:sldId id="395" r:id="rId10"/>
    <p:sldId id="396" r:id="rId11"/>
    <p:sldId id="397" r:id="rId12"/>
    <p:sldId id="398" r:id="rId13"/>
    <p:sldId id="399" r:id="rId14"/>
    <p:sldId id="302" r:id="rId15"/>
    <p:sldId id="283" r:id="rId16"/>
    <p:sldId id="284" r:id="rId17"/>
    <p:sldId id="295" r:id="rId19"/>
    <p:sldId id="347" r:id="rId20"/>
    <p:sldId id="348" r:id="rId21"/>
    <p:sldId id="287" r:id="rId22"/>
    <p:sldId id="350" r:id="rId23"/>
    <p:sldId id="423" r:id="rId24"/>
    <p:sldId id="291" r:id="rId25"/>
    <p:sldId id="292" r:id="rId26"/>
    <p:sldId id="288" r:id="rId27"/>
    <p:sldId id="289" r:id="rId28"/>
    <p:sldId id="349" r:id="rId29"/>
    <p:sldId id="351" r:id="rId30"/>
    <p:sldId id="294" r:id="rId31"/>
    <p:sldId id="352" r:id="rId32"/>
    <p:sldId id="353" r:id="rId33"/>
    <p:sldId id="354" r:id="rId34"/>
    <p:sldId id="368" r:id="rId35"/>
    <p:sldId id="355" r:id="rId36"/>
    <p:sldId id="358" r:id="rId37"/>
    <p:sldId id="359" r:id="rId38"/>
    <p:sldId id="325" r:id="rId39"/>
  </p:sldIdLst>
  <p:sldSz cx="12192000" cy="6858000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12" autoAdjust="0"/>
    <p:restoredTop sz="95337" autoAdjust="0"/>
  </p:normalViewPr>
  <p:slideViewPr>
    <p:cSldViewPr snapToGrid="0" snapToObjects="1">
      <p:cViewPr varScale="1">
        <p:scale>
          <a:sx n="97" d="100"/>
          <a:sy n="97" d="100"/>
        </p:scale>
        <p:origin x="7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Workbook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深红</c:v>
                </c:pt>
              </c:strCache>
            </c:strRef>
          </c:tx>
          <c:spPr>
            <a:solidFill>
              <a:schemeClr val="accent1">
                <a:alpha val="80000"/>
              </a:schemeClr>
            </a:solidFill>
            <a:ln>
              <a:noFill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  <c:pt idx="8">
                  <c:v>12</c:v>
                </c:pt>
                <c:pt idx="9">
                  <c:v>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紫色</c:v>
                </c:pt>
              </c:strCache>
            </c:strRef>
          </c:tx>
          <c:spPr>
            <a:solidFill>
              <a:schemeClr val="accent2">
                <a:alpha val="80000"/>
              </a:schemeClr>
            </a:solidFill>
            <a:ln>
              <a:noFill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深绿</c:v>
                </c:pt>
              </c:strCache>
            </c:strRef>
          </c:tx>
          <c:spPr>
            <a:solidFill>
              <a:schemeClr val="accent3">
                <a:alpha val="80000"/>
              </a:schemeClr>
            </a:solidFill>
            <a:ln>
              <a:noFill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9</c:v>
                </c:pt>
                <c:pt idx="7">
                  <c:v>11</c:v>
                </c:pt>
                <c:pt idx="8">
                  <c:v>10</c:v>
                </c:pt>
                <c:pt idx="9">
                  <c:v>8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浅绿</c:v>
                </c:pt>
              </c:strCache>
            </c:strRef>
          </c:tx>
          <c:spPr>
            <a:solidFill>
              <a:schemeClr val="accent4">
                <a:alpha val="80000"/>
              </a:schemeClr>
            </a:solidFill>
            <a:ln>
              <a:noFill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9</c:v>
                </c:pt>
                <c:pt idx="9">
                  <c:v>5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浅绿</c:v>
                </c:pt>
              </c:strCache>
            </c:strRef>
          </c:tx>
          <c:spPr>
            <a:solidFill>
              <a:schemeClr val="accent5">
                <a:alpha val="80000"/>
              </a:schemeClr>
            </a:solidFill>
            <a:ln>
              <a:noFill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Sheet1!$F$2:$F$11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9</c:v>
                </c:pt>
                <c:pt idx="3">
                  <c:v>10</c:v>
                </c:pt>
                <c:pt idx="4">
                  <c:v>12</c:v>
                </c:pt>
                <c:pt idx="5">
                  <c:v>9</c:v>
                </c:pt>
                <c:pt idx="6">
                  <c:v>10</c:v>
                </c:pt>
                <c:pt idx="7">
                  <c:v>8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浅绿</c:v>
                </c:pt>
              </c:strCache>
            </c:strRef>
          </c:tx>
          <c:spPr>
            <a:solidFill>
              <a:schemeClr val="accent6">
                <a:alpha val="80000"/>
              </a:schemeClr>
            </a:solidFill>
            <a:ln>
              <a:noFill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Sheet1!$G$2:$G$11</c:f>
              <c:numCache>
                <c:formatCode>General</c:formatCode>
                <c:ptCount val="10"/>
                <c:pt idx="0">
                  <c:v>5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11</c:v>
                </c:pt>
                <c:pt idx="6">
                  <c:v>13</c:v>
                </c:pt>
                <c:pt idx="7">
                  <c:v>8</c:v>
                </c:pt>
                <c:pt idx="8">
                  <c:v>10</c:v>
                </c:pt>
                <c:pt idx="9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9810480"/>
        <c:axId val="129810864"/>
      </c:radarChart>
      <c:catAx>
        <c:axId val="1298104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29810864"/>
        <c:crosses val="autoZero"/>
        <c:auto val="1"/>
        <c:lblAlgn val="ctr"/>
        <c:lblOffset val="100"/>
        <c:noMultiLvlLbl val="0"/>
      </c:catAx>
      <c:valAx>
        <c:axId val="1298108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298104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深红</c:v>
                </c:pt>
              </c:strCache>
            </c:strRef>
          </c:tx>
          <c:spPr>
            <a:noFill/>
            <a:ln>
              <a:noFill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  <c:pt idx="8">
                  <c:v>12</c:v>
                </c:pt>
                <c:pt idx="9">
                  <c:v>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紫色</c:v>
                </c:pt>
              </c:strCache>
            </c:strRef>
          </c:tx>
          <c:spPr>
            <a:solidFill>
              <a:schemeClr val="accent2">
                <a:alpha val="80000"/>
              </a:schemeClr>
            </a:solidFill>
            <a:ln>
              <a:noFill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深绿</c:v>
                </c:pt>
              </c:strCache>
            </c:strRef>
          </c:tx>
          <c:spPr>
            <a:noFill/>
            <a:ln>
              <a:noFill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9</c:v>
                </c:pt>
                <c:pt idx="7">
                  <c:v>11</c:v>
                </c:pt>
                <c:pt idx="8">
                  <c:v>10</c:v>
                </c:pt>
                <c:pt idx="9">
                  <c:v>8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浅绿</c:v>
                </c:pt>
              </c:strCache>
            </c:strRef>
          </c:tx>
          <c:spPr>
            <a:solidFill>
              <a:schemeClr val="accent4">
                <a:alpha val="80000"/>
              </a:schemeClr>
            </a:solidFill>
            <a:ln>
              <a:noFill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9</c:v>
                </c:pt>
                <c:pt idx="9">
                  <c:v>5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浅绿</c:v>
                </c:pt>
              </c:strCache>
            </c:strRef>
          </c:tx>
          <c:spPr>
            <a:noFill/>
            <a:ln>
              <a:noFill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Sheet1!$F$2:$F$11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9</c:v>
                </c:pt>
                <c:pt idx="3">
                  <c:v>10</c:v>
                </c:pt>
                <c:pt idx="4">
                  <c:v>12</c:v>
                </c:pt>
                <c:pt idx="5">
                  <c:v>9</c:v>
                </c:pt>
                <c:pt idx="6">
                  <c:v>10</c:v>
                </c:pt>
                <c:pt idx="7">
                  <c:v>8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浅绿</c:v>
                </c:pt>
              </c:strCache>
            </c:strRef>
          </c:tx>
          <c:spPr>
            <a:noFill/>
            <a:ln>
              <a:noFill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Sheet1!$G$2:$G$11</c:f>
              <c:numCache>
                <c:formatCode>General</c:formatCode>
                <c:ptCount val="10"/>
                <c:pt idx="0">
                  <c:v>5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11</c:v>
                </c:pt>
                <c:pt idx="6">
                  <c:v>13</c:v>
                </c:pt>
                <c:pt idx="7">
                  <c:v>8</c:v>
                </c:pt>
                <c:pt idx="8">
                  <c:v>10</c:v>
                </c:pt>
                <c:pt idx="9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6787816"/>
        <c:axId val="176788200"/>
      </c:radarChart>
      <c:catAx>
        <c:axId val="176787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76788200"/>
        <c:crosses val="autoZero"/>
        <c:auto val="1"/>
        <c:lblAlgn val="ctr"/>
        <c:lblOffset val="100"/>
        <c:noMultiLvlLbl val="0"/>
      </c:catAx>
      <c:valAx>
        <c:axId val="17678820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76787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深红</c:v>
                </c:pt>
              </c:strCache>
            </c:strRef>
          </c:tx>
          <c:spPr>
            <a:noFill/>
            <a:ln>
              <a:noFill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  <c:pt idx="8">
                  <c:v>12</c:v>
                </c:pt>
                <c:pt idx="9">
                  <c:v>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紫色</c:v>
                </c:pt>
              </c:strCache>
            </c:strRef>
          </c:tx>
          <c:spPr>
            <a:noFill/>
            <a:ln>
              <a:noFill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深绿</c:v>
                </c:pt>
              </c:strCache>
            </c:strRef>
          </c:tx>
          <c:spPr>
            <a:noFill/>
            <a:ln>
              <a:noFill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9</c:v>
                </c:pt>
                <c:pt idx="7">
                  <c:v>11</c:v>
                </c:pt>
                <c:pt idx="8">
                  <c:v>10</c:v>
                </c:pt>
                <c:pt idx="9">
                  <c:v>8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浅绿</c:v>
                </c:pt>
              </c:strCache>
            </c:strRef>
          </c:tx>
          <c:spPr>
            <a:solidFill>
              <a:schemeClr val="accent4">
                <a:alpha val="80000"/>
              </a:schemeClr>
            </a:solidFill>
            <a:ln>
              <a:noFill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9</c:v>
                </c:pt>
                <c:pt idx="9">
                  <c:v>5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浅绿</c:v>
                </c:pt>
              </c:strCache>
            </c:strRef>
          </c:tx>
          <c:spPr>
            <a:noFill/>
            <a:ln>
              <a:noFill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Sheet1!$F$2:$F$11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9</c:v>
                </c:pt>
                <c:pt idx="3">
                  <c:v>10</c:v>
                </c:pt>
                <c:pt idx="4">
                  <c:v>12</c:v>
                </c:pt>
                <c:pt idx="5">
                  <c:v>9</c:v>
                </c:pt>
                <c:pt idx="6">
                  <c:v>10</c:v>
                </c:pt>
                <c:pt idx="7">
                  <c:v>8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浅绿</c:v>
                </c:pt>
              </c:strCache>
            </c:strRef>
          </c:tx>
          <c:spPr>
            <a:solidFill>
              <a:schemeClr val="accent6">
                <a:alpha val="80000"/>
              </a:schemeClr>
            </a:solidFill>
            <a:ln>
              <a:noFill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Sheet1!$G$2:$G$11</c:f>
              <c:numCache>
                <c:formatCode>General</c:formatCode>
                <c:ptCount val="10"/>
                <c:pt idx="0">
                  <c:v>5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11</c:v>
                </c:pt>
                <c:pt idx="6">
                  <c:v>13</c:v>
                </c:pt>
                <c:pt idx="7">
                  <c:v>8</c:v>
                </c:pt>
                <c:pt idx="8">
                  <c:v>10</c:v>
                </c:pt>
                <c:pt idx="9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6838472"/>
        <c:axId val="176838856"/>
      </c:radarChart>
      <c:catAx>
        <c:axId val="1768384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76838856"/>
        <c:crosses val="autoZero"/>
        <c:auto val="1"/>
        <c:lblAlgn val="ctr"/>
        <c:lblOffset val="100"/>
        <c:noMultiLvlLbl val="0"/>
      </c:catAx>
      <c:valAx>
        <c:axId val="17683885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76838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深红</c:v>
                </c:pt>
              </c:strCache>
            </c:strRef>
          </c:tx>
          <c:spPr>
            <a:noFill/>
            <a:ln>
              <a:noFill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  <c:pt idx="8">
                  <c:v>12</c:v>
                </c:pt>
                <c:pt idx="9">
                  <c:v>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紫色</c:v>
                </c:pt>
              </c:strCache>
            </c:strRef>
          </c:tx>
          <c:spPr>
            <a:solidFill>
              <a:schemeClr val="accent2">
                <a:alpha val="80000"/>
              </a:schemeClr>
            </a:solidFill>
            <a:ln>
              <a:noFill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深绿</c:v>
                </c:pt>
              </c:strCache>
            </c:strRef>
          </c:tx>
          <c:spPr>
            <a:noFill/>
            <a:ln>
              <a:noFill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9</c:v>
                </c:pt>
                <c:pt idx="7">
                  <c:v>11</c:v>
                </c:pt>
                <c:pt idx="8">
                  <c:v>10</c:v>
                </c:pt>
                <c:pt idx="9">
                  <c:v>8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浅绿</c:v>
                </c:pt>
              </c:strCache>
            </c:strRef>
          </c:tx>
          <c:spPr>
            <a:noFill/>
            <a:ln>
              <a:noFill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9</c:v>
                </c:pt>
                <c:pt idx="9">
                  <c:v>5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浅绿</c:v>
                </c:pt>
              </c:strCache>
            </c:strRef>
          </c:tx>
          <c:spPr>
            <a:solidFill>
              <a:schemeClr val="accent5">
                <a:alpha val="80000"/>
              </a:schemeClr>
            </a:solidFill>
            <a:ln>
              <a:noFill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Sheet1!$F$2:$F$11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9</c:v>
                </c:pt>
                <c:pt idx="3">
                  <c:v>10</c:v>
                </c:pt>
                <c:pt idx="4">
                  <c:v>12</c:v>
                </c:pt>
                <c:pt idx="5">
                  <c:v>9</c:v>
                </c:pt>
                <c:pt idx="6">
                  <c:v>10</c:v>
                </c:pt>
                <c:pt idx="7">
                  <c:v>8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浅绿</c:v>
                </c:pt>
              </c:strCache>
            </c:strRef>
          </c:tx>
          <c:spPr>
            <a:noFill/>
            <a:ln>
              <a:noFill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Sheet1!$G$2:$G$11</c:f>
              <c:numCache>
                <c:formatCode>General</c:formatCode>
                <c:ptCount val="10"/>
                <c:pt idx="0">
                  <c:v>5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11</c:v>
                </c:pt>
                <c:pt idx="6">
                  <c:v>13</c:v>
                </c:pt>
                <c:pt idx="7">
                  <c:v>8</c:v>
                </c:pt>
                <c:pt idx="8">
                  <c:v>10</c:v>
                </c:pt>
                <c:pt idx="9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6810496"/>
        <c:axId val="178169128"/>
      </c:radarChart>
      <c:catAx>
        <c:axId val="1768104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78169128"/>
        <c:crosses val="autoZero"/>
        <c:auto val="1"/>
        <c:lblAlgn val="ctr"/>
        <c:lblOffset val="100"/>
        <c:noMultiLvlLbl val="0"/>
      </c:catAx>
      <c:valAx>
        <c:axId val="17816912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76810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深红</c:v>
                </c:pt>
              </c:strCache>
            </c:strRef>
          </c:tx>
          <c:spPr>
            <a:solidFill>
              <a:schemeClr val="accent1">
                <a:alpha val="80000"/>
              </a:schemeClr>
            </a:solidFill>
            <a:ln>
              <a:noFill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  <c:pt idx="8">
                  <c:v>12</c:v>
                </c:pt>
                <c:pt idx="9">
                  <c:v>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紫色</c:v>
                </c:pt>
              </c:strCache>
            </c:strRef>
          </c:tx>
          <c:spPr>
            <a:solidFill>
              <a:schemeClr val="accent2">
                <a:alpha val="80000"/>
              </a:schemeClr>
            </a:solidFill>
            <a:ln>
              <a:noFill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深绿</c:v>
                </c:pt>
              </c:strCache>
            </c:strRef>
          </c:tx>
          <c:spPr>
            <a:solidFill>
              <a:schemeClr val="accent3">
                <a:alpha val="80000"/>
              </a:schemeClr>
            </a:solidFill>
            <a:ln>
              <a:noFill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9</c:v>
                </c:pt>
                <c:pt idx="7">
                  <c:v>11</c:v>
                </c:pt>
                <c:pt idx="8">
                  <c:v>10</c:v>
                </c:pt>
                <c:pt idx="9">
                  <c:v>8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浅绿</c:v>
                </c:pt>
              </c:strCache>
            </c:strRef>
          </c:tx>
          <c:spPr>
            <a:solidFill>
              <a:schemeClr val="accent4">
                <a:alpha val="80000"/>
              </a:schemeClr>
            </a:solidFill>
            <a:ln>
              <a:noFill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9</c:v>
                </c:pt>
                <c:pt idx="9">
                  <c:v>5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浅绿</c:v>
                </c:pt>
              </c:strCache>
            </c:strRef>
          </c:tx>
          <c:spPr>
            <a:noFill/>
            <a:ln>
              <a:noFill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Sheet1!$F$2:$F$11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9</c:v>
                </c:pt>
                <c:pt idx="3">
                  <c:v>10</c:v>
                </c:pt>
                <c:pt idx="4">
                  <c:v>12</c:v>
                </c:pt>
                <c:pt idx="5">
                  <c:v>9</c:v>
                </c:pt>
                <c:pt idx="6">
                  <c:v>10</c:v>
                </c:pt>
                <c:pt idx="7">
                  <c:v>8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浅绿</c:v>
                </c:pt>
              </c:strCache>
            </c:strRef>
          </c:tx>
          <c:spPr>
            <a:noFill/>
            <a:ln>
              <a:noFill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Sheet1!$G$2:$G$11</c:f>
              <c:numCache>
                <c:formatCode>General</c:formatCode>
                <c:ptCount val="10"/>
                <c:pt idx="0">
                  <c:v>5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11</c:v>
                </c:pt>
                <c:pt idx="6">
                  <c:v>13</c:v>
                </c:pt>
                <c:pt idx="7">
                  <c:v>8</c:v>
                </c:pt>
                <c:pt idx="8">
                  <c:v>10</c:v>
                </c:pt>
                <c:pt idx="9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6718312"/>
        <c:axId val="176717920"/>
      </c:radarChart>
      <c:catAx>
        <c:axId val="176718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76717920"/>
        <c:crosses val="autoZero"/>
        <c:auto val="1"/>
        <c:lblAlgn val="ctr"/>
        <c:lblOffset val="100"/>
        <c:noMultiLvlLbl val="0"/>
      </c:catAx>
      <c:valAx>
        <c:axId val="17671792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76718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深红</c:v>
                </c:pt>
              </c:strCache>
            </c:strRef>
          </c:tx>
          <c:spPr>
            <a:noFill/>
            <a:ln>
              <a:noFill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  <c:pt idx="8">
                  <c:v>12</c:v>
                </c:pt>
                <c:pt idx="9">
                  <c:v>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紫色</c:v>
                </c:pt>
              </c:strCache>
            </c:strRef>
          </c:tx>
          <c:spPr>
            <a:noFill/>
            <a:ln>
              <a:noFill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深绿</c:v>
                </c:pt>
              </c:strCache>
            </c:strRef>
          </c:tx>
          <c:spPr>
            <a:noFill/>
            <a:ln>
              <a:noFill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9</c:v>
                </c:pt>
                <c:pt idx="7">
                  <c:v>11</c:v>
                </c:pt>
                <c:pt idx="8">
                  <c:v>10</c:v>
                </c:pt>
                <c:pt idx="9">
                  <c:v>8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浅绿</c:v>
                </c:pt>
              </c:strCache>
            </c:strRef>
          </c:tx>
          <c:spPr>
            <a:solidFill>
              <a:schemeClr val="accent4">
                <a:alpha val="80000"/>
              </a:schemeClr>
            </a:solidFill>
            <a:ln>
              <a:noFill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9</c:v>
                </c:pt>
                <c:pt idx="9">
                  <c:v>5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浅绿</c:v>
                </c:pt>
              </c:strCache>
            </c:strRef>
          </c:tx>
          <c:spPr>
            <a:solidFill>
              <a:schemeClr val="accent5">
                <a:alpha val="80000"/>
              </a:schemeClr>
            </a:solidFill>
            <a:ln>
              <a:noFill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Sheet1!$F$2:$F$11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9</c:v>
                </c:pt>
                <c:pt idx="3">
                  <c:v>10</c:v>
                </c:pt>
                <c:pt idx="4">
                  <c:v>12</c:v>
                </c:pt>
                <c:pt idx="5">
                  <c:v>9</c:v>
                </c:pt>
                <c:pt idx="6">
                  <c:v>10</c:v>
                </c:pt>
                <c:pt idx="7">
                  <c:v>8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浅绿</c:v>
                </c:pt>
              </c:strCache>
            </c:strRef>
          </c:tx>
          <c:spPr>
            <a:noFill/>
            <a:ln>
              <a:noFill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Sheet1!$G$2:$G$11</c:f>
              <c:numCache>
                <c:formatCode>General</c:formatCode>
                <c:ptCount val="10"/>
                <c:pt idx="0">
                  <c:v>5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11</c:v>
                </c:pt>
                <c:pt idx="6">
                  <c:v>13</c:v>
                </c:pt>
                <c:pt idx="7">
                  <c:v>8</c:v>
                </c:pt>
                <c:pt idx="8">
                  <c:v>10</c:v>
                </c:pt>
                <c:pt idx="9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6719096"/>
        <c:axId val="176719488"/>
      </c:radarChart>
      <c:catAx>
        <c:axId val="1767190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76719488"/>
        <c:crosses val="autoZero"/>
        <c:auto val="1"/>
        <c:lblAlgn val="ctr"/>
        <c:lblOffset val="100"/>
        <c:noMultiLvlLbl val="0"/>
      </c:catAx>
      <c:valAx>
        <c:axId val="17671948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76719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深红</c:v>
                </c:pt>
              </c:strCache>
            </c:strRef>
          </c:tx>
          <c:spPr>
            <a:noFill/>
            <a:ln>
              <a:noFill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  <c:pt idx="8">
                  <c:v>12</c:v>
                </c:pt>
                <c:pt idx="9">
                  <c:v>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紫色</c:v>
                </c:pt>
              </c:strCache>
            </c:strRef>
          </c:tx>
          <c:spPr>
            <a:solidFill>
              <a:schemeClr val="accent2">
                <a:alpha val="80000"/>
              </a:schemeClr>
            </a:solidFill>
            <a:ln>
              <a:noFill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深绿</c:v>
                </c:pt>
              </c:strCache>
            </c:strRef>
          </c:tx>
          <c:spPr>
            <a:noFill/>
            <a:ln>
              <a:noFill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9</c:v>
                </c:pt>
                <c:pt idx="7">
                  <c:v>11</c:v>
                </c:pt>
                <c:pt idx="8">
                  <c:v>10</c:v>
                </c:pt>
                <c:pt idx="9">
                  <c:v>8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浅绿</c:v>
                </c:pt>
              </c:strCache>
            </c:strRef>
          </c:tx>
          <c:spPr>
            <a:solidFill>
              <a:schemeClr val="accent4">
                <a:alpha val="80000"/>
              </a:schemeClr>
            </a:solidFill>
            <a:ln>
              <a:noFill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9</c:v>
                </c:pt>
                <c:pt idx="9">
                  <c:v>5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浅绿</c:v>
                </c:pt>
              </c:strCache>
            </c:strRef>
          </c:tx>
          <c:spPr>
            <a:noFill/>
            <a:ln>
              <a:noFill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Sheet1!$F$2:$F$11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9</c:v>
                </c:pt>
                <c:pt idx="3">
                  <c:v>10</c:v>
                </c:pt>
                <c:pt idx="4">
                  <c:v>12</c:v>
                </c:pt>
                <c:pt idx="5">
                  <c:v>9</c:v>
                </c:pt>
                <c:pt idx="6">
                  <c:v>10</c:v>
                </c:pt>
                <c:pt idx="7">
                  <c:v>8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浅绿</c:v>
                </c:pt>
              </c:strCache>
            </c:strRef>
          </c:tx>
          <c:spPr>
            <a:noFill/>
            <a:ln>
              <a:noFill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Sheet1!$G$2:$G$11</c:f>
              <c:numCache>
                <c:formatCode>General</c:formatCode>
                <c:ptCount val="10"/>
                <c:pt idx="0">
                  <c:v>5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11</c:v>
                </c:pt>
                <c:pt idx="6">
                  <c:v>13</c:v>
                </c:pt>
                <c:pt idx="7">
                  <c:v>8</c:v>
                </c:pt>
                <c:pt idx="8">
                  <c:v>10</c:v>
                </c:pt>
                <c:pt idx="9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6720272"/>
        <c:axId val="176720664"/>
      </c:radarChart>
      <c:catAx>
        <c:axId val="1767202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76720664"/>
        <c:crosses val="autoZero"/>
        <c:auto val="1"/>
        <c:lblAlgn val="ctr"/>
        <c:lblOffset val="100"/>
        <c:noMultiLvlLbl val="0"/>
      </c:catAx>
      <c:valAx>
        <c:axId val="1767206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76720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6" Type="http://schemas.openxmlformats.org/officeDocument/2006/relationships/image" Target="../media/image10.wmf"/><Relationship Id="rId5" Type="http://schemas.openxmlformats.org/officeDocument/2006/relationships/image" Target="../media/image9.wmf"/><Relationship Id="rId4" Type="http://schemas.openxmlformats.org/officeDocument/2006/relationships/image" Target="../media/image8.wmf"/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image" Target="../media/image48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wmf"/><Relationship Id="rId1" Type="http://schemas.openxmlformats.org/officeDocument/2006/relationships/image" Target="../media/image5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95659B-BEC9-4B07-95B7-6520C12D8A5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014A8-39CB-4FCC-AA9C-CD99BC18DA1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014A8-39CB-4FCC-AA9C-CD99BC18DA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55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 userDrawn="1"/>
        </p:nvGraphicFramePr>
        <p:xfrm>
          <a:off x="1118988" y="15852"/>
          <a:ext cx="9954024" cy="6753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" name="组合 2"/>
          <p:cNvGrpSpPr/>
          <p:nvPr userDrawn="1"/>
        </p:nvGrpSpPr>
        <p:grpSpPr>
          <a:xfrm>
            <a:off x="4079131" y="1412132"/>
            <a:ext cx="4033736" cy="4033736"/>
            <a:chOff x="4216400" y="1549400"/>
            <a:chExt cx="3911600" cy="3911600"/>
          </a:xfrm>
          <a:effectLst>
            <a:outerShdw blurRad="342900" dist="88900" dir="8100000" algn="tr" rotWithShape="0">
              <a:prstClr val="black">
                <a:alpha val="83000"/>
              </a:prstClr>
            </a:outerShdw>
          </a:effectLst>
        </p:grpSpPr>
        <p:sp>
          <p:nvSpPr>
            <p:cNvPr id="4" name="椭圆 3"/>
            <p:cNvSpPr/>
            <p:nvPr/>
          </p:nvSpPr>
          <p:spPr>
            <a:xfrm>
              <a:off x="4216400" y="1549400"/>
              <a:ext cx="3911600" cy="391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4445000" y="1778000"/>
              <a:ext cx="3454400" cy="34544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4809332" y="2351076"/>
            <a:ext cx="2573336" cy="1447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添加</a:t>
            </a:r>
            <a:endParaRPr lang="en-US" altLang="zh-CN" dirty="0"/>
          </a:p>
          <a:p>
            <a:pPr lvl="0"/>
            <a:r>
              <a:rPr lang="zh-CN" altLang="en-US" dirty="0"/>
              <a:t>论文名称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83100" y="3670300"/>
            <a:ext cx="32131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4965634" y="3954465"/>
            <a:ext cx="2260732" cy="305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endParaRPr lang="en-US" altLang="zh-CN" dirty="0"/>
          </a:p>
        </p:txBody>
      </p:sp>
      <p:sp>
        <p:nvSpPr>
          <p:cNvPr id="9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4965634" y="4266016"/>
            <a:ext cx="2260732" cy="305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endParaRPr lang="en-US" altLang="zh-C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">
    <p:bg>
      <p:bgPr>
        <a:gradFill>
          <a:gsLst>
            <a:gs pos="0">
              <a:schemeClr val="tx1">
                <a:lumMod val="65000"/>
                <a:lumOff val="35000"/>
              </a:schemeClr>
            </a:gs>
            <a:gs pos="55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 userDrawn="1"/>
        </p:nvCxnSpPr>
        <p:spPr>
          <a:xfrm>
            <a:off x="558800" y="491067"/>
            <a:ext cx="320886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558800" y="719582"/>
            <a:ext cx="3157037" cy="88762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14" name="文本占位符 8"/>
          <p:cNvSpPr>
            <a:spLocks noGrp="1"/>
          </p:cNvSpPr>
          <p:nvPr>
            <p:ph type="body" sz="quarter" idx="11" hasCustomPrompt="1"/>
          </p:nvPr>
        </p:nvSpPr>
        <p:spPr>
          <a:xfrm>
            <a:off x="558800" y="1615584"/>
            <a:ext cx="3157037" cy="47568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Add text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bg>
      <p:bgPr>
        <a:gradFill flip="none"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23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lumMod val="8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558800" y="491067"/>
            <a:ext cx="32088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558800" y="719582"/>
            <a:ext cx="3157037" cy="88762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5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8" name="文本占位符 8"/>
          <p:cNvSpPr>
            <a:spLocks noGrp="1"/>
          </p:cNvSpPr>
          <p:nvPr>
            <p:ph type="body" sz="quarter" idx="11" hasCustomPrompt="1"/>
          </p:nvPr>
        </p:nvSpPr>
        <p:spPr>
          <a:xfrm>
            <a:off x="558800" y="1615584"/>
            <a:ext cx="3157037" cy="47568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Add text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bg>
      <p:bgPr>
        <a:gradFill flip="none"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23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lumMod val="8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 userDrawn="1"/>
        </p:nvGrpSpPr>
        <p:grpSpPr>
          <a:xfrm>
            <a:off x="-2651384" y="-1392620"/>
            <a:ext cx="9458584" cy="9458584"/>
            <a:chOff x="16528736" y="1744900"/>
            <a:chExt cx="3960000" cy="3960000"/>
          </a:xfrm>
        </p:grpSpPr>
        <p:sp>
          <p:nvSpPr>
            <p:cNvPr id="16" name="椭圆 15"/>
            <p:cNvSpPr/>
            <p:nvPr userDrawn="1"/>
          </p:nvSpPr>
          <p:spPr>
            <a:xfrm>
              <a:off x="16528736" y="1744900"/>
              <a:ext cx="3960000" cy="3960000"/>
            </a:xfrm>
            <a:prstGeom prst="ellipse">
              <a:avLst/>
            </a:prstGeom>
            <a:solidFill>
              <a:schemeClr val="accent6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>
              <a:spLocks noChangeAspect="1"/>
            </p:cNvSpPr>
            <p:nvPr userDrawn="1"/>
          </p:nvSpPr>
          <p:spPr>
            <a:xfrm>
              <a:off x="16708736" y="1924900"/>
              <a:ext cx="3600000" cy="3600000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>
              <a:spLocks noChangeAspect="1"/>
            </p:cNvSpPr>
            <p:nvPr userDrawn="1"/>
          </p:nvSpPr>
          <p:spPr>
            <a:xfrm>
              <a:off x="16888736" y="2104900"/>
              <a:ext cx="3240000" cy="3240000"/>
            </a:xfrm>
            <a:prstGeom prst="ellipse">
              <a:avLst/>
            </a:prstGeom>
            <a:solidFill>
              <a:schemeClr val="accent4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>
              <a:spLocks noChangeAspect="1"/>
            </p:cNvSpPr>
            <p:nvPr userDrawn="1"/>
          </p:nvSpPr>
          <p:spPr>
            <a:xfrm>
              <a:off x="17068736" y="2284900"/>
              <a:ext cx="2880000" cy="2880000"/>
            </a:xfrm>
            <a:prstGeom prst="ellipse">
              <a:avLst/>
            </a:prstGeom>
            <a:solidFill>
              <a:schemeClr val="accent3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椭圆 11"/>
            <p:cNvSpPr/>
            <p:nvPr userDrawn="1"/>
          </p:nvSpPr>
          <p:spPr>
            <a:xfrm>
              <a:off x="17248736" y="2464900"/>
              <a:ext cx="2520000" cy="2520000"/>
            </a:xfrm>
            <a:prstGeom prst="ellipse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 userDrawn="1"/>
          </p:nvSpPr>
          <p:spPr>
            <a:xfrm>
              <a:off x="17428736" y="2644900"/>
              <a:ext cx="2160000" cy="2160000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 userDrawn="1"/>
          </p:nvSpPr>
          <p:spPr>
            <a:xfrm>
              <a:off x="17608736" y="2824900"/>
              <a:ext cx="1800000" cy="1800000"/>
            </a:xfrm>
            <a:prstGeom prst="ellipse">
              <a:avLst/>
            </a:prstGeom>
            <a:solidFill>
              <a:schemeClr val="tx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" name="直接连接符 3"/>
          <p:cNvCxnSpPr/>
          <p:nvPr userDrawn="1"/>
        </p:nvCxnSpPr>
        <p:spPr>
          <a:xfrm>
            <a:off x="558800" y="491067"/>
            <a:ext cx="320886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558800" y="719582"/>
            <a:ext cx="3157037" cy="88762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8" name="文本占位符 8"/>
          <p:cNvSpPr>
            <a:spLocks noGrp="1"/>
          </p:cNvSpPr>
          <p:nvPr>
            <p:ph type="body" sz="quarter" idx="11" hasCustomPrompt="1"/>
          </p:nvPr>
        </p:nvSpPr>
        <p:spPr>
          <a:xfrm>
            <a:off x="558800" y="1615584"/>
            <a:ext cx="3157037" cy="47568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Add text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4">
    <p:bg>
      <p:bgPr>
        <a:gradFill flip="none"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23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lumMod val="8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0" y="-8467"/>
            <a:ext cx="6874934" cy="6874934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/>
          </a:p>
        </p:txBody>
      </p:sp>
      <p:sp>
        <p:nvSpPr>
          <p:cNvPr id="9" name="椭圆 8"/>
          <p:cNvSpPr/>
          <p:nvPr userDrawn="1"/>
        </p:nvSpPr>
        <p:spPr>
          <a:xfrm>
            <a:off x="2658533" y="-8467"/>
            <a:ext cx="6874934" cy="6874934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/>
        </p:nvSpPr>
        <p:spPr>
          <a:xfrm>
            <a:off x="5317066" y="-8467"/>
            <a:ext cx="6874934" cy="6874934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58800" y="491067"/>
            <a:ext cx="320886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558800" y="719582"/>
            <a:ext cx="3157037" cy="88762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8" name="文本占位符 8"/>
          <p:cNvSpPr>
            <a:spLocks noGrp="1"/>
          </p:cNvSpPr>
          <p:nvPr>
            <p:ph type="body" sz="quarter" idx="11" hasCustomPrompt="1"/>
          </p:nvPr>
        </p:nvSpPr>
        <p:spPr>
          <a:xfrm>
            <a:off x="558800" y="1615584"/>
            <a:ext cx="3157037" cy="47568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Add text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5">
    <p:bg>
      <p:bgPr>
        <a:gradFill flip="none"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23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lumMod val="8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3"/>
          <p:cNvGrpSpPr/>
          <p:nvPr userDrawn="1"/>
        </p:nvGrpSpPr>
        <p:grpSpPr>
          <a:xfrm>
            <a:off x="-984381" y="406561"/>
            <a:ext cx="14160762" cy="6402682"/>
            <a:chOff x="468684" y="1795903"/>
            <a:chExt cx="4682512" cy="2527084"/>
          </a:xfrm>
          <a:solidFill>
            <a:schemeClr val="bg1">
              <a:lumMod val="85000"/>
            </a:schemeClr>
          </a:solidFill>
        </p:grpSpPr>
        <p:sp>
          <p:nvSpPr>
            <p:cNvPr id="9" name="Freeform 559"/>
            <p:cNvSpPr/>
            <p:nvPr/>
          </p:nvSpPr>
          <p:spPr bwMode="auto">
            <a:xfrm>
              <a:off x="2597256" y="2585130"/>
              <a:ext cx="59777" cy="92697"/>
            </a:xfrm>
            <a:custGeom>
              <a:avLst/>
              <a:gdLst>
                <a:gd name="T0" fmla="*/ 2147483647 w 56"/>
                <a:gd name="T1" fmla="*/ 2147483647 h 88"/>
                <a:gd name="T2" fmla="*/ 0 w 56"/>
                <a:gd name="T3" fmla="*/ 2147483647 h 88"/>
                <a:gd name="T4" fmla="*/ 0 w 56"/>
                <a:gd name="T5" fmla="*/ 2147483647 h 88"/>
                <a:gd name="T6" fmla="*/ 0 w 56"/>
                <a:gd name="T7" fmla="*/ 2147483647 h 88"/>
                <a:gd name="T8" fmla="*/ 2147483647 w 56"/>
                <a:gd name="T9" fmla="*/ 2147483647 h 88"/>
                <a:gd name="T10" fmla="*/ 2147483647 w 56"/>
                <a:gd name="T11" fmla="*/ 2147483647 h 88"/>
                <a:gd name="T12" fmla="*/ 0 w 56"/>
                <a:gd name="T13" fmla="*/ 2147483647 h 88"/>
                <a:gd name="T14" fmla="*/ 2147483647 w 56"/>
                <a:gd name="T15" fmla="*/ 2147483647 h 88"/>
                <a:gd name="T16" fmla="*/ 0 w 56"/>
                <a:gd name="T17" fmla="*/ 2147483647 h 88"/>
                <a:gd name="T18" fmla="*/ 2147483647 w 56"/>
                <a:gd name="T19" fmla="*/ 2147483647 h 88"/>
                <a:gd name="T20" fmla="*/ 2147483647 w 56"/>
                <a:gd name="T21" fmla="*/ 2147483647 h 88"/>
                <a:gd name="T22" fmla="*/ 2147483647 w 56"/>
                <a:gd name="T23" fmla="*/ 0 h 88"/>
                <a:gd name="T24" fmla="*/ 2147483647 w 56"/>
                <a:gd name="T25" fmla="*/ 2147483647 h 88"/>
                <a:gd name="T26" fmla="*/ 2147483647 w 56"/>
                <a:gd name="T27" fmla="*/ 2147483647 h 88"/>
                <a:gd name="T28" fmla="*/ 2147483647 w 56"/>
                <a:gd name="T29" fmla="*/ 2147483647 h 88"/>
                <a:gd name="T30" fmla="*/ 2147483647 w 56"/>
                <a:gd name="T31" fmla="*/ 2147483647 h 88"/>
                <a:gd name="T32" fmla="*/ 2147483647 w 56"/>
                <a:gd name="T33" fmla="*/ 2147483647 h 88"/>
                <a:gd name="T34" fmla="*/ 2147483647 w 56"/>
                <a:gd name="T35" fmla="*/ 2147483647 h 88"/>
                <a:gd name="T36" fmla="*/ 2147483647 w 56"/>
                <a:gd name="T37" fmla="*/ 2147483647 h 88"/>
                <a:gd name="T38" fmla="*/ 2147483647 w 56"/>
                <a:gd name="T39" fmla="*/ 2147483647 h 88"/>
                <a:gd name="T40" fmla="*/ 2147483647 w 56"/>
                <a:gd name="T41" fmla="*/ 2147483647 h 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6"/>
                <a:gd name="T64" fmla="*/ 0 h 88"/>
                <a:gd name="T65" fmla="*/ 56 w 56"/>
                <a:gd name="T66" fmla="*/ 88 h 8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6" h="88">
                  <a:moveTo>
                    <a:pt x="8" y="88"/>
                  </a:moveTo>
                  <a:lnTo>
                    <a:pt x="0" y="80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8" y="56"/>
                  </a:lnTo>
                  <a:lnTo>
                    <a:pt x="8" y="48"/>
                  </a:lnTo>
                  <a:lnTo>
                    <a:pt x="0" y="40"/>
                  </a:lnTo>
                  <a:lnTo>
                    <a:pt x="8" y="40"/>
                  </a:lnTo>
                  <a:lnTo>
                    <a:pt x="0" y="24"/>
                  </a:lnTo>
                  <a:lnTo>
                    <a:pt x="16" y="24"/>
                  </a:lnTo>
                  <a:lnTo>
                    <a:pt x="16" y="16"/>
                  </a:lnTo>
                  <a:lnTo>
                    <a:pt x="32" y="0"/>
                  </a:lnTo>
                  <a:lnTo>
                    <a:pt x="40" y="8"/>
                  </a:lnTo>
                  <a:lnTo>
                    <a:pt x="48" y="8"/>
                  </a:lnTo>
                  <a:lnTo>
                    <a:pt x="48" y="16"/>
                  </a:lnTo>
                  <a:lnTo>
                    <a:pt x="56" y="24"/>
                  </a:lnTo>
                  <a:lnTo>
                    <a:pt x="48" y="32"/>
                  </a:lnTo>
                  <a:lnTo>
                    <a:pt x="48" y="48"/>
                  </a:lnTo>
                  <a:lnTo>
                    <a:pt x="48" y="64"/>
                  </a:lnTo>
                  <a:lnTo>
                    <a:pt x="32" y="72"/>
                  </a:lnTo>
                  <a:lnTo>
                    <a:pt x="8" y="8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560"/>
            <p:cNvSpPr/>
            <p:nvPr/>
          </p:nvSpPr>
          <p:spPr bwMode="auto">
            <a:xfrm>
              <a:off x="2648370" y="2508026"/>
              <a:ext cx="101360" cy="195791"/>
            </a:xfrm>
            <a:custGeom>
              <a:avLst/>
              <a:gdLst>
                <a:gd name="T0" fmla="*/ 2147483647 w 96"/>
                <a:gd name="T1" fmla="*/ 2147483647 h 184"/>
                <a:gd name="T2" fmla="*/ 2147483647 w 96"/>
                <a:gd name="T3" fmla="*/ 2147483647 h 184"/>
                <a:gd name="T4" fmla="*/ 2147483647 w 96"/>
                <a:gd name="T5" fmla="*/ 2147483647 h 184"/>
                <a:gd name="T6" fmla="*/ 2147483647 w 96"/>
                <a:gd name="T7" fmla="*/ 2147483647 h 184"/>
                <a:gd name="T8" fmla="*/ 2147483647 w 96"/>
                <a:gd name="T9" fmla="*/ 2147483647 h 184"/>
                <a:gd name="T10" fmla="*/ 2147483647 w 96"/>
                <a:gd name="T11" fmla="*/ 2147483647 h 184"/>
                <a:gd name="T12" fmla="*/ 2147483647 w 96"/>
                <a:gd name="T13" fmla="*/ 2147483647 h 184"/>
                <a:gd name="T14" fmla="*/ 2147483647 w 96"/>
                <a:gd name="T15" fmla="*/ 2147483647 h 184"/>
                <a:gd name="T16" fmla="*/ 2147483647 w 96"/>
                <a:gd name="T17" fmla="*/ 2147483647 h 184"/>
                <a:gd name="T18" fmla="*/ 2147483647 w 96"/>
                <a:gd name="T19" fmla="*/ 2147483647 h 184"/>
                <a:gd name="T20" fmla="*/ 2147483647 w 96"/>
                <a:gd name="T21" fmla="*/ 2147483647 h 184"/>
                <a:gd name="T22" fmla="*/ 2147483647 w 96"/>
                <a:gd name="T23" fmla="*/ 2147483647 h 184"/>
                <a:gd name="T24" fmla="*/ 2147483647 w 96"/>
                <a:gd name="T25" fmla="*/ 2147483647 h 184"/>
                <a:gd name="T26" fmla="*/ 2147483647 w 96"/>
                <a:gd name="T27" fmla="*/ 2147483647 h 184"/>
                <a:gd name="T28" fmla="*/ 2147483647 w 96"/>
                <a:gd name="T29" fmla="*/ 2147483647 h 184"/>
                <a:gd name="T30" fmla="*/ 0 w 96"/>
                <a:gd name="T31" fmla="*/ 2147483647 h 184"/>
                <a:gd name="T32" fmla="*/ 0 w 96"/>
                <a:gd name="T33" fmla="*/ 2147483647 h 184"/>
                <a:gd name="T34" fmla="*/ 0 w 96"/>
                <a:gd name="T35" fmla="*/ 2147483647 h 184"/>
                <a:gd name="T36" fmla="*/ 0 w 96"/>
                <a:gd name="T37" fmla="*/ 2147483647 h 184"/>
                <a:gd name="T38" fmla="*/ 0 w 96"/>
                <a:gd name="T39" fmla="*/ 2147483647 h 184"/>
                <a:gd name="T40" fmla="*/ 2147483647 w 96"/>
                <a:gd name="T41" fmla="*/ 2147483647 h 184"/>
                <a:gd name="T42" fmla="*/ 2147483647 w 96"/>
                <a:gd name="T43" fmla="*/ 0 h 184"/>
                <a:gd name="T44" fmla="*/ 2147483647 w 96"/>
                <a:gd name="T45" fmla="*/ 0 h 184"/>
                <a:gd name="T46" fmla="*/ 2147483647 w 96"/>
                <a:gd name="T47" fmla="*/ 0 h 184"/>
                <a:gd name="T48" fmla="*/ 2147483647 w 96"/>
                <a:gd name="T49" fmla="*/ 2147483647 h 184"/>
                <a:gd name="T50" fmla="*/ 2147483647 w 96"/>
                <a:gd name="T51" fmla="*/ 2147483647 h 184"/>
                <a:gd name="T52" fmla="*/ 2147483647 w 96"/>
                <a:gd name="T53" fmla="*/ 2147483647 h 184"/>
                <a:gd name="T54" fmla="*/ 2147483647 w 96"/>
                <a:gd name="T55" fmla="*/ 2147483647 h 184"/>
                <a:gd name="T56" fmla="*/ 2147483647 w 96"/>
                <a:gd name="T57" fmla="*/ 2147483647 h 184"/>
                <a:gd name="T58" fmla="*/ 2147483647 w 96"/>
                <a:gd name="T59" fmla="*/ 2147483647 h 184"/>
                <a:gd name="T60" fmla="*/ 2147483647 w 96"/>
                <a:gd name="T61" fmla="*/ 2147483647 h 184"/>
                <a:gd name="T62" fmla="*/ 2147483647 w 96"/>
                <a:gd name="T63" fmla="*/ 2147483647 h 184"/>
                <a:gd name="T64" fmla="*/ 2147483647 w 96"/>
                <a:gd name="T65" fmla="*/ 2147483647 h 184"/>
                <a:gd name="T66" fmla="*/ 2147483647 w 96"/>
                <a:gd name="T67" fmla="*/ 2147483647 h 184"/>
                <a:gd name="T68" fmla="*/ 2147483647 w 96"/>
                <a:gd name="T69" fmla="*/ 2147483647 h 184"/>
                <a:gd name="T70" fmla="*/ 2147483647 w 96"/>
                <a:gd name="T71" fmla="*/ 2147483647 h 184"/>
                <a:gd name="T72" fmla="*/ 2147483647 w 96"/>
                <a:gd name="T73" fmla="*/ 2147483647 h 184"/>
                <a:gd name="T74" fmla="*/ 2147483647 w 96"/>
                <a:gd name="T75" fmla="*/ 2147483647 h 184"/>
                <a:gd name="T76" fmla="*/ 2147483647 w 96"/>
                <a:gd name="T77" fmla="*/ 2147483647 h 184"/>
                <a:gd name="T78" fmla="*/ 2147483647 w 96"/>
                <a:gd name="T79" fmla="*/ 2147483647 h 184"/>
                <a:gd name="T80" fmla="*/ 2147483647 w 96"/>
                <a:gd name="T81" fmla="*/ 2147483647 h 184"/>
                <a:gd name="T82" fmla="*/ 2147483647 w 96"/>
                <a:gd name="T83" fmla="*/ 2147483647 h 184"/>
                <a:gd name="T84" fmla="*/ 2147483647 w 96"/>
                <a:gd name="T85" fmla="*/ 2147483647 h 184"/>
                <a:gd name="T86" fmla="*/ 2147483647 w 96"/>
                <a:gd name="T87" fmla="*/ 2147483647 h 184"/>
                <a:gd name="T88" fmla="*/ 2147483647 w 96"/>
                <a:gd name="T89" fmla="*/ 2147483647 h 184"/>
                <a:gd name="T90" fmla="*/ 2147483647 w 96"/>
                <a:gd name="T91" fmla="*/ 2147483647 h 184"/>
                <a:gd name="T92" fmla="*/ 2147483647 w 96"/>
                <a:gd name="T93" fmla="*/ 2147483647 h 184"/>
                <a:gd name="T94" fmla="*/ 2147483647 w 96"/>
                <a:gd name="T95" fmla="*/ 2147483647 h 184"/>
                <a:gd name="T96" fmla="*/ 2147483647 w 96"/>
                <a:gd name="T97" fmla="*/ 2147483647 h 184"/>
                <a:gd name="T98" fmla="*/ 2147483647 w 96"/>
                <a:gd name="T99" fmla="*/ 2147483647 h 184"/>
                <a:gd name="T100" fmla="*/ 2147483647 w 96"/>
                <a:gd name="T101" fmla="*/ 2147483647 h 184"/>
                <a:gd name="T102" fmla="*/ 2147483647 w 96"/>
                <a:gd name="T103" fmla="*/ 2147483647 h 184"/>
                <a:gd name="T104" fmla="*/ 2147483647 w 96"/>
                <a:gd name="T105" fmla="*/ 2147483647 h 184"/>
                <a:gd name="T106" fmla="*/ 2147483647 w 96"/>
                <a:gd name="T107" fmla="*/ 2147483647 h 184"/>
                <a:gd name="T108" fmla="*/ 2147483647 w 96"/>
                <a:gd name="T109" fmla="*/ 2147483647 h 184"/>
                <a:gd name="T110" fmla="*/ 2147483647 w 96"/>
                <a:gd name="T111" fmla="*/ 2147483647 h 184"/>
                <a:gd name="T112" fmla="*/ 2147483647 w 96"/>
                <a:gd name="T113" fmla="*/ 2147483647 h 184"/>
                <a:gd name="T114" fmla="*/ 2147483647 w 96"/>
                <a:gd name="T115" fmla="*/ 2147483647 h 184"/>
                <a:gd name="T116" fmla="*/ 2147483647 w 96"/>
                <a:gd name="T117" fmla="*/ 2147483647 h 184"/>
                <a:gd name="T118" fmla="*/ 2147483647 w 96"/>
                <a:gd name="T119" fmla="*/ 2147483647 h 18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6"/>
                <a:gd name="T181" fmla="*/ 0 h 184"/>
                <a:gd name="T182" fmla="*/ 96 w 96"/>
                <a:gd name="T183" fmla="*/ 184 h 184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6" h="184">
                  <a:moveTo>
                    <a:pt x="16" y="144"/>
                  </a:moveTo>
                  <a:lnTo>
                    <a:pt x="24" y="136"/>
                  </a:lnTo>
                  <a:lnTo>
                    <a:pt x="24" y="128"/>
                  </a:lnTo>
                  <a:lnTo>
                    <a:pt x="16" y="128"/>
                  </a:lnTo>
                  <a:lnTo>
                    <a:pt x="24" y="120"/>
                  </a:lnTo>
                  <a:lnTo>
                    <a:pt x="40" y="112"/>
                  </a:lnTo>
                  <a:lnTo>
                    <a:pt x="40" y="104"/>
                  </a:lnTo>
                  <a:lnTo>
                    <a:pt x="40" y="96"/>
                  </a:lnTo>
                  <a:lnTo>
                    <a:pt x="32" y="88"/>
                  </a:lnTo>
                  <a:lnTo>
                    <a:pt x="24" y="88"/>
                  </a:lnTo>
                  <a:lnTo>
                    <a:pt x="16" y="88"/>
                  </a:lnTo>
                  <a:lnTo>
                    <a:pt x="16" y="80"/>
                  </a:lnTo>
                  <a:lnTo>
                    <a:pt x="16" y="64"/>
                  </a:lnTo>
                  <a:lnTo>
                    <a:pt x="8" y="64"/>
                  </a:lnTo>
                  <a:lnTo>
                    <a:pt x="8" y="72"/>
                  </a:lnTo>
                  <a:lnTo>
                    <a:pt x="0" y="64"/>
                  </a:lnTo>
                  <a:lnTo>
                    <a:pt x="0" y="48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0" y="24"/>
                  </a:lnTo>
                  <a:lnTo>
                    <a:pt x="8" y="16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32" y="0"/>
                  </a:lnTo>
                  <a:lnTo>
                    <a:pt x="24" y="16"/>
                  </a:lnTo>
                  <a:lnTo>
                    <a:pt x="32" y="24"/>
                  </a:lnTo>
                  <a:lnTo>
                    <a:pt x="40" y="16"/>
                  </a:lnTo>
                  <a:lnTo>
                    <a:pt x="56" y="24"/>
                  </a:lnTo>
                  <a:lnTo>
                    <a:pt x="48" y="32"/>
                  </a:lnTo>
                  <a:lnTo>
                    <a:pt x="48" y="40"/>
                  </a:lnTo>
                  <a:lnTo>
                    <a:pt x="40" y="56"/>
                  </a:lnTo>
                  <a:lnTo>
                    <a:pt x="48" y="64"/>
                  </a:lnTo>
                  <a:lnTo>
                    <a:pt x="56" y="64"/>
                  </a:lnTo>
                  <a:lnTo>
                    <a:pt x="64" y="88"/>
                  </a:lnTo>
                  <a:lnTo>
                    <a:pt x="72" y="96"/>
                  </a:lnTo>
                  <a:lnTo>
                    <a:pt x="80" y="112"/>
                  </a:lnTo>
                  <a:lnTo>
                    <a:pt x="80" y="120"/>
                  </a:lnTo>
                  <a:lnTo>
                    <a:pt x="80" y="128"/>
                  </a:lnTo>
                  <a:lnTo>
                    <a:pt x="88" y="128"/>
                  </a:lnTo>
                  <a:lnTo>
                    <a:pt x="96" y="128"/>
                  </a:lnTo>
                  <a:lnTo>
                    <a:pt x="96" y="144"/>
                  </a:lnTo>
                  <a:lnTo>
                    <a:pt x="88" y="152"/>
                  </a:lnTo>
                  <a:lnTo>
                    <a:pt x="88" y="160"/>
                  </a:lnTo>
                  <a:lnTo>
                    <a:pt x="96" y="160"/>
                  </a:lnTo>
                  <a:lnTo>
                    <a:pt x="88" y="160"/>
                  </a:lnTo>
                  <a:lnTo>
                    <a:pt x="72" y="168"/>
                  </a:lnTo>
                  <a:lnTo>
                    <a:pt x="56" y="168"/>
                  </a:lnTo>
                  <a:lnTo>
                    <a:pt x="48" y="176"/>
                  </a:lnTo>
                  <a:lnTo>
                    <a:pt x="40" y="168"/>
                  </a:lnTo>
                  <a:lnTo>
                    <a:pt x="32" y="176"/>
                  </a:lnTo>
                  <a:lnTo>
                    <a:pt x="24" y="176"/>
                  </a:lnTo>
                  <a:lnTo>
                    <a:pt x="16" y="176"/>
                  </a:lnTo>
                  <a:lnTo>
                    <a:pt x="16" y="184"/>
                  </a:lnTo>
                  <a:lnTo>
                    <a:pt x="8" y="184"/>
                  </a:lnTo>
                  <a:lnTo>
                    <a:pt x="8" y="176"/>
                  </a:lnTo>
                  <a:lnTo>
                    <a:pt x="24" y="168"/>
                  </a:lnTo>
                  <a:lnTo>
                    <a:pt x="32" y="152"/>
                  </a:lnTo>
                  <a:lnTo>
                    <a:pt x="24" y="152"/>
                  </a:lnTo>
                  <a:lnTo>
                    <a:pt x="16" y="152"/>
                  </a:lnTo>
                  <a:lnTo>
                    <a:pt x="16" y="14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561"/>
            <p:cNvSpPr/>
            <p:nvPr/>
          </p:nvSpPr>
          <p:spPr bwMode="auto">
            <a:xfrm>
              <a:off x="3421136" y="1821893"/>
              <a:ext cx="237374" cy="296285"/>
            </a:xfrm>
            <a:custGeom>
              <a:avLst/>
              <a:gdLst>
                <a:gd name="T0" fmla="*/ 2147483647 w 224"/>
                <a:gd name="T1" fmla="*/ 2147483647 h 280"/>
                <a:gd name="T2" fmla="*/ 2147483647 w 224"/>
                <a:gd name="T3" fmla="*/ 2147483647 h 280"/>
                <a:gd name="T4" fmla="*/ 2147483647 w 224"/>
                <a:gd name="T5" fmla="*/ 2147483647 h 280"/>
                <a:gd name="T6" fmla="*/ 2147483647 w 224"/>
                <a:gd name="T7" fmla="*/ 2147483647 h 280"/>
                <a:gd name="T8" fmla="*/ 2147483647 w 224"/>
                <a:gd name="T9" fmla="*/ 2147483647 h 280"/>
                <a:gd name="T10" fmla="*/ 2147483647 w 224"/>
                <a:gd name="T11" fmla="*/ 2147483647 h 280"/>
                <a:gd name="T12" fmla="*/ 2147483647 w 224"/>
                <a:gd name="T13" fmla="*/ 2147483647 h 280"/>
                <a:gd name="T14" fmla="*/ 2147483647 w 224"/>
                <a:gd name="T15" fmla="*/ 2147483647 h 280"/>
                <a:gd name="T16" fmla="*/ 2147483647 w 224"/>
                <a:gd name="T17" fmla="*/ 2147483647 h 280"/>
                <a:gd name="T18" fmla="*/ 2147483647 w 224"/>
                <a:gd name="T19" fmla="*/ 2147483647 h 280"/>
                <a:gd name="T20" fmla="*/ 2147483647 w 224"/>
                <a:gd name="T21" fmla="*/ 0 h 280"/>
                <a:gd name="T22" fmla="*/ 2147483647 w 224"/>
                <a:gd name="T23" fmla="*/ 0 h 280"/>
                <a:gd name="T24" fmla="*/ 2147483647 w 224"/>
                <a:gd name="T25" fmla="*/ 2147483647 h 280"/>
                <a:gd name="T26" fmla="*/ 2147483647 w 224"/>
                <a:gd name="T27" fmla="*/ 2147483647 h 280"/>
                <a:gd name="T28" fmla="*/ 2147483647 w 224"/>
                <a:gd name="T29" fmla="*/ 2147483647 h 280"/>
                <a:gd name="T30" fmla="*/ 2147483647 w 224"/>
                <a:gd name="T31" fmla="*/ 2147483647 h 280"/>
                <a:gd name="T32" fmla="*/ 2147483647 w 224"/>
                <a:gd name="T33" fmla="*/ 2147483647 h 280"/>
                <a:gd name="T34" fmla="*/ 2147483647 w 224"/>
                <a:gd name="T35" fmla="*/ 2147483647 h 280"/>
                <a:gd name="T36" fmla="*/ 2147483647 w 224"/>
                <a:gd name="T37" fmla="*/ 2147483647 h 280"/>
                <a:gd name="T38" fmla="*/ 2147483647 w 224"/>
                <a:gd name="T39" fmla="*/ 2147483647 h 280"/>
                <a:gd name="T40" fmla="*/ 2147483647 w 224"/>
                <a:gd name="T41" fmla="*/ 2147483647 h 280"/>
                <a:gd name="T42" fmla="*/ 2147483647 w 224"/>
                <a:gd name="T43" fmla="*/ 2147483647 h 280"/>
                <a:gd name="T44" fmla="*/ 2147483647 w 224"/>
                <a:gd name="T45" fmla="*/ 2147483647 h 280"/>
                <a:gd name="T46" fmla="*/ 2147483647 w 224"/>
                <a:gd name="T47" fmla="*/ 2147483647 h 280"/>
                <a:gd name="T48" fmla="*/ 2147483647 w 224"/>
                <a:gd name="T49" fmla="*/ 2147483647 h 280"/>
                <a:gd name="T50" fmla="*/ 2147483647 w 224"/>
                <a:gd name="T51" fmla="*/ 2147483647 h 280"/>
                <a:gd name="T52" fmla="*/ 2147483647 w 224"/>
                <a:gd name="T53" fmla="*/ 2147483647 h 280"/>
                <a:gd name="T54" fmla="*/ 0 w 224"/>
                <a:gd name="T55" fmla="*/ 2147483647 h 280"/>
                <a:gd name="T56" fmla="*/ 2147483647 w 224"/>
                <a:gd name="T57" fmla="*/ 2147483647 h 280"/>
                <a:gd name="T58" fmla="*/ 2147483647 w 224"/>
                <a:gd name="T59" fmla="*/ 2147483647 h 280"/>
                <a:gd name="T60" fmla="*/ 2147483647 w 224"/>
                <a:gd name="T61" fmla="*/ 2147483647 h 280"/>
                <a:gd name="T62" fmla="*/ 2147483647 w 224"/>
                <a:gd name="T63" fmla="*/ 2147483647 h 280"/>
                <a:gd name="T64" fmla="*/ 2147483647 w 224"/>
                <a:gd name="T65" fmla="*/ 2147483647 h 28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24"/>
                <a:gd name="T100" fmla="*/ 0 h 280"/>
                <a:gd name="T101" fmla="*/ 224 w 224"/>
                <a:gd name="T102" fmla="*/ 280 h 28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24" h="280">
                  <a:moveTo>
                    <a:pt x="80" y="280"/>
                  </a:moveTo>
                  <a:lnTo>
                    <a:pt x="64" y="264"/>
                  </a:lnTo>
                  <a:lnTo>
                    <a:pt x="48" y="216"/>
                  </a:lnTo>
                  <a:lnTo>
                    <a:pt x="64" y="184"/>
                  </a:lnTo>
                  <a:lnTo>
                    <a:pt x="96" y="120"/>
                  </a:lnTo>
                  <a:lnTo>
                    <a:pt x="128" y="96"/>
                  </a:lnTo>
                  <a:lnTo>
                    <a:pt x="144" y="72"/>
                  </a:lnTo>
                  <a:lnTo>
                    <a:pt x="168" y="64"/>
                  </a:lnTo>
                  <a:lnTo>
                    <a:pt x="192" y="48"/>
                  </a:lnTo>
                  <a:lnTo>
                    <a:pt x="224" y="16"/>
                  </a:lnTo>
                  <a:lnTo>
                    <a:pt x="216" y="0"/>
                  </a:lnTo>
                  <a:lnTo>
                    <a:pt x="192" y="0"/>
                  </a:lnTo>
                  <a:lnTo>
                    <a:pt x="176" y="16"/>
                  </a:lnTo>
                  <a:lnTo>
                    <a:pt x="168" y="24"/>
                  </a:lnTo>
                  <a:lnTo>
                    <a:pt x="144" y="32"/>
                  </a:lnTo>
                  <a:lnTo>
                    <a:pt x="120" y="32"/>
                  </a:lnTo>
                  <a:lnTo>
                    <a:pt x="112" y="40"/>
                  </a:lnTo>
                  <a:lnTo>
                    <a:pt x="104" y="48"/>
                  </a:lnTo>
                  <a:lnTo>
                    <a:pt x="72" y="80"/>
                  </a:lnTo>
                  <a:lnTo>
                    <a:pt x="56" y="88"/>
                  </a:lnTo>
                  <a:lnTo>
                    <a:pt x="56" y="112"/>
                  </a:lnTo>
                  <a:lnTo>
                    <a:pt x="40" y="120"/>
                  </a:lnTo>
                  <a:lnTo>
                    <a:pt x="24" y="144"/>
                  </a:lnTo>
                  <a:lnTo>
                    <a:pt x="24" y="160"/>
                  </a:lnTo>
                  <a:lnTo>
                    <a:pt x="16" y="176"/>
                  </a:lnTo>
                  <a:lnTo>
                    <a:pt x="8" y="192"/>
                  </a:lnTo>
                  <a:lnTo>
                    <a:pt x="8" y="216"/>
                  </a:lnTo>
                  <a:lnTo>
                    <a:pt x="0" y="232"/>
                  </a:lnTo>
                  <a:lnTo>
                    <a:pt x="8" y="256"/>
                  </a:lnTo>
                  <a:lnTo>
                    <a:pt x="32" y="264"/>
                  </a:lnTo>
                  <a:lnTo>
                    <a:pt x="32" y="272"/>
                  </a:lnTo>
                  <a:lnTo>
                    <a:pt x="48" y="280"/>
                  </a:lnTo>
                  <a:lnTo>
                    <a:pt x="80" y="28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562"/>
            <p:cNvSpPr/>
            <p:nvPr/>
          </p:nvSpPr>
          <p:spPr bwMode="auto">
            <a:xfrm>
              <a:off x="2597256" y="2585130"/>
              <a:ext cx="59777" cy="92697"/>
            </a:xfrm>
            <a:custGeom>
              <a:avLst/>
              <a:gdLst>
                <a:gd name="T0" fmla="*/ 2147483647 w 56"/>
                <a:gd name="T1" fmla="*/ 2147483647 h 88"/>
                <a:gd name="T2" fmla="*/ 0 w 56"/>
                <a:gd name="T3" fmla="*/ 2147483647 h 88"/>
                <a:gd name="T4" fmla="*/ 0 w 56"/>
                <a:gd name="T5" fmla="*/ 2147483647 h 88"/>
                <a:gd name="T6" fmla="*/ 0 w 56"/>
                <a:gd name="T7" fmla="*/ 2147483647 h 88"/>
                <a:gd name="T8" fmla="*/ 2147483647 w 56"/>
                <a:gd name="T9" fmla="*/ 2147483647 h 88"/>
                <a:gd name="T10" fmla="*/ 2147483647 w 56"/>
                <a:gd name="T11" fmla="*/ 2147483647 h 88"/>
                <a:gd name="T12" fmla="*/ 0 w 56"/>
                <a:gd name="T13" fmla="*/ 2147483647 h 88"/>
                <a:gd name="T14" fmla="*/ 2147483647 w 56"/>
                <a:gd name="T15" fmla="*/ 2147483647 h 88"/>
                <a:gd name="T16" fmla="*/ 0 w 56"/>
                <a:gd name="T17" fmla="*/ 2147483647 h 88"/>
                <a:gd name="T18" fmla="*/ 2147483647 w 56"/>
                <a:gd name="T19" fmla="*/ 2147483647 h 88"/>
                <a:gd name="T20" fmla="*/ 2147483647 w 56"/>
                <a:gd name="T21" fmla="*/ 2147483647 h 88"/>
                <a:gd name="T22" fmla="*/ 2147483647 w 56"/>
                <a:gd name="T23" fmla="*/ 0 h 88"/>
                <a:gd name="T24" fmla="*/ 2147483647 w 56"/>
                <a:gd name="T25" fmla="*/ 2147483647 h 88"/>
                <a:gd name="T26" fmla="*/ 2147483647 w 56"/>
                <a:gd name="T27" fmla="*/ 2147483647 h 88"/>
                <a:gd name="T28" fmla="*/ 2147483647 w 56"/>
                <a:gd name="T29" fmla="*/ 2147483647 h 88"/>
                <a:gd name="T30" fmla="*/ 2147483647 w 56"/>
                <a:gd name="T31" fmla="*/ 2147483647 h 88"/>
                <a:gd name="T32" fmla="*/ 2147483647 w 56"/>
                <a:gd name="T33" fmla="*/ 2147483647 h 88"/>
                <a:gd name="T34" fmla="*/ 2147483647 w 56"/>
                <a:gd name="T35" fmla="*/ 2147483647 h 88"/>
                <a:gd name="T36" fmla="*/ 2147483647 w 56"/>
                <a:gd name="T37" fmla="*/ 2147483647 h 88"/>
                <a:gd name="T38" fmla="*/ 2147483647 w 56"/>
                <a:gd name="T39" fmla="*/ 2147483647 h 88"/>
                <a:gd name="T40" fmla="*/ 2147483647 w 56"/>
                <a:gd name="T41" fmla="*/ 2147483647 h 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6"/>
                <a:gd name="T64" fmla="*/ 0 h 88"/>
                <a:gd name="T65" fmla="*/ 56 w 56"/>
                <a:gd name="T66" fmla="*/ 88 h 8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6" h="88">
                  <a:moveTo>
                    <a:pt x="8" y="88"/>
                  </a:moveTo>
                  <a:lnTo>
                    <a:pt x="0" y="80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8" y="56"/>
                  </a:lnTo>
                  <a:lnTo>
                    <a:pt x="8" y="48"/>
                  </a:lnTo>
                  <a:lnTo>
                    <a:pt x="0" y="40"/>
                  </a:lnTo>
                  <a:lnTo>
                    <a:pt x="8" y="40"/>
                  </a:lnTo>
                  <a:lnTo>
                    <a:pt x="0" y="24"/>
                  </a:lnTo>
                  <a:lnTo>
                    <a:pt x="16" y="24"/>
                  </a:lnTo>
                  <a:lnTo>
                    <a:pt x="16" y="16"/>
                  </a:lnTo>
                  <a:lnTo>
                    <a:pt x="32" y="0"/>
                  </a:lnTo>
                  <a:lnTo>
                    <a:pt x="40" y="8"/>
                  </a:lnTo>
                  <a:lnTo>
                    <a:pt x="48" y="8"/>
                  </a:lnTo>
                  <a:lnTo>
                    <a:pt x="48" y="16"/>
                  </a:lnTo>
                  <a:lnTo>
                    <a:pt x="56" y="24"/>
                  </a:lnTo>
                  <a:lnTo>
                    <a:pt x="48" y="32"/>
                  </a:lnTo>
                  <a:lnTo>
                    <a:pt x="48" y="48"/>
                  </a:lnTo>
                  <a:lnTo>
                    <a:pt x="48" y="64"/>
                  </a:lnTo>
                  <a:lnTo>
                    <a:pt x="32" y="72"/>
                  </a:lnTo>
                  <a:lnTo>
                    <a:pt x="8" y="8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563"/>
            <p:cNvSpPr/>
            <p:nvPr/>
          </p:nvSpPr>
          <p:spPr bwMode="auto">
            <a:xfrm>
              <a:off x="3421136" y="1821893"/>
              <a:ext cx="237374" cy="296285"/>
            </a:xfrm>
            <a:custGeom>
              <a:avLst/>
              <a:gdLst>
                <a:gd name="T0" fmla="*/ 2147483647 w 224"/>
                <a:gd name="T1" fmla="*/ 2147483647 h 280"/>
                <a:gd name="T2" fmla="*/ 2147483647 w 224"/>
                <a:gd name="T3" fmla="*/ 2147483647 h 280"/>
                <a:gd name="T4" fmla="*/ 2147483647 w 224"/>
                <a:gd name="T5" fmla="*/ 2147483647 h 280"/>
                <a:gd name="T6" fmla="*/ 2147483647 w 224"/>
                <a:gd name="T7" fmla="*/ 2147483647 h 280"/>
                <a:gd name="T8" fmla="*/ 2147483647 w 224"/>
                <a:gd name="T9" fmla="*/ 2147483647 h 280"/>
                <a:gd name="T10" fmla="*/ 2147483647 w 224"/>
                <a:gd name="T11" fmla="*/ 2147483647 h 280"/>
                <a:gd name="T12" fmla="*/ 2147483647 w 224"/>
                <a:gd name="T13" fmla="*/ 2147483647 h 280"/>
                <a:gd name="T14" fmla="*/ 2147483647 w 224"/>
                <a:gd name="T15" fmla="*/ 2147483647 h 280"/>
                <a:gd name="T16" fmla="*/ 2147483647 w 224"/>
                <a:gd name="T17" fmla="*/ 2147483647 h 280"/>
                <a:gd name="T18" fmla="*/ 2147483647 w 224"/>
                <a:gd name="T19" fmla="*/ 2147483647 h 280"/>
                <a:gd name="T20" fmla="*/ 2147483647 w 224"/>
                <a:gd name="T21" fmla="*/ 0 h 280"/>
                <a:gd name="T22" fmla="*/ 2147483647 w 224"/>
                <a:gd name="T23" fmla="*/ 0 h 280"/>
                <a:gd name="T24" fmla="*/ 2147483647 w 224"/>
                <a:gd name="T25" fmla="*/ 2147483647 h 280"/>
                <a:gd name="T26" fmla="*/ 2147483647 w 224"/>
                <a:gd name="T27" fmla="*/ 2147483647 h 280"/>
                <a:gd name="T28" fmla="*/ 2147483647 w 224"/>
                <a:gd name="T29" fmla="*/ 2147483647 h 280"/>
                <a:gd name="T30" fmla="*/ 2147483647 w 224"/>
                <a:gd name="T31" fmla="*/ 2147483647 h 280"/>
                <a:gd name="T32" fmla="*/ 2147483647 w 224"/>
                <a:gd name="T33" fmla="*/ 2147483647 h 280"/>
                <a:gd name="T34" fmla="*/ 2147483647 w 224"/>
                <a:gd name="T35" fmla="*/ 2147483647 h 280"/>
                <a:gd name="T36" fmla="*/ 2147483647 w 224"/>
                <a:gd name="T37" fmla="*/ 2147483647 h 280"/>
                <a:gd name="T38" fmla="*/ 2147483647 w 224"/>
                <a:gd name="T39" fmla="*/ 2147483647 h 280"/>
                <a:gd name="T40" fmla="*/ 2147483647 w 224"/>
                <a:gd name="T41" fmla="*/ 2147483647 h 280"/>
                <a:gd name="T42" fmla="*/ 2147483647 w 224"/>
                <a:gd name="T43" fmla="*/ 2147483647 h 280"/>
                <a:gd name="T44" fmla="*/ 2147483647 w 224"/>
                <a:gd name="T45" fmla="*/ 2147483647 h 280"/>
                <a:gd name="T46" fmla="*/ 2147483647 w 224"/>
                <a:gd name="T47" fmla="*/ 2147483647 h 280"/>
                <a:gd name="T48" fmla="*/ 2147483647 w 224"/>
                <a:gd name="T49" fmla="*/ 2147483647 h 280"/>
                <a:gd name="T50" fmla="*/ 2147483647 w 224"/>
                <a:gd name="T51" fmla="*/ 2147483647 h 280"/>
                <a:gd name="T52" fmla="*/ 2147483647 w 224"/>
                <a:gd name="T53" fmla="*/ 2147483647 h 280"/>
                <a:gd name="T54" fmla="*/ 0 w 224"/>
                <a:gd name="T55" fmla="*/ 2147483647 h 280"/>
                <a:gd name="T56" fmla="*/ 2147483647 w 224"/>
                <a:gd name="T57" fmla="*/ 2147483647 h 280"/>
                <a:gd name="T58" fmla="*/ 2147483647 w 224"/>
                <a:gd name="T59" fmla="*/ 2147483647 h 280"/>
                <a:gd name="T60" fmla="*/ 2147483647 w 224"/>
                <a:gd name="T61" fmla="*/ 2147483647 h 280"/>
                <a:gd name="T62" fmla="*/ 2147483647 w 224"/>
                <a:gd name="T63" fmla="*/ 2147483647 h 280"/>
                <a:gd name="T64" fmla="*/ 2147483647 w 224"/>
                <a:gd name="T65" fmla="*/ 2147483647 h 28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24"/>
                <a:gd name="T100" fmla="*/ 0 h 280"/>
                <a:gd name="T101" fmla="*/ 224 w 224"/>
                <a:gd name="T102" fmla="*/ 280 h 28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24" h="280">
                  <a:moveTo>
                    <a:pt x="80" y="280"/>
                  </a:moveTo>
                  <a:lnTo>
                    <a:pt x="64" y="264"/>
                  </a:lnTo>
                  <a:lnTo>
                    <a:pt x="48" y="216"/>
                  </a:lnTo>
                  <a:lnTo>
                    <a:pt x="64" y="184"/>
                  </a:lnTo>
                  <a:lnTo>
                    <a:pt x="96" y="120"/>
                  </a:lnTo>
                  <a:lnTo>
                    <a:pt x="128" y="96"/>
                  </a:lnTo>
                  <a:lnTo>
                    <a:pt x="144" y="72"/>
                  </a:lnTo>
                  <a:lnTo>
                    <a:pt x="168" y="64"/>
                  </a:lnTo>
                  <a:lnTo>
                    <a:pt x="192" y="48"/>
                  </a:lnTo>
                  <a:lnTo>
                    <a:pt x="224" y="16"/>
                  </a:lnTo>
                  <a:lnTo>
                    <a:pt x="216" y="0"/>
                  </a:lnTo>
                  <a:lnTo>
                    <a:pt x="192" y="0"/>
                  </a:lnTo>
                  <a:lnTo>
                    <a:pt x="176" y="16"/>
                  </a:lnTo>
                  <a:lnTo>
                    <a:pt x="168" y="24"/>
                  </a:lnTo>
                  <a:lnTo>
                    <a:pt x="144" y="32"/>
                  </a:lnTo>
                  <a:lnTo>
                    <a:pt x="120" y="32"/>
                  </a:lnTo>
                  <a:lnTo>
                    <a:pt x="112" y="40"/>
                  </a:lnTo>
                  <a:lnTo>
                    <a:pt x="104" y="48"/>
                  </a:lnTo>
                  <a:lnTo>
                    <a:pt x="72" y="80"/>
                  </a:lnTo>
                  <a:lnTo>
                    <a:pt x="56" y="88"/>
                  </a:lnTo>
                  <a:lnTo>
                    <a:pt x="56" y="112"/>
                  </a:lnTo>
                  <a:lnTo>
                    <a:pt x="40" y="120"/>
                  </a:lnTo>
                  <a:lnTo>
                    <a:pt x="24" y="144"/>
                  </a:lnTo>
                  <a:lnTo>
                    <a:pt x="24" y="160"/>
                  </a:lnTo>
                  <a:lnTo>
                    <a:pt x="16" y="176"/>
                  </a:lnTo>
                  <a:lnTo>
                    <a:pt x="8" y="192"/>
                  </a:lnTo>
                  <a:lnTo>
                    <a:pt x="8" y="216"/>
                  </a:lnTo>
                  <a:lnTo>
                    <a:pt x="0" y="232"/>
                  </a:lnTo>
                  <a:lnTo>
                    <a:pt x="8" y="256"/>
                  </a:lnTo>
                  <a:lnTo>
                    <a:pt x="32" y="264"/>
                  </a:lnTo>
                  <a:lnTo>
                    <a:pt x="32" y="272"/>
                  </a:lnTo>
                  <a:lnTo>
                    <a:pt x="48" y="280"/>
                  </a:lnTo>
                  <a:lnTo>
                    <a:pt x="80" y="28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564"/>
            <p:cNvSpPr/>
            <p:nvPr/>
          </p:nvSpPr>
          <p:spPr bwMode="auto">
            <a:xfrm>
              <a:off x="3304181" y="3644651"/>
              <a:ext cx="84900" cy="187127"/>
            </a:xfrm>
            <a:custGeom>
              <a:avLst/>
              <a:gdLst>
                <a:gd name="T0" fmla="*/ 0 w 80"/>
                <a:gd name="T1" fmla="*/ 2147483647 h 176"/>
                <a:gd name="T2" fmla="*/ 0 w 80"/>
                <a:gd name="T3" fmla="*/ 2147483647 h 176"/>
                <a:gd name="T4" fmla="*/ 2147483647 w 80"/>
                <a:gd name="T5" fmla="*/ 2147483647 h 176"/>
                <a:gd name="T6" fmla="*/ 2147483647 w 80"/>
                <a:gd name="T7" fmla="*/ 2147483647 h 176"/>
                <a:gd name="T8" fmla="*/ 2147483647 w 80"/>
                <a:gd name="T9" fmla="*/ 2147483647 h 176"/>
                <a:gd name="T10" fmla="*/ 2147483647 w 80"/>
                <a:gd name="T11" fmla="*/ 2147483647 h 176"/>
                <a:gd name="T12" fmla="*/ 2147483647 w 80"/>
                <a:gd name="T13" fmla="*/ 2147483647 h 176"/>
                <a:gd name="T14" fmla="*/ 2147483647 w 80"/>
                <a:gd name="T15" fmla="*/ 2147483647 h 176"/>
                <a:gd name="T16" fmla="*/ 2147483647 w 80"/>
                <a:gd name="T17" fmla="*/ 0 h 176"/>
                <a:gd name="T18" fmla="*/ 2147483647 w 80"/>
                <a:gd name="T19" fmla="*/ 2147483647 h 176"/>
                <a:gd name="T20" fmla="*/ 2147483647 w 80"/>
                <a:gd name="T21" fmla="*/ 2147483647 h 176"/>
                <a:gd name="T22" fmla="*/ 2147483647 w 80"/>
                <a:gd name="T23" fmla="*/ 2147483647 h 176"/>
                <a:gd name="T24" fmla="*/ 2147483647 w 80"/>
                <a:gd name="T25" fmla="*/ 2147483647 h 176"/>
                <a:gd name="T26" fmla="*/ 2147483647 w 80"/>
                <a:gd name="T27" fmla="*/ 2147483647 h 176"/>
                <a:gd name="T28" fmla="*/ 2147483647 w 80"/>
                <a:gd name="T29" fmla="*/ 2147483647 h 176"/>
                <a:gd name="T30" fmla="*/ 0 w 80"/>
                <a:gd name="T31" fmla="*/ 2147483647 h 176"/>
                <a:gd name="T32" fmla="*/ 0 w 80"/>
                <a:gd name="T33" fmla="*/ 2147483647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0"/>
                <a:gd name="T52" fmla="*/ 0 h 176"/>
                <a:gd name="T53" fmla="*/ 80 w 80"/>
                <a:gd name="T54" fmla="*/ 176 h 17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0" h="176">
                  <a:moveTo>
                    <a:pt x="0" y="144"/>
                  </a:moveTo>
                  <a:lnTo>
                    <a:pt x="0" y="128"/>
                  </a:lnTo>
                  <a:lnTo>
                    <a:pt x="8" y="112"/>
                  </a:lnTo>
                  <a:lnTo>
                    <a:pt x="16" y="88"/>
                  </a:lnTo>
                  <a:lnTo>
                    <a:pt x="8" y="56"/>
                  </a:lnTo>
                  <a:lnTo>
                    <a:pt x="16" y="48"/>
                  </a:lnTo>
                  <a:lnTo>
                    <a:pt x="32" y="40"/>
                  </a:lnTo>
                  <a:lnTo>
                    <a:pt x="48" y="16"/>
                  </a:lnTo>
                  <a:lnTo>
                    <a:pt x="72" y="0"/>
                  </a:lnTo>
                  <a:lnTo>
                    <a:pt x="80" y="16"/>
                  </a:lnTo>
                  <a:lnTo>
                    <a:pt x="80" y="40"/>
                  </a:lnTo>
                  <a:lnTo>
                    <a:pt x="80" y="56"/>
                  </a:lnTo>
                  <a:lnTo>
                    <a:pt x="48" y="168"/>
                  </a:lnTo>
                  <a:lnTo>
                    <a:pt x="32" y="168"/>
                  </a:lnTo>
                  <a:lnTo>
                    <a:pt x="16" y="176"/>
                  </a:lnTo>
                  <a:lnTo>
                    <a:pt x="0" y="160"/>
                  </a:lnTo>
                  <a:lnTo>
                    <a:pt x="0" y="14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565"/>
            <p:cNvSpPr/>
            <p:nvPr/>
          </p:nvSpPr>
          <p:spPr bwMode="auto">
            <a:xfrm>
              <a:off x="3803187" y="3356163"/>
              <a:ext cx="25124" cy="34653"/>
            </a:xfrm>
            <a:custGeom>
              <a:avLst/>
              <a:gdLst>
                <a:gd name="T0" fmla="*/ 0 w 24"/>
                <a:gd name="T1" fmla="*/ 0 h 32"/>
                <a:gd name="T2" fmla="*/ 0 w 24"/>
                <a:gd name="T3" fmla="*/ 2147483647 h 32"/>
                <a:gd name="T4" fmla="*/ 0 w 24"/>
                <a:gd name="T5" fmla="*/ 2147483647 h 32"/>
                <a:gd name="T6" fmla="*/ 2147483647 w 24"/>
                <a:gd name="T7" fmla="*/ 2147483647 h 32"/>
                <a:gd name="T8" fmla="*/ 2147483647 w 24"/>
                <a:gd name="T9" fmla="*/ 2147483647 h 32"/>
                <a:gd name="T10" fmla="*/ 0 w 24"/>
                <a:gd name="T11" fmla="*/ 0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"/>
                <a:gd name="T19" fmla="*/ 0 h 32"/>
                <a:gd name="T20" fmla="*/ 24 w 24"/>
                <a:gd name="T21" fmla="*/ 32 h 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" h="32">
                  <a:moveTo>
                    <a:pt x="0" y="0"/>
                  </a:moveTo>
                  <a:lnTo>
                    <a:pt x="0" y="16"/>
                  </a:lnTo>
                  <a:lnTo>
                    <a:pt x="0" y="32"/>
                  </a:lnTo>
                  <a:lnTo>
                    <a:pt x="16" y="32"/>
                  </a:lnTo>
                  <a:lnTo>
                    <a:pt x="24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566"/>
            <p:cNvSpPr/>
            <p:nvPr/>
          </p:nvSpPr>
          <p:spPr bwMode="auto">
            <a:xfrm>
              <a:off x="4193035" y="3203689"/>
              <a:ext cx="25124" cy="25990"/>
            </a:xfrm>
            <a:custGeom>
              <a:avLst/>
              <a:gdLst>
                <a:gd name="T0" fmla="*/ 0 w 24"/>
                <a:gd name="T1" fmla="*/ 2147483647 h 24"/>
                <a:gd name="T2" fmla="*/ 2147483647 w 24"/>
                <a:gd name="T3" fmla="*/ 2147483647 h 24"/>
                <a:gd name="T4" fmla="*/ 2147483647 w 24"/>
                <a:gd name="T5" fmla="*/ 0 h 24"/>
                <a:gd name="T6" fmla="*/ 2147483647 w 24"/>
                <a:gd name="T7" fmla="*/ 2147483647 h 24"/>
                <a:gd name="T8" fmla="*/ 2147483647 w 24"/>
                <a:gd name="T9" fmla="*/ 2147483647 h 24"/>
                <a:gd name="T10" fmla="*/ 2147483647 w 24"/>
                <a:gd name="T11" fmla="*/ 2147483647 h 24"/>
                <a:gd name="T12" fmla="*/ 0 w 24"/>
                <a:gd name="T13" fmla="*/ 2147483647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24"/>
                <a:gd name="T23" fmla="*/ 24 w 24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24">
                  <a:moveTo>
                    <a:pt x="0" y="16"/>
                  </a:moveTo>
                  <a:lnTo>
                    <a:pt x="8" y="8"/>
                  </a:lnTo>
                  <a:lnTo>
                    <a:pt x="16" y="0"/>
                  </a:lnTo>
                  <a:lnTo>
                    <a:pt x="24" y="8"/>
                  </a:lnTo>
                  <a:lnTo>
                    <a:pt x="16" y="16"/>
                  </a:lnTo>
                  <a:lnTo>
                    <a:pt x="8" y="24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567"/>
            <p:cNvSpPr/>
            <p:nvPr/>
          </p:nvSpPr>
          <p:spPr bwMode="auto">
            <a:xfrm>
              <a:off x="3803187" y="3356163"/>
              <a:ext cx="25124" cy="34653"/>
            </a:xfrm>
            <a:custGeom>
              <a:avLst/>
              <a:gdLst>
                <a:gd name="T0" fmla="*/ 0 w 24"/>
                <a:gd name="T1" fmla="*/ 0 h 32"/>
                <a:gd name="T2" fmla="*/ 0 w 24"/>
                <a:gd name="T3" fmla="*/ 2147483647 h 32"/>
                <a:gd name="T4" fmla="*/ 0 w 24"/>
                <a:gd name="T5" fmla="*/ 2147483647 h 32"/>
                <a:gd name="T6" fmla="*/ 2147483647 w 24"/>
                <a:gd name="T7" fmla="*/ 2147483647 h 32"/>
                <a:gd name="T8" fmla="*/ 2147483647 w 24"/>
                <a:gd name="T9" fmla="*/ 2147483647 h 32"/>
                <a:gd name="T10" fmla="*/ 0 w 24"/>
                <a:gd name="T11" fmla="*/ 0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"/>
                <a:gd name="T19" fmla="*/ 0 h 32"/>
                <a:gd name="T20" fmla="*/ 24 w 24"/>
                <a:gd name="T21" fmla="*/ 32 h 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" h="32">
                  <a:moveTo>
                    <a:pt x="0" y="0"/>
                  </a:moveTo>
                  <a:lnTo>
                    <a:pt x="0" y="16"/>
                  </a:lnTo>
                  <a:lnTo>
                    <a:pt x="0" y="32"/>
                  </a:lnTo>
                  <a:lnTo>
                    <a:pt x="16" y="32"/>
                  </a:lnTo>
                  <a:lnTo>
                    <a:pt x="24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568"/>
            <p:cNvSpPr/>
            <p:nvPr/>
          </p:nvSpPr>
          <p:spPr bwMode="auto">
            <a:xfrm>
              <a:off x="4193035" y="3203689"/>
              <a:ext cx="25124" cy="25990"/>
            </a:xfrm>
            <a:custGeom>
              <a:avLst/>
              <a:gdLst>
                <a:gd name="T0" fmla="*/ 0 w 24"/>
                <a:gd name="T1" fmla="*/ 2147483647 h 24"/>
                <a:gd name="T2" fmla="*/ 2147483647 w 24"/>
                <a:gd name="T3" fmla="*/ 2147483647 h 24"/>
                <a:gd name="T4" fmla="*/ 2147483647 w 24"/>
                <a:gd name="T5" fmla="*/ 0 h 24"/>
                <a:gd name="T6" fmla="*/ 2147483647 w 24"/>
                <a:gd name="T7" fmla="*/ 2147483647 h 24"/>
                <a:gd name="T8" fmla="*/ 2147483647 w 24"/>
                <a:gd name="T9" fmla="*/ 2147483647 h 24"/>
                <a:gd name="T10" fmla="*/ 2147483647 w 24"/>
                <a:gd name="T11" fmla="*/ 2147483647 h 24"/>
                <a:gd name="T12" fmla="*/ 0 w 24"/>
                <a:gd name="T13" fmla="*/ 2147483647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24"/>
                <a:gd name="T23" fmla="*/ 24 w 24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24">
                  <a:moveTo>
                    <a:pt x="0" y="16"/>
                  </a:moveTo>
                  <a:lnTo>
                    <a:pt x="8" y="8"/>
                  </a:lnTo>
                  <a:lnTo>
                    <a:pt x="16" y="0"/>
                  </a:lnTo>
                  <a:lnTo>
                    <a:pt x="24" y="8"/>
                  </a:lnTo>
                  <a:lnTo>
                    <a:pt x="16" y="16"/>
                  </a:lnTo>
                  <a:lnTo>
                    <a:pt x="8" y="24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569"/>
            <p:cNvSpPr/>
            <p:nvPr/>
          </p:nvSpPr>
          <p:spPr bwMode="auto">
            <a:xfrm>
              <a:off x="4345509" y="3127452"/>
              <a:ext cx="17327" cy="51113"/>
            </a:xfrm>
            <a:custGeom>
              <a:avLst/>
              <a:gdLst>
                <a:gd name="T0" fmla="*/ 0 w 16"/>
                <a:gd name="T1" fmla="*/ 2147483647 h 48"/>
                <a:gd name="T2" fmla="*/ 0 w 16"/>
                <a:gd name="T3" fmla="*/ 2147483647 h 48"/>
                <a:gd name="T4" fmla="*/ 2147483647 w 16"/>
                <a:gd name="T5" fmla="*/ 0 h 48"/>
                <a:gd name="T6" fmla="*/ 2147483647 w 16"/>
                <a:gd name="T7" fmla="*/ 2147483647 h 48"/>
                <a:gd name="T8" fmla="*/ 2147483647 w 16"/>
                <a:gd name="T9" fmla="*/ 2147483647 h 48"/>
                <a:gd name="T10" fmla="*/ 0 w 16"/>
                <a:gd name="T11" fmla="*/ 2147483647 h 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"/>
                <a:gd name="T19" fmla="*/ 0 h 48"/>
                <a:gd name="T20" fmla="*/ 16 w 16"/>
                <a:gd name="T21" fmla="*/ 48 h 4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" h="48">
                  <a:moveTo>
                    <a:pt x="0" y="32"/>
                  </a:moveTo>
                  <a:lnTo>
                    <a:pt x="0" y="16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8" y="48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570"/>
            <p:cNvSpPr/>
            <p:nvPr/>
          </p:nvSpPr>
          <p:spPr bwMode="auto">
            <a:xfrm>
              <a:off x="4472860" y="3000101"/>
              <a:ext cx="25123" cy="33787"/>
            </a:xfrm>
            <a:custGeom>
              <a:avLst/>
              <a:gdLst>
                <a:gd name="T0" fmla="*/ 0 w 24"/>
                <a:gd name="T1" fmla="*/ 2147483647 h 32"/>
                <a:gd name="T2" fmla="*/ 2147483647 w 24"/>
                <a:gd name="T3" fmla="*/ 2147483647 h 32"/>
                <a:gd name="T4" fmla="*/ 2147483647 w 24"/>
                <a:gd name="T5" fmla="*/ 2147483647 h 32"/>
                <a:gd name="T6" fmla="*/ 2147483647 w 24"/>
                <a:gd name="T7" fmla="*/ 2147483647 h 32"/>
                <a:gd name="T8" fmla="*/ 2147483647 w 24"/>
                <a:gd name="T9" fmla="*/ 2147483647 h 32"/>
                <a:gd name="T10" fmla="*/ 2147483647 w 24"/>
                <a:gd name="T11" fmla="*/ 0 h 32"/>
                <a:gd name="T12" fmla="*/ 0 w 24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32"/>
                <a:gd name="T23" fmla="*/ 24 w 24"/>
                <a:gd name="T24" fmla="*/ 32 h 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32">
                  <a:moveTo>
                    <a:pt x="0" y="8"/>
                  </a:moveTo>
                  <a:lnTo>
                    <a:pt x="8" y="24"/>
                  </a:lnTo>
                  <a:lnTo>
                    <a:pt x="8" y="32"/>
                  </a:lnTo>
                  <a:lnTo>
                    <a:pt x="24" y="24"/>
                  </a:lnTo>
                  <a:lnTo>
                    <a:pt x="24" y="8"/>
                  </a:lnTo>
                  <a:lnTo>
                    <a:pt x="24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571"/>
            <p:cNvSpPr/>
            <p:nvPr/>
          </p:nvSpPr>
          <p:spPr bwMode="auto">
            <a:xfrm>
              <a:off x="4345509" y="3127452"/>
              <a:ext cx="17327" cy="51113"/>
            </a:xfrm>
            <a:custGeom>
              <a:avLst/>
              <a:gdLst>
                <a:gd name="T0" fmla="*/ 0 w 16"/>
                <a:gd name="T1" fmla="*/ 2147483647 h 48"/>
                <a:gd name="T2" fmla="*/ 0 w 16"/>
                <a:gd name="T3" fmla="*/ 2147483647 h 48"/>
                <a:gd name="T4" fmla="*/ 2147483647 w 16"/>
                <a:gd name="T5" fmla="*/ 0 h 48"/>
                <a:gd name="T6" fmla="*/ 2147483647 w 16"/>
                <a:gd name="T7" fmla="*/ 2147483647 h 48"/>
                <a:gd name="T8" fmla="*/ 2147483647 w 16"/>
                <a:gd name="T9" fmla="*/ 2147483647 h 48"/>
                <a:gd name="T10" fmla="*/ 0 w 16"/>
                <a:gd name="T11" fmla="*/ 2147483647 h 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"/>
                <a:gd name="T19" fmla="*/ 0 h 48"/>
                <a:gd name="T20" fmla="*/ 16 w 16"/>
                <a:gd name="T21" fmla="*/ 48 h 4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" h="48">
                  <a:moveTo>
                    <a:pt x="0" y="32"/>
                  </a:moveTo>
                  <a:lnTo>
                    <a:pt x="0" y="16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8" y="48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572"/>
            <p:cNvSpPr/>
            <p:nvPr/>
          </p:nvSpPr>
          <p:spPr bwMode="auto">
            <a:xfrm>
              <a:off x="4472860" y="3000101"/>
              <a:ext cx="25123" cy="33787"/>
            </a:xfrm>
            <a:custGeom>
              <a:avLst/>
              <a:gdLst>
                <a:gd name="T0" fmla="*/ 0 w 24"/>
                <a:gd name="T1" fmla="*/ 2147483647 h 32"/>
                <a:gd name="T2" fmla="*/ 2147483647 w 24"/>
                <a:gd name="T3" fmla="*/ 2147483647 h 32"/>
                <a:gd name="T4" fmla="*/ 2147483647 w 24"/>
                <a:gd name="T5" fmla="*/ 2147483647 h 32"/>
                <a:gd name="T6" fmla="*/ 2147483647 w 24"/>
                <a:gd name="T7" fmla="*/ 2147483647 h 32"/>
                <a:gd name="T8" fmla="*/ 2147483647 w 24"/>
                <a:gd name="T9" fmla="*/ 2147483647 h 32"/>
                <a:gd name="T10" fmla="*/ 2147483647 w 24"/>
                <a:gd name="T11" fmla="*/ 0 h 32"/>
                <a:gd name="T12" fmla="*/ 0 w 24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32"/>
                <a:gd name="T23" fmla="*/ 24 w 24"/>
                <a:gd name="T24" fmla="*/ 32 h 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32">
                  <a:moveTo>
                    <a:pt x="0" y="8"/>
                  </a:moveTo>
                  <a:lnTo>
                    <a:pt x="8" y="24"/>
                  </a:lnTo>
                  <a:lnTo>
                    <a:pt x="8" y="32"/>
                  </a:lnTo>
                  <a:lnTo>
                    <a:pt x="24" y="24"/>
                  </a:lnTo>
                  <a:lnTo>
                    <a:pt x="24" y="8"/>
                  </a:lnTo>
                  <a:lnTo>
                    <a:pt x="24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573"/>
            <p:cNvSpPr/>
            <p:nvPr/>
          </p:nvSpPr>
          <p:spPr bwMode="auto">
            <a:xfrm>
              <a:off x="4506647" y="2805177"/>
              <a:ext cx="186261" cy="203587"/>
            </a:xfrm>
            <a:custGeom>
              <a:avLst/>
              <a:gdLst>
                <a:gd name="T0" fmla="*/ 0 w 176"/>
                <a:gd name="T1" fmla="*/ 2147483647 h 192"/>
                <a:gd name="T2" fmla="*/ 2147483647 w 176"/>
                <a:gd name="T3" fmla="*/ 2147483647 h 192"/>
                <a:gd name="T4" fmla="*/ 2147483647 w 176"/>
                <a:gd name="T5" fmla="*/ 2147483647 h 192"/>
                <a:gd name="T6" fmla="*/ 2147483647 w 176"/>
                <a:gd name="T7" fmla="*/ 2147483647 h 192"/>
                <a:gd name="T8" fmla="*/ 2147483647 w 176"/>
                <a:gd name="T9" fmla="*/ 2147483647 h 192"/>
                <a:gd name="T10" fmla="*/ 2147483647 w 176"/>
                <a:gd name="T11" fmla="*/ 2147483647 h 192"/>
                <a:gd name="T12" fmla="*/ 2147483647 w 176"/>
                <a:gd name="T13" fmla="*/ 2147483647 h 192"/>
                <a:gd name="T14" fmla="*/ 2147483647 w 176"/>
                <a:gd name="T15" fmla="*/ 2147483647 h 192"/>
                <a:gd name="T16" fmla="*/ 2147483647 w 176"/>
                <a:gd name="T17" fmla="*/ 2147483647 h 192"/>
                <a:gd name="T18" fmla="*/ 2147483647 w 176"/>
                <a:gd name="T19" fmla="*/ 2147483647 h 192"/>
                <a:gd name="T20" fmla="*/ 2147483647 w 176"/>
                <a:gd name="T21" fmla="*/ 0 h 192"/>
                <a:gd name="T22" fmla="*/ 2147483647 w 176"/>
                <a:gd name="T23" fmla="*/ 2147483647 h 192"/>
                <a:gd name="T24" fmla="*/ 2147483647 w 176"/>
                <a:gd name="T25" fmla="*/ 2147483647 h 192"/>
                <a:gd name="T26" fmla="*/ 2147483647 w 176"/>
                <a:gd name="T27" fmla="*/ 2147483647 h 192"/>
                <a:gd name="T28" fmla="*/ 2147483647 w 176"/>
                <a:gd name="T29" fmla="*/ 2147483647 h 192"/>
                <a:gd name="T30" fmla="*/ 2147483647 w 176"/>
                <a:gd name="T31" fmla="*/ 2147483647 h 192"/>
                <a:gd name="T32" fmla="*/ 2147483647 w 176"/>
                <a:gd name="T33" fmla="*/ 2147483647 h 192"/>
                <a:gd name="T34" fmla="*/ 2147483647 w 176"/>
                <a:gd name="T35" fmla="*/ 2147483647 h 192"/>
                <a:gd name="T36" fmla="*/ 2147483647 w 176"/>
                <a:gd name="T37" fmla="*/ 2147483647 h 192"/>
                <a:gd name="T38" fmla="*/ 2147483647 w 176"/>
                <a:gd name="T39" fmla="*/ 2147483647 h 192"/>
                <a:gd name="T40" fmla="*/ 2147483647 w 176"/>
                <a:gd name="T41" fmla="*/ 2147483647 h 192"/>
                <a:gd name="T42" fmla="*/ 2147483647 w 176"/>
                <a:gd name="T43" fmla="*/ 2147483647 h 192"/>
                <a:gd name="T44" fmla="*/ 2147483647 w 176"/>
                <a:gd name="T45" fmla="*/ 2147483647 h 192"/>
                <a:gd name="T46" fmla="*/ 2147483647 w 176"/>
                <a:gd name="T47" fmla="*/ 2147483647 h 192"/>
                <a:gd name="T48" fmla="*/ 2147483647 w 176"/>
                <a:gd name="T49" fmla="*/ 2147483647 h 192"/>
                <a:gd name="T50" fmla="*/ 2147483647 w 176"/>
                <a:gd name="T51" fmla="*/ 2147483647 h 192"/>
                <a:gd name="T52" fmla="*/ 2147483647 w 176"/>
                <a:gd name="T53" fmla="*/ 2147483647 h 192"/>
                <a:gd name="T54" fmla="*/ 2147483647 w 176"/>
                <a:gd name="T55" fmla="*/ 2147483647 h 192"/>
                <a:gd name="T56" fmla="*/ 2147483647 w 176"/>
                <a:gd name="T57" fmla="*/ 2147483647 h 192"/>
                <a:gd name="T58" fmla="*/ 2147483647 w 176"/>
                <a:gd name="T59" fmla="*/ 2147483647 h 192"/>
                <a:gd name="T60" fmla="*/ 2147483647 w 176"/>
                <a:gd name="T61" fmla="*/ 2147483647 h 192"/>
                <a:gd name="T62" fmla="*/ 2147483647 w 176"/>
                <a:gd name="T63" fmla="*/ 2147483647 h 192"/>
                <a:gd name="T64" fmla="*/ 2147483647 w 176"/>
                <a:gd name="T65" fmla="*/ 2147483647 h 192"/>
                <a:gd name="T66" fmla="*/ 0 w 176"/>
                <a:gd name="T67" fmla="*/ 2147483647 h 192"/>
                <a:gd name="T68" fmla="*/ 0 w 176"/>
                <a:gd name="T69" fmla="*/ 2147483647 h 19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76"/>
                <a:gd name="T106" fmla="*/ 0 h 192"/>
                <a:gd name="T107" fmla="*/ 176 w 176"/>
                <a:gd name="T108" fmla="*/ 192 h 192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76" h="192">
                  <a:moveTo>
                    <a:pt x="0" y="160"/>
                  </a:moveTo>
                  <a:lnTo>
                    <a:pt x="24" y="152"/>
                  </a:lnTo>
                  <a:lnTo>
                    <a:pt x="40" y="152"/>
                  </a:lnTo>
                  <a:lnTo>
                    <a:pt x="72" y="128"/>
                  </a:lnTo>
                  <a:lnTo>
                    <a:pt x="88" y="120"/>
                  </a:lnTo>
                  <a:lnTo>
                    <a:pt x="96" y="104"/>
                  </a:lnTo>
                  <a:lnTo>
                    <a:pt x="104" y="72"/>
                  </a:lnTo>
                  <a:lnTo>
                    <a:pt x="104" y="48"/>
                  </a:lnTo>
                  <a:lnTo>
                    <a:pt x="112" y="32"/>
                  </a:lnTo>
                  <a:lnTo>
                    <a:pt x="112" y="8"/>
                  </a:lnTo>
                  <a:lnTo>
                    <a:pt x="120" y="0"/>
                  </a:lnTo>
                  <a:lnTo>
                    <a:pt x="136" y="8"/>
                  </a:lnTo>
                  <a:lnTo>
                    <a:pt x="160" y="16"/>
                  </a:lnTo>
                  <a:lnTo>
                    <a:pt x="176" y="16"/>
                  </a:lnTo>
                  <a:lnTo>
                    <a:pt x="160" y="32"/>
                  </a:lnTo>
                  <a:lnTo>
                    <a:pt x="144" y="40"/>
                  </a:lnTo>
                  <a:lnTo>
                    <a:pt x="136" y="56"/>
                  </a:lnTo>
                  <a:lnTo>
                    <a:pt x="120" y="40"/>
                  </a:lnTo>
                  <a:lnTo>
                    <a:pt x="104" y="64"/>
                  </a:lnTo>
                  <a:lnTo>
                    <a:pt x="120" y="88"/>
                  </a:lnTo>
                  <a:lnTo>
                    <a:pt x="112" y="112"/>
                  </a:lnTo>
                  <a:lnTo>
                    <a:pt x="104" y="128"/>
                  </a:lnTo>
                  <a:lnTo>
                    <a:pt x="104" y="152"/>
                  </a:lnTo>
                  <a:lnTo>
                    <a:pt x="96" y="160"/>
                  </a:lnTo>
                  <a:lnTo>
                    <a:pt x="88" y="160"/>
                  </a:lnTo>
                  <a:lnTo>
                    <a:pt x="80" y="160"/>
                  </a:lnTo>
                  <a:lnTo>
                    <a:pt x="64" y="160"/>
                  </a:lnTo>
                  <a:lnTo>
                    <a:pt x="56" y="160"/>
                  </a:lnTo>
                  <a:lnTo>
                    <a:pt x="40" y="176"/>
                  </a:lnTo>
                  <a:lnTo>
                    <a:pt x="40" y="168"/>
                  </a:lnTo>
                  <a:lnTo>
                    <a:pt x="32" y="176"/>
                  </a:lnTo>
                  <a:lnTo>
                    <a:pt x="24" y="176"/>
                  </a:lnTo>
                  <a:lnTo>
                    <a:pt x="8" y="192"/>
                  </a:lnTo>
                  <a:lnTo>
                    <a:pt x="0" y="168"/>
                  </a:lnTo>
                  <a:lnTo>
                    <a:pt x="0" y="16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574"/>
            <p:cNvSpPr/>
            <p:nvPr/>
          </p:nvSpPr>
          <p:spPr bwMode="auto">
            <a:xfrm>
              <a:off x="4633997" y="2618916"/>
              <a:ext cx="33787" cy="161137"/>
            </a:xfrm>
            <a:custGeom>
              <a:avLst/>
              <a:gdLst>
                <a:gd name="T0" fmla="*/ 2147483647 w 32"/>
                <a:gd name="T1" fmla="*/ 2147483647 h 152"/>
                <a:gd name="T2" fmla="*/ 2147483647 w 32"/>
                <a:gd name="T3" fmla="*/ 2147483647 h 152"/>
                <a:gd name="T4" fmla="*/ 2147483647 w 32"/>
                <a:gd name="T5" fmla="*/ 2147483647 h 152"/>
                <a:gd name="T6" fmla="*/ 0 w 32"/>
                <a:gd name="T7" fmla="*/ 2147483647 h 152"/>
                <a:gd name="T8" fmla="*/ 2147483647 w 32"/>
                <a:gd name="T9" fmla="*/ 2147483647 h 152"/>
                <a:gd name="T10" fmla="*/ 2147483647 w 32"/>
                <a:gd name="T11" fmla="*/ 0 h 152"/>
                <a:gd name="T12" fmla="*/ 2147483647 w 32"/>
                <a:gd name="T13" fmla="*/ 2147483647 h 152"/>
                <a:gd name="T14" fmla="*/ 2147483647 w 32"/>
                <a:gd name="T15" fmla="*/ 2147483647 h 152"/>
                <a:gd name="T16" fmla="*/ 2147483647 w 32"/>
                <a:gd name="T17" fmla="*/ 2147483647 h 152"/>
                <a:gd name="T18" fmla="*/ 2147483647 w 32"/>
                <a:gd name="T19" fmla="*/ 2147483647 h 152"/>
                <a:gd name="T20" fmla="*/ 2147483647 w 32"/>
                <a:gd name="T21" fmla="*/ 2147483647 h 152"/>
                <a:gd name="T22" fmla="*/ 2147483647 w 32"/>
                <a:gd name="T23" fmla="*/ 2147483647 h 152"/>
                <a:gd name="T24" fmla="*/ 2147483647 w 32"/>
                <a:gd name="T25" fmla="*/ 2147483647 h 152"/>
                <a:gd name="T26" fmla="*/ 2147483647 w 32"/>
                <a:gd name="T27" fmla="*/ 2147483647 h 15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2"/>
                <a:gd name="T43" fmla="*/ 0 h 152"/>
                <a:gd name="T44" fmla="*/ 32 w 32"/>
                <a:gd name="T45" fmla="*/ 152 h 15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2" h="152">
                  <a:moveTo>
                    <a:pt x="8" y="144"/>
                  </a:moveTo>
                  <a:lnTo>
                    <a:pt x="8" y="120"/>
                  </a:lnTo>
                  <a:lnTo>
                    <a:pt x="8" y="56"/>
                  </a:lnTo>
                  <a:lnTo>
                    <a:pt x="0" y="40"/>
                  </a:lnTo>
                  <a:lnTo>
                    <a:pt x="8" y="16"/>
                  </a:lnTo>
                  <a:lnTo>
                    <a:pt x="8" y="0"/>
                  </a:lnTo>
                  <a:lnTo>
                    <a:pt x="16" y="24"/>
                  </a:lnTo>
                  <a:lnTo>
                    <a:pt x="16" y="40"/>
                  </a:lnTo>
                  <a:lnTo>
                    <a:pt x="32" y="104"/>
                  </a:lnTo>
                  <a:lnTo>
                    <a:pt x="24" y="96"/>
                  </a:lnTo>
                  <a:lnTo>
                    <a:pt x="16" y="112"/>
                  </a:lnTo>
                  <a:lnTo>
                    <a:pt x="16" y="128"/>
                  </a:lnTo>
                  <a:lnTo>
                    <a:pt x="32" y="152"/>
                  </a:lnTo>
                  <a:lnTo>
                    <a:pt x="8" y="14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575"/>
            <p:cNvSpPr/>
            <p:nvPr/>
          </p:nvSpPr>
          <p:spPr bwMode="auto">
            <a:xfrm>
              <a:off x="4972732" y="4076949"/>
              <a:ext cx="93564" cy="110890"/>
            </a:xfrm>
            <a:custGeom>
              <a:avLst/>
              <a:gdLst>
                <a:gd name="T0" fmla="*/ 0 w 88"/>
                <a:gd name="T1" fmla="*/ 2147483647 h 104"/>
                <a:gd name="T2" fmla="*/ 2147483647 w 88"/>
                <a:gd name="T3" fmla="*/ 2147483647 h 104"/>
                <a:gd name="T4" fmla="*/ 2147483647 w 88"/>
                <a:gd name="T5" fmla="*/ 2147483647 h 104"/>
                <a:gd name="T6" fmla="*/ 2147483647 w 88"/>
                <a:gd name="T7" fmla="*/ 2147483647 h 104"/>
                <a:gd name="T8" fmla="*/ 2147483647 w 88"/>
                <a:gd name="T9" fmla="*/ 2147483647 h 104"/>
                <a:gd name="T10" fmla="*/ 2147483647 w 88"/>
                <a:gd name="T11" fmla="*/ 2147483647 h 104"/>
                <a:gd name="T12" fmla="*/ 2147483647 w 88"/>
                <a:gd name="T13" fmla="*/ 0 h 104"/>
                <a:gd name="T14" fmla="*/ 2147483647 w 88"/>
                <a:gd name="T15" fmla="*/ 2147483647 h 104"/>
                <a:gd name="T16" fmla="*/ 2147483647 w 88"/>
                <a:gd name="T17" fmla="*/ 2147483647 h 104"/>
                <a:gd name="T18" fmla="*/ 2147483647 w 88"/>
                <a:gd name="T19" fmla="*/ 2147483647 h 104"/>
                <a:gd name="T20" fmla="*/ 2147483647 w 88"/>
                <a:gd name="T21" fmla="*/ 2147483647 h 104"/>
                <a:gd name="T22" fmla="*/ 2147483647 w 88"/>
                <a:gd name="T23" fmla="*/ 2147483647 h 104"/>
                <a:gd name="T24" fmla="*/ 2147483647 w 88"/>
                <a:gd name="T25" fmla="*/ 2147483647 h 104"/>
                <a:gd name="T26" fmla="*/ 2147483647 w 88"/>
                <a:gd name="T27" fmla="*/ 2147483647 h 104"/>
                <a:gd name="T28" fmla="*/ 2147483647 w 88"/>
                <a:gd name="T29" fmla="*/ 2147483647 h 104"/>
                <a:gd name="T30" fmla="*/ 2147483647 w 88"/>
                <a:gd name="T31" fmla="*/ 2147483647 h 104"/>
                <a:gd name="T32" fmla="*/ 2147483647 w 88"/>
                <a:gd name="T33" fmla="*/ 2147483647 h 104"/>
                <a:gd name="T34" fmla="*/ 0 w 88"/>
                <a:gd name="T35" fmla="*/ 2147483647 h 10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88"/>
                <a:gd name="T55" fmla="*/ 0 h 104"/>
                <a:gd name="T56" fmla="*/ 88 w 88"/>
                <a:gd name="T57" fmla="*/ 104 h 10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88" h="104">
                  <a:moveTo>
                    <a:pt x="0" y="88"/>
                  </a:moveTo>
                  <a:lnTo>
                    <a:pt x="8" y="64"/>
                  </a:lnTo>
                  <a:lnTo>
                    <a:pt x="16" y="48"/>
                  </a:lnTo>
                  <a:lnTo>
                    <a:pt x="40" y="40"/>
                  </a:lnTo>
                  <a:lnTo>
                    <a:pt x="48" y="32"/>
                  </a:lnTo>
                  <a:lnTo>
                    <a:pt x="56" y="16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88" y="8"/>
                  </a:lnTo>
                  <a:lnTo>
                    <a:pt x="88" y="24"/>
                  </a:lnTo>
                  <a:lnTo>
                    <a:pt x="72" y="32"/>
                  </a:lnTo>
                  <a:lnTo>
                    <a:pt x="64" y="40"/>
                  </a:lnTo>
                  <a:lnTo>
                    <a:pt x="48" y="56"/>
                  </a:lnTo>
                  <a:lnTo>
                    <a:pt x="48" y="72"/>
                  </a:lnTo>
                  <a:lnTo>
                    <a:pt x="40" y="96"/>
                  </a:lnTo>
                  <a:lnTo>
                    <a:pt x="24" y="104"/>
                  </a:lnTo>
                  <a:lnTo>
                    <a:pt x="8" y="96"/>
                  </a:lnTo>
                  <a:lnTo>
                    <a:pt x="0" y="8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576"/>
            <p:cNvSpPr/>
            <p:nvPr/>
          </p:nvSpPr>
          <p:spPr bwMode="auto">
            <a:xfrm>
              <a:off x="4633997" y="2618916"/>
              <a:ext cx="33787" cy="161137"/>
            </a:xfrm>
            <a:custGeom>
              <a:avLst/>
              <a:gdLst>
                <a:gd name="T0" fmla="*/ 2147483647 w 32"/>
                <a:gd name="T1" fmla="*/ 2147483647 h 152"/>
                <a:gd name="T2" fmla="*/ 2147483647 w 32"/>
                <a:gd name="T3" fmla="*/ 2147483647 h 152"/>
                <a:gd name="T4" fmla="*/ 2147483647 w 32"/>
                <a:gd name="T5" fmla="*/ 2147483647 h 152"/>
                <a:gd name="T6" fmla="*/ 0 w 32"/>
                <a:gd name="T7" fmla="*/ 2147483647 h 152"/>
                <a:gd name="T8" fmla="*/ 2147483647 w 32"/>
                <a:gd name="T9" fmla="*/ 2147483647 h 152"/>
                <a:gd name="T10" fmla="*/ 2147483647 w 32"/>
                <a:gd name="T11" fmla="*/ 0 h 152"/>
                <a:gd name="T12" fmla="*/ 2147483647 w 32"/>
                <a:gd name="T13" fmla="*/ 2147483647 h 152"/>
                <a:gd name="T14" fmla="*/ 2147483647 w 32"/>
                <a:gd name="T15" fmla="*/ 2147483647 h 152"/>
                <a:gd name="T16" fmla="*/ 2147483647 w 32"/>
                <a:gd name="T17" fmla="*/ 2147483647 h 152"/>
                <a:gd name="T18" fmla="*/ 2147483647 w 32"/>
                <a:gd name="T19" fmla="*/ 2147483647 h 152"/>
                <a:gd name="T20" fmla="*/ 2147483647 w 32"/>
                <a:gd name="T21" fmla="*/ 2147483647 h 152"/>
                <a:gd name="T22" fmla="*/ 2147483647 w 32"/>
                <a:gd name="T23" fmla="*/ 2147483647 h 152"/>
                <a:gd name="T24" fmla="*/ 2147483647 w 32"/>
                <a:gd name="T25" fmla="*/ 2147483647 h 152"/>
                <a:gd name="T26" fmla="*/ 2147483647 w 32"/>
                <a:gd name="T27" fmla="*/ 2147483647 h 15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2"/>
                <a:gd name="T43" fmla="*/ 0 h 152"/>
                <a:gd name="T44" fmla="*/ 32 w 32"/>
                <a:gd name="T45" fmla="*/ 152 h 15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2" h="152">
                  <a:moveTo>
                    <a:pt x="8" y="144"/>
                  </a:moveTo>
                  <a:lnTo>
                    <a:pt x="8" y="120"/>
                  </a:lnTo>
                  <a:lnTo>
                    <a:pt x="8" y="56"/>
                  </a:lnTo>
                  <a:lnTo>
                    <a:pt x="0" y="40"/>
                  </a:lnTo>
                  <a:lnTo>
                    <a:pt x="8" y="16"/>
                  </a:lnTo>
                  <a:lnTo>
                    <a:pt x="8" y="0"/>
                  </a:lnTo>
                  <a:lnTo>
                    <a:pt x="16" y="24"/>
                  </a:lnTo>
                  <a:lnTo>
                    <a:pt x="16" y="40"/>
                  </a:lnTo>
                  <a:lnTo>
                    <a:pt x="32" y="104"/>
                  </a:lnTo>
                  <a:lnTo>
                    <a:pt x="24" y="96"/>
                  </a:lnTo>
                  <a:lnTo>
                    <a:pt x="16" y="112"/>
                  </a:lnTo>
                  <a:lnTo>
                    <a:pt x="16" y="128"/>
                  </a:lnTo>
                  <a:lnTo>
                    <a:pt x="32" y="152"/>
                  </a:lnTo>
                  <a:lnTo>
                    <a:pt x="8" y="14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577"/>
            <p:cNvSpPr/>
            <p:nvPr/>
          </p:nvSpPr>
          <p:spPr bwMode="auto">
            <a:xfrm>
              <a:off x="4972732" y="4076949"/>
              <a:ext cx="93564" cy="110890"/>
            </a:xfrm>
            <a:custGeom>
              <a:avLst/>
              <a:gdLst>
                <a:gd name="T0" fmla="*/ 0 w 88"/>
                <a:gd name="T1" fmla="*/ 2147483647 h 104"/>
                <a:gd name="T2" fmla="*/ 2147483647 w 88"/>
                <a:gd name="T3" fmla="*/ 2147483647 h 104"/>
                <a:gd name="T4" fmla="*/ 2147483647 w 88"/>
                <a:gd name="T5" fmla="*/ 2147483647 h 104"/>
                <a:gd name="T6" fmla="*/ 2147483647 w 88"/>
                <a:gd name="T7" fmla="*/ 2147483647 h 104"/>
                <a:gd name="T8" fmla="*/ 2147483647 w 88"/>
                <a:gd name="T9" fmla="*/ 2147483647 h 104"/>
                <a:gd name="T10" fmla="*/ 2147483647 w 88"/>
                <a:gd name="T11" fmla="*/ 2147483647 h 104"/>
                <a:gd name="T12" fmla="*/ 2147483647 w 88"/>
                <a:gd name="T13" fmla="*/ 0 h 104"/>
                <a:gd name="T14" fmla="*/ 2147483647 w 88"/>
                <a:gd name="T15" fmla="*/ 2147483647 h 104"/>
                <a:gd name="T16" fmla="*/ 2147483647 w 88"/>
                <a:gd name="T17" fmla="*/ 2147483647 h 104"/>
                <a:gd name="T18" fmla="*/ 2147483647 w 88"/>
                <a:gd name="T19" fmla="*/ 2147483647 h 104"/>
                <a:gd name="T20" fmla="*/ 2147483647 w 88"/>
                <a:gd name="T21" fmla="*/ 2147483647 h 104"/>
                <a:gd name="T22" fmla="*/ 2147483647 w 88"/>
                <a:gd name="T23" fmla="*/ 2147483647 h 104"/>
                <a:gd name="T24" fmla="*/ 2147483647 w 88"/>
                <a:gd name="T25" fmla="*/ 2147483647 h 104"/>
                <a:gd name="T26" fmla="*/ 2147483647 w 88"/>
                <a:gd name="T27" fmla="*/ 2147483647 h 104"/>
                <a:gd name="T28" fmla="*/ 2147483647 w 88"/>
                <a:gd name="T29" fmla="*/ 2147483647 h 104"/>
                <a:gd name="T30" fmla="*/ 2147483647 w 88"/>
                <a:gd name="T31" fmla="*/ 2147483647 h 104"/>
                <a:gd name="T32" fmla="*/ 2147483647 w 88"/>
                <a:gd name="T33" fmla="*/ 2147483647 h 104"/>
                <a:gd name="T34" fmla="*/ 0 w 88"/>
                <a:gd name="T35" fmla="*/ 2147483647 h 10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88"/>
                <a:gd name="T55" fmla="*/ 0 h 104"/>
                <a:gd name="T56" fmla="*/ 88 w 88"/>
                <a:gd name="T57" fmla="*/ 104 h 10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88" h="104">
                  <a:moveTo>
                    <a:pt x="0" y="88"/>
                  </a:moveTo>
                  <a:lnTo>
                    <a:pt x="8" y="64"/>
                  </a:lnTo>
                  <a:lnTo>
                    <a:pt x="16" y="48"/>
                  </a:lnTo>
                  <a:lnTo>
                    <a:pt x="40" y="40"/>
                  </a:lnTo>
                  <a:lnTo>
                    <a:pt x="48" y="32"/>
                  </a:lnTo>
                  <a:lnTo>
                    <a:pt x="56" y="16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88" y="8"/>
                  </a:lnTo>
                  <a:lnTo>
                    <a:pt x="88" y="24"/>
                  </a:lnTo>
                  <a:lnTo>
                    <a:pt x="72" y="32"/>
                  </a:lnTo>
                  <a:lnTo>
                    <a:pt x="64" y="40"/>
                  </a:lnTo>
                  <a:lnTo>
                    <a:pt x="48" y="56"/>
                  </a:lnTo>
                  <a:lnTo>
                    <a:pt x="48" y="72"/>
                  </a:lnTo>
                  <a:lnTo>
                    <a:pt x="40" y="96"/>
                  </a:lnTo>
                  <a:lnTo>
                    <a:pt x="24" y="104"/>
                  </a:lnTo>
                  <a:lnTo>
                    <a:pt x="8" y="96"/>
                  </a:lnTo>
                  <a:lnTo>
                    <a:pt x="0" y="8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578"/>
            <p:cNvSpPr/>
            <p:nvPr/>
          </p:nvSpPr>
          <p:spPr bwMode="auto">
            <a:xfrm>
              <a:off x="5057632" y="3975589"/>
              <a:ext cx="68440" cy="110024"/>
            </a:xfrm>
            <a:custGeom>
              <a:avLst/>
              <a:gdLst>
                <a:gd name="T0" fmla="*/ 0 w 64"/>
                <a:gd name="T1" fmla="*/ 2147483647 h 104"/>
                <a:gd name="T2" fmla="*/ 2147483647 w 64"/>
                <a:gd name="T3" fmla="*/ 2147483647 h 104"/>
                <a:gd name="T4" fmla="*/ 2147483647 w 64"/>
                <a:gd name="T5" fmla="*/ 2147483647 h 104"/>
                <a:gd name="T6" fmla="*/ 0 w 64"/>
                <a:gd name="T7" fmla="*/ 0 h 104"/>
                <a:gd name="T8" fmla="*/ 2147483647 w 64"/>
                <a:gd name="T9" fmla="*/ 2147483647 h 104"/>
                <a:gd name="T10" fmla="*/ 2147483647 w 64"/>
                <a:gd name="T11" fmla="*/ 2147483647 h 104"/>
                <a:gd name="T12" fmla="*/ 2147483647 w 64"/>
                <a:gd name="T13" fmla="*/ 2147483647 h 104"/>
                <a:gd name="T14" fmla="*/ 2147483647 w 64"/>
                <a:gd name="T15" fmla="*/ 2147483647 h 104"/>
                <a:gd name="T16" fmla="*/ 2147483647 w 64"/>
                <a:gd name="T17" fmla="*/ 2147483647 h 104"/>
                <a:gd name="T18" fmla="*/ 2147483647 w 64"/>
                <a:gd name="T19" fmla="*/ 2147483647 h 104"/>
                <a:gd name="T20" fmla="*/ 2147483647 w 64"/>
                <a:gd name="T21" fmla="*/ 2147483647 h 104"/>
                <a:gd name="T22" fmla="*/ 2147483647 w 64"/>
                <a:gd name="T23" fmla="*/ 2147483647 h 104"/>
                <a:gd name="T24" fmla="*/ 2147483647 w 64"/>
                <a:gd name="T25" fmla="*/ 2147483647 h 104"/>
                <a:gd name="T26" fmla="*/ 2147483647 w 64"/>
                <a:gd name="T27" fmla="*/ 2147483647 h 104"/>
                <a:gd name="T28" fmla="*/ 2147483647 w 64"/>
                <a:gd name="T29" fmla="*/ 2147483647 h 104"/>
                <a:gd name="T30" fmla="*/ 2147483647 w 64"/>
                <a:gd name="T31" fmla="*/ 2147483647 h 104"/>
                <a:gd name="T32" fmla="*/ 2147483647 w 64"/>
                <a:gd name="T33" fmla="*/ 2147483647 h 104"/>
                <a:gd name="T34" fmla="*/ 0 w 64"/>
                <a:gd name="T35" fmla="*/ 2147483647 h 10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4"/>
                <a:gd name="T55" fmla="*/ 0 h 104"/>
                <a:gd name="T56" fmla="*/ 64 w 64"/>
                <a:gd name="T57" fmla="*/ 104 h 10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4" h="104">
                  <a:moveTo>
                    <a:pt x="0" y="72"/>
                  </a:moveTo>
                  <a:lnTo>
                    <a:pt x="16" y="48"/>
                  </a:lnTo>
                  <a:lnTo>
                    <a:pt x="16" y="32"/>
                  </a:lnTo>
                  <a:lnTo>
                    <a:pt x="0" y="0"/>
                  </a:lnTo>
                  <a:lnTo>
                    <a:pt x="16" y="8"/>
                  </a:lnTo>
                  <a:lnTo>
                    <a:pt x="16" y="24"/>
                  </a:lnTo>
                  <a:lnTo>
                    <a:pt x="24" y="40"/>
                  </a:lnTo>
                  <a:lnTo>
                    <a:pt x="40" y="48"/>
                  </a:lnTo>
                  <a:lnTo>
                    <a:pt x="56" y="40"/>
                  </a:lnTo>
                  <a:lnTo>
                    <a:pt x="64" y="48"/>
                  </a:lnTo>
                  <a:lnTo>
                    <a:pt x="56" y="56"/>
                  </a:lnTo>
                  <a:lnTo>
                    <a:pt x="48" y="64"/>
                  </a:lnTo>
                  <a:lnTo>
                    <a:pt x="40" y="72"/>
                  </a:lnTo>
                  <a:lnTo>
                    <a:pt x="40" y="88"/>
                  </a:lnTo>
                  <a:lnTo>
                    <a:pt x="24" y="104"/>
                  </a:lnTo>
                  <a:lnTo>
                    <a:pt x="16" y="96"/>
                  </a:lnTo>
                  <a:lnTo>
                    <a:pt x="16" y="80"/>
                  </a:lnTo>
                  <a:lnTo>
                    <a:pt x="0" y="7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579"/>
            <p:cNvSpPr/>
            <p:nvPr/>
          </p:nvSpPr>
          <p:spPr bwMode="auto">
            <a:xfrm>
              <a:off x="4251946" y="3635987"/>
              <a:ext cx="534526" cy="407175"/>
            </a:xfrm>
            <a:custGeom>
              <a:avLst/>
              <a:gdLst>
                <a:gd name="T0" fmla="*/ 2147483647 w 504"/>
                <a:gd name="T1" fmla="*/ 2147483647 h 384"/>
                <a:gd name="T2" fmla="*/ 2147483647 w 504"/>
                <a:gd name="T3" fmla="*/ 2147483647 h 384"/>
                <a:gd name="T4" fmla="*/ 0 w 504"/>
                <a:gd name="T5" fmla="*/ 2147483647 h 384"/>
                <a:gd name="T6" fmla="*/ 2147483647 w 504"/>
                <a:gd name="T7" fmla="*/ 2147483647 h 384"/>
                <a:gd name="T8" fmla="*/ 2147483647 w 504"/>
                <a:gd name="T9" fmla="*/ 2147483647 h 384"/>
                <a:gd name="T10" fmla="*/ 2147483647 w 504"/>
                <a:gd name="T11" fmla="*/ 2147483647 h 384"/>
                <a:gd name="T12" fmla="*/ 2147483647 w 504"/>
                <a:gd name="T13" fmla="*/ 2147483647 h 384"/>
                <a:gd name="T14" fmla="*/ 2147483647 w 504"/>
                <a:gd name="T15" fmla="*/ 2147483647 h 384"/>
                <a:gd name="T16" fmla="*/ 2147483647 w 504"/>
                <a:gd name="T17" fmla="*/ 2147483647 h 384"/>
                <a:gd name="T18" fmla="*/ 2147483647 w 504"/>
                <a:gd name="T19" fmla="*/ 2147483647 h 384"/>
                <a:gd name="T20" fmla="*/ 2147483647 w 504"/>
                <a:gd name="T21" fmla="*/ 0 h 384"/>
                <a:gd name="T22" fmla="*/ 2147483647 w 504"/>
                <a:gd name="T23" fmla="*/ 2147483647 h 384"/>
                <a:gd name="T24" fmla="*/ 2147483647 w 504"/>
                <a:gd name="T25" fmla="*/ 2147483647 h 384"/>
                <a:gd name="T26" fmla="*/ 2147483647 w 504"/>
                <a:gd name="T27" fmla="*/ 2147483647 h 384"/>
                <a:gd name="T28" fmla="*/ 2147483647 w 504"/>
                <a:gd name="T29" fmla="*/ 2147483647 h 384"/>
                <a:gd name="T30" fmla="*/ 2147483647 w 504"/>
                <a:gd name="T31" fmla="*/ 2147483647 h 384"/>
                <a:gd name="T32" fmla="*/ 2147483647 w 504"/>
                <a:gd name="T33" fmla="*/ 2147483647 h 384"/>
                <a:gd name="T34" fmla="*/ 2147483647 w 504"/>
                <a:gd name="T35" fmla="*/ 2147483647 h 384"/>
                <a:gd name="T36" fmla="*/ 2147483647 w 504"/>
                <a:gd name="T37" fmla="*/ 2147483647 h 384"/>
                <a:gd name="T38" fmla="*/ 2147483647 w 504"/>
                <a:gd name="T39" fmla="*/ 2147483647 h 384"/>
                <a:gd name="T40" fmla="*/ 2147483647 w 504"/>
                <a:gd name="T41" fmla="*/ 2147483647 h 384"/>
                <a:gd name="T42" fmla="*/ 2147483647 w 504"/>
                <a:gd name="T43" fmla="*/ 2147483647 h 384"/>
                <a:gd name="T44" fmla="*/ 2147483647 w 504"/>
                <a:gd name="T45" fmla="*/ 2147483647 h 384"/>
                <a:gd name="T46" fmla="*/ 2147483647 w 504"/>
                <a:gd name="T47" fmla="*/ 2147483647 h 384"/>
                <a:gd name="T48" fmla="*/ 2147483647 w 504"/>
                <a:gd name="T49" fmla="*/ 2147483647 h 384"/>
                <a:gd name="T50" fmla="*/ 2147483647 w 504"/>
                <a:gd name="T51" fmla="*/ 2147483647 h 384"/>
                <a:gd name="T52" fmla="*/ 2147483647 w 504"/>
                <a:gd name="T53" fmla="*/ 2147483647 h 384"/>
                <a:gd name="T54" fmla="*/ 2147483647 w 504"/>
                <a:gd name="T55" fmla="*/ 2147483647 h 384"/>
                <a:gd name="T56" fmla="*/ 2147483647 w 504"/>
                <a:gd name="T57" fmla="*/ 2147483647 h 384"/>
                <a:gd name="T58" fmla="*/ 2147483647 w 504"/>
                <a:gd name="T59" fmla="*/ 2147483647 h 384"/>
                <a:gd name="T60" fmla="*/ 2147483647 w 504"/>
                <a:gd name="T61" fmla="*/ 2147483647 h 384"/>
                <a:gd name="T62" fmla="*/ 2147483647 w 504"/>
                <a:gd name="T63" fmla="*/ 2147483647 h 384"/>
                <a:gd name="T64" fmla="*/ 2147483647 w 504"/>
                <a:gd name="T65" fmla="*/ 2147483647 h 384"/>
                <a:gd name="T66" fmla="*/ 2147483647 w 504"/>
                <a:gd name="T67" fmla="*/ 2147483647 h 384"/>
                <a:gd name="T68" fmla="*/ 2147483647 w 504"/>
                <a:gd name="T69" fmla="*/ 2147483647 h 384"/>
                <a:gd name="T70" fmla="*/ 2147483647 w 504"/>
                <a:gd name="T71" fmla="*/ 2147483647 h 38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504"/>
                <a:gd name="T109" fmla="*/ 0 h 384"/>
                <a:gd name="T110" fmla="*/ 504 w 504"/>
                <a:gd name="T111" fmla="*/ 384 h 38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504" h="384">
                  <a:moveTo>
                    <a:pt x="24" y="304"/>
                  </a:moveTo>
                  <a:lnTo>
                    <a:pt x="24" y="272"/>
                  </a:lnTo>
                  <a:lnTo>
                    <a:pt x="24" y="256"/>
                  </a:lnTo>
                  <a:lnTo>
                    <a:pt x="8" y="200"/>
                  </a:lnTo>
                  <a:lnTo>
                    <a:pt x="8" y="184"/>
                  </a:lnTo>
                  <a:lnTo>
                    <a:pt x="0" y="160"/>
                  </a:lnTo>
                  <a:lnTo>
                    <a:pt x="8" y="144"/>
                  </a:lnTo>
                  <a:lnTo>
                    <a:pt x="24" y="128"/>
                  </a:lnTo>
                  <a:lnTo>
                    <a:pt x="56" y="112"/>
                  </a:lnTo>
                  <a:lnTo>
                    <a:pt x="80" y="96"/>
                  </a:lnTo>
                  <a:lnTo>
                    <a:pt x="96" y="96"/>
                  </a:lnTo>
                  <a:lnTo>
                    <a:pt x="104" y="72"/>
                  </a:lnTo>
                  <a:lnTo>
                    <a:pt x="120" y="64"/>
                  </a:lnTo>
                  <a:lnTo>
                    <a:pt x="136" y="56"/>
                  </a:lnTo>
                  <a:lnTo>
                    <a:pt x="160" y="40"/>
                  </a:lnTo>
                  <a:lnTo>
                    <a:pt x="176" y="32"/>
                  </a:lnTo>
                  <a:lnTo>
                    <a:pt x="192" y="40"/>
                  </a:lnTo>
                  <a:lnTo>
                    <a:pt x="200" y="40"/>
                  </a:lnTo>
                  <a:lnTo>
                    <a:pt x="208" y="24"/>
                  </a:lnTo>
                  <a:lnTo>
                    <a:pt x="224" y="16"/>
                  </a:lnTo>
                  <a:lnTo>
                    <a:pt x="240" y="8"/>
                  </a:lnTo>
                  <a:lnTo>
                    <a:pt x="248" y="0"/>
                  </a:lnTo>
                  <a:lnTo>
                    <a:pt x="264" y="0"/>
                  </a:lnTo>
                  <a:lnTo>
                    <a:pt x="296" y="8"/>
                  </a:lnTo>
                  <a:lnTo>
                    <a:pt x="288" y="24"/>
                  </a:lnTo>
                  <a:lnTo>
                    <a:pt x="280" y="40"/>
                  </a:lnTo>
                  <a:lnTo>
                    <a:pt x="296" y="48"/>
                  </a:lnTo>
                  <a:lnTo>
                    <a:pt x="312" y="48"/>
                  </a:lnTo>
                  <a:lnTo>
                    <a:pt x="328" y="72"/>
                  </a:lnTo>
                  <a:lnTo>
                    <a:pt x="344" y="72"/>
                  </a:lnTo>
                  <a:lnTo>
                    <a:pt x="360" y="56"/>
                  </a:lnTo>
                  <a:lnTo>
                    <a:pt x="360" y="16"/>
                  </a:lnTo>
                  <a:lnTo>
                    <a:pt x="376" y="0"/>
                  </a:lnTo>
                  <a:lnTo>
                    <a:pt x="384" y="24"/>
                  </a:lnTo>
                  <a:lnTo>
                    <a:pt x="392" y="32"/>
                  </a:lnTo>
                  <a:lnTo>
                    <a:pt x="400" y="40"/>
                  </a:lnTo>
                  <a:lnTo>
                    <a:pt x="408" y="80"/>
                  </a:lnTo>
                  <a:lnTo>
                    <a:pt x="432" y="96"/>
                  </a:lnTo>
                  <a:lnTo>
                    <a:pt x="456" y="104"/>
                  </a:lnTo>
                  <a:lnTo>
                    <a:pt x="464" y="128"/>
                  </a:lnTo>
                  <a:lnTo>
                    <a:pt x="472" y="136"/>
                  </a:lnTo>
                  <a:lnTo>
                    <a:pt x="480" y="160"/>
                  </a:lnTo>
                  <a:lnTo>
                    <a:pt x="504" y="176"/>
                  </a:lnTo>
                  <a:lnTo>
                    <a:pt x="504" y="192"/>
                  </a:lnTo>
                  <a:lnTo>
                    <a:pt x="504" y="216"/>
                  </a:lnTo>
                  <a:lnTo>
                    <a:pt x="504" y="248"/>
                  </a:lnTo>
                  <a:lnTo>
                    <a:pt x="480" y="312"/>
                  </a:lnTo>
                  <a:lnTo>
                    <a:pt x="464" y="344"/>
                  </a:lnTo>
                  <a:lnTo>
                    <a:pt x="464" y="360"/>
                  </a:lnTo>
                  <a:lnTo>
                    <a:pt x="456" y="360"/>
                  </a:lnTo>
                  <a:lnTo>
                    <a:pt x="440" y="368"/>
                  </a:lnTo>
                  <a:lnTo>
                    <a:pt x="424" y="384"/>
                  </a:lnTo>
                  <a:lnTo>
                    <a:pt x="416" y="384"/>
                  </a:lnTo>
                  <a:lnTo>
                    <a:pt x="400" y="368"/>
                  </a:lnTo>
                  <a:lnTo>
                    <a:pt x="384" y="376"/>
                  </a:lnTo>
                  <a:lnTo>
                    <a:pt x="360" y="368"/>
                  </a:lnTo>
                  <a:lnTo>
                    <a:pt x="336" y="352"/>
                  </a:lnTo>
                  <a:lnTo>
                    <a:pt x="320" y="336"/>
                  </a:lnTo>
                  <a:lnTo>
                    <a:pt x="312" y="320"/>
                  </a:lnTo>
                  <a:lnTo>
                    <a:pt x="296" y="320"/>
                  </a:lnTo>
                  <a:lnTo>
                    <a:pt x="280" y="304"/>
                  </a:lnTo>
                  <a:lnTo>
                    <a:pt x="256" y="280"/>
                  </a:lnTo>
                  <a:lnTo>
                    <a:pt x="208" y="272"/>
                  </a:lnTo>
                  <a:lnTo>
                    <a:pt x="176" y="272"/>
                  </a:lnTo>
                  <a:lnTo>
                    <a:pt x="136" y="288"/>
                  </a:lnTo>
                  <a:lnTo>
                    <a:pt x="136" y="296"/>
                  </a:lnTo>
                  <a:lnTo>
                    <a:pt x="112" y="304"/>
                  </a:lnTo>
                  <a:lnTo>
                    <a:pt x="96" y="304"/>
                  </a:lnTo>
                  <a:lnTo>
                    <a:pt x="80" y="312"/>
                  </a:lnTo>
                  <a:lnTo>
                    <a:pt x="56" y="320"/>
                  </a:lnTo>
                  <a:lnTo>
                    <a:pt x="40" y="320"/>
                  </a:lnTo>
                  <a:lnTo>
                    <a:pt x="24" y="30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580"/>
            <p:cNvSpPr/>
            <p:nvPr/>
          </p:nvSpPr>
          <p:spPr bwMode="auto">
            <a:xfrm>
              <a:off x="5057632" y="3975589"/>
              <a:ext cx="68440" cy="110024"/>
            </a:xfrm>
            <a:custGeom>
              <a:avLst/>
              <a:gdLst>
                <a:gd name="T0" fmla="*/ 0 w 64"/>
                <a:gd name="T1" fmla="*/ 2147483647 h 104"/>
                <a:gd name="T2" fmla="*/ 2147483647 w 64"/>
                <a:gd name="T3" fmla="*/ 2147483647 h 104"/>
                <a:gd name="T4" fmla="*/ 2147483647 w 64"/>
                <a:gd name="T5" fmla="*/ 2147483647 h 104"/>
                <a:gd name="T6" fmla="*/ 0 w 64"/>
                <a:gd name="T7" fmla="*/ 0 h 104"/>
                <a:gd name="T8" fmla="*/ 2147483647 w 64"/>
                <a:gd name="T9" fmla="*/ 2147483647 h 104"/>
                <a:gd name="T10" fmla="*/ 2147483647 w 64"/>
                <a:gd name="T11" fmla="*/ 2147483647 h 104"/>
                <a:gd name="T12" fmla="*/ 2147483647 w 64"/>
                <a:gd name="T13" fmla="*/ 2147483647 h 104"/>
                <a:gd name="T14" fmla="*/ 2147483647 w 64"/>
                <a:gd name="T15" fmla="*/ 2147483647 h 104"/>
                <a:gd name="T16" fmla="*/ 2147483647 w 64"/>
                <a:gd name="T17" fmla="*/ 2147483647 h 104"/>
                <a:gd name="T18" fmla="*/ 2147483647 w 64"/>
                <a:gd name="T19" fmla="*/ 2147483647 h 104"/>
                <a:gd name="T20" fmla="*/ 2147483647 w 64"/>
                <a:gd name="T21" fmla="*/ 2147483647 h 104"/>
                <a:gd name="T22" fmla="*/ 2147483647 w 64"/>
                <a:gd name="T23" fmla="*/ 2147483647 h 104"/>
                <a:gd name="T24" fmla="*/ 2147483647 w 64"/>
                <a:gd name="T25" fmla="*/ 2147483647 h 104"/>
                <a:gd name="T26" fmla="*/ 2147483647 w 64"/>
                <a:gd name="T27" fmla="*/ 2147483647 h 104"/>
                <a:gd name="T28" fmla="*/ 2147483647 w 64"/>
                <a:gd name="T29" fmla="*/ 2147483647 h 104"/>
                <a:gd name="T30" fmla="*/ 2147483647 w 64"/>
                <a:gd name="T31" fmla="*/ 2147483647 h 104"/>
                <a:gd name="T32" fmla="*/ 2147483647 w 64"/>
                <a:gd name="T33" fmla="*/ 2147483647 h 104"/>
                <a:gd name="T34" fmla="*/ 0 w 64"/>
                <a:gd name="T35" fmla="*/ 2147483647 h 10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4"/>
                <a:gd name="T55" fmla="*/ 0 h 104"/>
                <a:gd name="T56" fmla="*/ 64 w 64"/>
                <a:gd name="T57" fmla="*/ 104 h 10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4" h="104">
                  <a:moveTo>
                    <a:pt x="0" y="72"/>
                  </a:moveTo>
                  <a:lnTo>
                    <a:pt x="16" y="48"/>
                  </a:lnTo>
                  <a:lnTo>
                    <a:pt x="16" y="32"/>
                  </a:lnTo>
                  <a:lnTo>
                    <a:pt x="0" y="0"/>
                  </a:lnTo>
                  <a:lnTo>
                    <a:pt x="16" y="8"/>
                  </a:lnTo>
                  <a:lnTo>
                    <a:pt x="16" y="24"/>
                  </a:lnTo>
                  <a:lnTo>
                    <a:pt x="24" y="40"/>
                  </a:lnTo>
                  <a:lnTo>
                    <a:pt x="40" y="48"/>
                  </a:lnTo>
                  <a:lnTo>
                    <a:pt x="56" y="40"/>
                  </a:lnTo>
                  <a:lnTo>
                    <a:pt x="64" y="48"/>
                  </a:lnTo>
                  <a:lnTo>
                    <a:pt x="56" y="56"/>
                  </a:lnTo>
                  <a:lnTo>
                    <a:pt x="48" y="64"/>
                  </a:lnTo>
                  <a:lnTo>
                    <a:pt x="40" y="72"/>
                  </a:lnTo>
                  <a:lnTo>
                    <a:pt x="40" y="88"/>
                  </a:lnTo>
                  <a:lnTo>
                    <a:pt x="24" y="104"/>
                  </a:lnTo>
                  <a:lnTo>
                    <a:pt x="16" y="96"/>
                  </a:lnTo>
                  <a:lnTo>
                    <a:pt x="16" y="80"/>
                  </a:lnTo>
                  <a:lnTo>
                    <a:pt x="0" y="7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581"/>
            <p:cNvSpPr/>
            <p:nvPr/>
          </p:nvSpPr>
          <p:spPr bwMode="auto">
            <a:xfrm>
              <a:off x="4251946" y="3635987"/>
              <a:ext cx="534526" cy="407175"/>
            </a:xfrm>
            <a:custGeom>
              <a:avLst/>
              <a:gdLst>
                <a:gd name="T0" fmla="*/ 2147483647 w 504"/>
                <a:gd name="T1" fmla="*/ 2147483647 h 384"/>
                <a:gd name="T2" fmla="*/ 2147483647 w 504"/>
                <a:gd name="T3" fmla="*/ 2147483647 h 384"/>
                <a:gd name="T4" fmla="*/ 0 w 504"/>
                <a:gd name="T5" fmla="*/ 2147483647 h 384"/>
                <a:gd name="T6" fmla="*/ 2147483647 w 504"/>
                <a:gd name="T7" fmla="*/ 2147483647 h 384"/>
                <a:gd name="T8" fmla="*/ 2147483647 w 504"/>
                <a:gd name="T9" fmla="*/ 2147483647 h 384"/>
                <a:gd name="T10" fmla="*/ 2147483647 w 504"/>
                <a:gd name="T11" fmla="*/ 2147483647 h 384"/>
                <a:gd name="T12" fmla="*/ 2147483647 w 504"/>
                <a:gd name="T13" fmla="*/ 2147483647 h 384"/>
                <a:gd name="T14" fmla="*/ 2147483647 w 504"/>
                <a:gd name="T15" fmla="*/ 2147483647 h 384"/>
                <a:gd name="T16" fmla="*/ 2147483647 w 504"/>
                <a:gd name="T17" fmla="*/ 2147483647 h 384"/>
                <a:gd name="T18" fmla="*/ 2147483647 w 504"/>
                <a:gd name="T19" fmla="*/ 2147483647 h 384"/>
                <a:gd name="T20" fmla="*/ 2147483647 w 504"/>
                <a:gd name="T21" fmla="*/ 0 h 384"/>
                <a:gd name="T22" fmla="*/ 2147483647 w 504"/>
                <a:gd name="T23" fmla="*/ 2147483647 h 384"/>
                <a:gd name="T24" fmla="*/ 2147483647 w 504"/>
                <a:gd name="T25" fmla="*/ 2147483647 h 384"/>
                <a:gd name="T26" fmla="*/ 2147483647 w 504"/>
                <a:gd name="T27" fmla="*/ 2147483647 h 384"/>
                <a:gd name="T28" fmla="*/ 2147483647 w 504"/>
                <a:gd name="T29" fmla="*/ 2147483647 h 384"/>
                <a:gd name="T30" fmla="*/ 2147483647 w 504"/>
                <a:gd name="T31" fmla="*/ 2147483647 h 384"/>
                <a:gd name="T32" fmla="*/ 2147483647 w 504"/>
                <a:gd name="T33" fmla="*/ 2147483647 h 384"/>
                <a:gd name="T34" fmla="*/ 2147483647 w 504"/>
                <a:gd name="T35" fmla="*/ 2147483647 h 384"/>
                <a:gd name="T36" fmla="*/ 2147483647 w 504"/>
                <a:gd name="T37" fmla="*/ 2147483647 h 384"/>
                <a:gd name="T38" fmla="*/ 2147483647 w 504"/>
                <a:gd name="T39" fmla="*/ 2147483647 h 384"/>
                <a:gd name="T40" fmla="*/ 2147483647 w 504"/>
                <a:gd name="T41" fmla="*/ 2147483647 h 384"/>
                <a:gd name="T42" fmla="*/ 2147483647 w 504"/>
                <a:gd name="T43" fmla="*/ 2147483647 h 384"/>
                <a:gd name="T44" fmla="*/ 2147483647 w 504"/>
                <a:gd name="T45" fmla="*/ 2147483647 h 384"/>
                <a:gd name="T46" fmla="*/ 2147483647 w 504"/>
                <a:gd name="T47" fmla="*/ 2147483647 h 384"/>
                <a:gd name="T48" fmla="*/ 2147483647 w 504"/>
                <a:gd name="T49" fmla="*/ 2147483647 h 384"/>
                <a:gd name="T50" fmla="*/ 2147483647 w 504"/>
                <a:gd name="T51" fmla="*/ 2147483647 h 384"/>
                <a:gd name="T52" fmla="*/ 2147483647 w 504"/>
                <a:gd name="T53" fmla="*/ 2147483647 h 384"/>
                <a:gd name="T54" fmla="*/ 2147483647 w 504"/>
                <a:gd name="T55" fmla="*/ 2147483647 h 384"/>
                <a:gd name="T56" fmla="*/ 2147483647 w 504"/>
                <a:gd name="T57" fmla="*/ 2147483647 h 384"/>
                <a:gd name="T58" fmla="*/ 2147483647 w 504"/>
                <a:gd name="T59" fmla="*/ 2147483647 h 384"/>
                <a:gd name="T60" fmla="*/ 2147483647 w 504"/>
                <a:gd name="T61" fmla="*/ 2147483647 h 384"/>
                <a:gd name="T62" fmla="*/ 2147483647 w 504"/>
                <a:gd name="T63" fmla="*/ 2147483647 h 384"/>
                <a:gd name="T64" fmla="*/ 2147483647 w 504"/>
                <a:gd name="T65" fmla="*/ 2147483647 h 384"/>
                <a:gd name="T66" fmla="*/ 2147483647 w 504"/>
                <a:gd name="T67" fmla="*/ 2147483647 h 384"/>
                <a:gd name="T68" fmla="*/ 2147483647 w 504"/>
                <a:gd name="T69" fmla="*/ 2147483647 h 384"/>
                <a:gd name="T70" fmla="*/ 2147483647 w 504"/>
                <a:gd name="T71" fmla="*/ 2147483647 h 38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504"/>
                <a:gd name="T109" fmla="*/ 0 h 384"/>
                <a:gd name="T110" fmla="*/ 504 w 504"/>
                <a:gd name="T111" fmla="*/ 384 h 38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504" h="384">
                  <a:moveTo>
                    <a:pt x="24" y="304"/>
                  </a:moveTo>
                  <a:lnTo>
                    <a:pt x="24" y="272"/>
                  </a:lnTo>
                  <a:lnTo>
                    <a:pt x="24" y="256"/>
                  </a:lnTo>
                  <a:lnTo>
                    <a:pt x="8" y="200"/>
                  </a:lnTo>
                  <a:lnTo>
                    <a:pt x="8" y="184"/>
                  </a:lnTo>
                  <a:lnTo>
                    <a:pt x="0" y="160"/>
                  </a:lnTo>
                  <a:lnTo>
                    <a:pt x="8" y="144"/>
                  </a:lnTo>
                  <a:lnTo>
                    <a:pt x="24" y="128"/>
                  </a:lnTo>
                  <a:lnTo>
                    <a:pt x="56" y="112"/>
                  </a:lnTo>
                  <a:lnTo>
                    <a:pt x="80" y="96"/>
                  </a:lnTo>
                  <a:lnTo>
                    <a:pt x="96" y="96"/>
                  </a:lnTo>
                  <a:lnTo>
                    <a:pt x="104" y="72"/>
                  </a:lnTo>
                  <a:lnTo>
                    <a:pt x="120" y="64"/>
                  </a:lnTo>
                  <a:lnTo>
                    <a:pt x="136" y="56"/>
                  </a:lnTo>
                  <a:lnTo>
                    <a:pt x="160" y="40"/>
                  </a:lnTo>
                  <a:lnTo>
                    <a:pt x="176" y="32"/>
                  </a:lnTo>
                  <a:lnTo>
                    <a:pt x="192" y="40"/>
                  </a:lnTo>
                  <a:lnTo>
                    <a:pt x="200" y="40"/>
                  </a:lnTo>
                  <a:lnTo>
                    <a:pt x="208" y="24"/>
                  </a:lnTo>
                  <a:lnTo>
                    <a:pt x="224" y="16"/>
                  </a:lnTo>
                  <a:lnTo>
                    <a:pt x="240" y="8"/>
                  </a:lnTo>
                  <a:lnTo>
                    <a:pt x="248" y="0"/>
                  </a:lnTo>
                  <a:lnTo>
                    <a:pt x="264" y="0"/>
                  </a:lnTo>
                  <a:lnTo>
                    <a:pt x="296" y="8"/>
                  </a:lnTo>
                  <a:lnTo>
                    <a:pt x="288" y="24"/>
                  </a:lnTo>
                  <a:lnTo>
                    <a:pt x="280" y="40"/>
                  </a:lnTo>
                  <a:lnTo>
                    <a:pt x="296" y="48"/>
                  </a:lnTo>
                  <a:lnTo>
                    <a:pt x="312" y="48"/>
                  </a:lnTo>
                  <a:lnTo>
                    <a:pt x="328" y="72"/>
                  </a:lnTo>
                  <a:lnTo>
                    <a:pt x="344" y="72"/>
                  </a:lnTo>
                  <a:lnTo>
                    <a:pt x="360" y="56"/>
                  </a:lnTo>
                  <a:lnTo>
                    <a:pt x="360" y="16"/>
                  </a:lnTo>
                  <a:lnTo>
                    <a:pt x="376" y="0"/>
                  </a:lnTo>
                  <a:lnTo>
                    <a:pt x="384" y="24"/>
                  </a:lnTo>
                  <a:lnTo>
                    <a:pt x="392" y="32"/>
                  </a:lnTo>
                  <a:lnTo>
                    <a:pt x="400" y="40"/>
                  </a:lnTo>
                  <a:lnTo>
                    <a:pt x="408" y="80"/>
                  </a:lnTo>
                  <a:lnTo>
                    <a:pt x="432" y="96"/>
                  </a:lnTo>
                  <a:lnTo>
                    <a:pt x="456" y="104"/>
                  </a:lnTo>
                  <a:lnTo>
                    <a:pt x="464" y="128"/>
                  </a:lnTo>
                  <a:lnTo>
                    <a:pt x="472" y="136"/>
                  </a:lnTo>
                  <a:lnTo>
                    <a:pt x="480" y="160"/>
                  </a:lnTo>
                  <a:lnTo>
                    <a:pt x="504" y="176"/>
                  </a:lnTo>
                  <a:lnTo>
                    <a:pt x="504" y="192"/>
                  </a:lnTo>
                  <a:lnTo>
                    <a:pt x="504" y="216"/>
                  </a:lnTo>
                  <a:lnTo>
                    <a:pt x="504" y="248"/>
                  </a:lnTo>
                  <a:lnTo>
                    <a:pt x="480" y="312"/>
                  </a:lnTo>
                  <a:lnTo>
                    <a:pt x="464" y="344"/>
                  </a:lnTo>
                  <a:lnTo>
                    <a:pt x="464" y="360"/>
                  </a:lnTo>
                  <a:lnTo>
                    <a:pt x="456" y="360"/>
                  </a:lnTo>
                  <a:lnTo>
                    <a:pt x="440" y="368"/>
                  </a:lnTo>
                  <a:lnTo>
                    <a:pt x="424" y="384"/>
                  </a:lnTo>
                  <a:lnTo>
                    <a:pt x="416" y="384"/>
                  </a:lnTo>
                  <a:lnTo>
                    <a:pt x="400" y="368"/>
                  </a:lnTo>
                  <a:lnTo>
                    <a:pt x="384" y="376"/>
                  </a:lnTo>
                  <a:lnTo>
                    <a:pt x="360" y="368"/>
                  </a:lnTo>
                  <a:lnTo>
                    <a:pt x="336" y="352"/>
                  </a:lnTo>
                  <a:lnTo>
                    <a:pt x="320" y="336"/>
                  </a:lnTo>
                  <a:lnTo>
                    <a:pt x="312" y="320"/>
                  </a:lnTo>
                  <a:lnTo>
                    <a:pt x="296" y="320"/>
                  </a:lnTo>
                  <a:lnTo>
                    <a:pt x="280" y="304"/>
                  </a:lnTo>
                  <a:lnTo>
                    <a:pt x="256" y="280"/>
                  </a:lnTo>
                  <a:lnTo>
                    <a:pt x="208" y="272"/>
                  </a:lnTo>
                  <a:lnTo>
                    <a:pt x="176" y="272"/>
                  </a:lnTo>
                  <a:lnTo>
                    <a:pt x="136" y="288"/>
                  </a:lnTo>
                  <a:lnTo>
                    <a:pt x="136" y="296"/>
                  </a:lnTo>
                  <a:lnTo>
                    <a:pt x="112" y="304"/>
                  </a:lnTo>
                  <a:lnTo>
                    <a:pt x="96" y="304"/>
                  </a:lnTo>
                  <a:lnTo>
                    <a:pt x="80" y="312"/>
                  </a:lnTo>
                  <a:lnTo>
                    <a:pt x="56" y="320"/>
                  </a:lnTo>
                  <a:lnTo>
                    <a:pt x="40" y="320"/>
                  </a:lnTo>
                  <a:lnTo>
                    <a:pt x="24" y="30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582"/>
            <p:cNvSpPr/>
            <p:nvPr/>
          </p:nvSpPr>
          <p:spPr bwMode="auto">
            <a:xfrm>
              <a:off x="4676447" y="4069152"/>
              <a:ext cx="42450" cy="58910"/>
            </a:xfrm>
            <a:custGeom>
              <a:avLst/>
              <a:gdLst>
                <a:gd name="T0" fmla="*/ 0 w 40"/>
                <a:gd name="T1" fmla="*/ 2147483647 h 56"/>
                <a:gd name="T2" fmla="*/ 2147483647 w 40"/>
                <a:gd name="T3" fmla="*/ 2147483647 h 56"/>
                <a:gd name="T4" fmla="*/ 2147483647 w 40"/>
                <a:gd name="T5" fmla="*/ 2147483647 h 56"/>
                <a:gd name="T6" fmla="*/ 2147483647 w 40"/>
                <a:gd name="T7" fmla="*/ 2147483647 h 56"/>
                <a:gd name="T8" fmla="*/ 2147483647 w 40"/>
                <a:gd name="T9" fmla="*/ 2147483647 h 56"/>
                <a:gd name="T10" fmla="*/ 2147483647 w 40"/>
                <a:gd name="T11" fmla="*/ 2147483647 h 56"/>
                <a:gd name="T12" fmla="*/ 2147483647 w 40"/>
                <a:gd name="T13" fmla="*/ 0 h 56"/>
                <a:gd name="T14" fmla="*/ 2147483647 w 40"/>
                <a:gd name="T15" fmla="*/ 2147483647 h 56"/>
                <a:gd name="T16" fmla="*/ 0 w 40"/>
                <a:gd name="T17" fmla="*/ 2147483647 h 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0"/>
                <a:gd name="T28" fmla="*/ 0 h 56"/>
                <a:gd name="T29" fmla="*/ 40 w 40"/>
                <a:gd name="T30" fmla="*/ 56 h 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0" h="56">
                  <a:moveTo>
                    <a:pt x="0" y="8"/>
                  </a:moveTo>
                  <a:lnTo>
                    <a:pt x="8" y="32"/>
                  </a:lnTo>
                  <a:lnTo>
                    <a:pt x="8" y="48"/>
                  </a:lnTo>
                  <a:lnTo>
                    <a:pt x="24" y="56"/>
                  </a:lnTo>
                  <a:lnTo>
                    <a:pt x="32" y="40"/>
                  </a:lnTo>
                  <a:lnTo>
                    <a:pt x="40" y="16"/>
                  </a:lnTo>
                  <a:lnTo>
                    <a:pt x="40" y="0"/>
                  </a:lnTo>
                  <a:lnTo>
                    <a:pt x="24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583"/>
            <p:cNvSpPr/>
            <p:nvPr/>
          </p:nvSpPr>
          <p:spPr bwMode="auto">
            <a:xfrm>
              <a:off x="4023235" y="3407276"/>
              <a:ext cx="136014" cy="144677"/>
            </a:xfrm>
            <a:custGeom>
              <a:avLst/>
              <a:gdLst>
                <a:gd name="T0" fmla="*/ 0 w 128"/>
                <a:gd name="T1" fmla="*/ 0 h 136"/>
                <a:gd name="T2" fmla="*/ 2147483647 w 128"/>
                <a:gd name="T3" fmla="*/ 0 h 136"/>
                <a:gd name="T4" fmla="*/ 2147483647 w 128"/>
                <a:gd name="T5" fmla="*/ 2147483647 h 136"/>
                <a:gd name="T6" fmla="*/ 2147483647 w 128"/>
                <a:gd name="T7" fmla="*/ 2147483647 h 136"/>
                <a:gd name="T8" fmla="*/ 2147483647 w 128"/>
                <a:gd name="T9" fmla="*/ 2147483647 h 136"/>
                <a:gd name="T10" fmla="*/ 2147483647 w 128"/>
                <a:gd name="T11" fmla="*/ 2147483647 h 136"/>
                <a:gd name="T12" fmla="*/ 2147483647 w 128"/>
                <a:gd name="T13" fmla="*/ 2147483647 h 136"/>
                <a:gd name="T14" fmla="*/ 2147483647 w 128"/>
                <a:gd name="T15" fmla="*/ 2147483647 h 136"/>
                <a:gd name="T16" fmla="*/ 2147483647 w 128"/>
                <a:gd name="T17" fmla="*/ 2147483647 h 136"/>
                <a:gd name="T18" fmla="*/ 2147483647 w 128"/>
                <a:gd name="T19" fmla="*/ 2147483647 h 136"/>
                <a:gd name="T20" fmla="*/ 2147483647 w 128"/>
                <a:gd name="T21" fmla="*/ 2147483647 h 136"/>
                <a:gd name="T22" fmla="*/ 2147483647 w 128"/>
                <a:gd name="T23" fmla="*/ 2147483647 h 136"/>
                <a:gd name="T24" fmla="*/ 2147483647 w 128"/>
                <a:gd name="T25" fmla="*/ 2147483647 h 136"/>
                <a:gd name="T26" fmla="*/ 2147483647 w 128"/>
                <a:gd name="T27" fmla="*/ 2147483647 h 136"/>
                <a:gd name="T28" fmla="*/ 2147483647 w 128"/>
                <a:gd name="T29" fmla="*/ 2147483647 h 136"/>
                <a:gd name="T30" fmla="*/ 2147483647 w 128"/>
                <a:gd name="T31" fmla="*/ 2147483647 h 136"/>
                <a:gd name="T32" fmla="*/ 0 w 128"/>
                <a:gd name="T33" fmla="*/ 0 h 1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8"/>
                <a:gd name="T52" fmla="*/ 0 h 136"/>
                <a:gd name="T53" fmla="*/ 128 w 128"/>
                <a:gd name="T54" fmla="*/ 136 h 1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8" h="136">
                  <a:moveTo>
                    <a:pt x="0" y="0"/>
                  </a:moveTo>
                  <a:lnTo>
                    <a:pt x="16" y="0"/>
                  </a:lnTo>
                  <a:lnTo>
                    <a:pt x="32" y="24"/>
                  </a:lnTo>
                  <a:lnTo>
                    <a:pt x="48" y="32"/>
                  </a:lnTo>
                  <a:lnTo>
                    <a:pt x="64" y="40"/>
                  </a:lnTo>
                  <a:lnTo>
                    <a:pt x="96" y="72"/>
                  </a:lnTo>
                  <a:lnTo>
                    <a:pt x="104" y="80"/>
                  </a:lnTo>
                  <a:lnTo>
                    <a:pt x="120" y="104"/>
                  </a:lnTo>
                  <a:lnTo>
                    <a:pt x="128" y="128"/>
                  </a:lnTo>
                  <a:lnTo>
                    <a:pt x="112" y="136"/>
                  </a:lnTo>
                  <a:lnTo>
                    <a:pt x="88" y="120"/>
                  </a:lnTo>
                  <a:lnTo>
                    <a:pt x="64" y="104"/>
                  </a:lnTo>
                  <a:lnTo>
                    <a:pt x="48" y="72"/>
                  </a:lnTo>
                  <a:lnTo>
                    <a:pt x="40" y="64"/>
                  </a:lnTo>
                  <a:lnTo>
                    <a:pt x="24" y="48"/>
                  </a:lnTo>
                  <a:lnTo>
                    <a:pt x="8" y="3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584"/>
            <p:cNvSpPr/>
            <p:nvPr/>
          </p:nvSpPr>
          <p:spPr bwMode="auto">
            <a:xfrm>
              <a:off x="4201699" y="3382153"/>
              <a:ext cx="126484" cy="143811"/>
            </a:xfrm>
            <a:custGeom>
              <a:avLst/>
              <a:gdLst>
                <a:gd name="T0" fmla="*/ 2147483647 w 120"/>
                <a:gd name="T1" fmla="*/ 2147483647 h 136"/>
                <a:gd name="T2" fmla="*/ 0 w 120"/>
                <a:gd name="T3" fmla="*/ 2147483647 h 136"/>
                <a:gd name="T4" fmla="*/ 0 w 120"/>
                <a:gd name="T5" fmla="*/ 2147483647 h 136"/>
                <a:gd name="T6" fmla="*/ 2147483647 w 120"/>
                <a:gd name="T7" fmla="*/ 2147483647 h 136"/>
                <a:gd name="T8" fmla="*/ 2147483647 w 120"/>
                <a:gd name="T9" fmla="*/ 2147483647 h 136"/>
                <a:gd name="T10" fmla="*/ 2147483647 w 120"/>
                <a:gd name="T11" fmla="*/ 2147483647 h 136"/>
                <a:gd name="T12" fmla="*/ 2147483647 w 120"/>
                <a:gd name="T13" fmla="*/ 2147483647 h 136"/>
                <a:gd name="T14" fmla="*/ 2147483647 w 120"/>
                <a:gd name="T15" fmla="*/ 0 h 136"/>
                <a:gd name="T16" fmla="*/ 2147483647 w 120"/>
                <a:gd name="T17" fmla="*/ 2147483647 h 136"/>
                <a:gd name="T18" fmla="*/ 2147483647 w 120"/>
                <a:gd name="T19" fmla="*/ 2147483647 h 136"/>
                <a:gd name="T20" fmla="*/ 2147483647 w 120"/>
                <a:gd name="T21" fmla="*/ 2147483647 h 136"/>
                <a:gd name="T22" fmla="*/ 2147483647 w 120"/>
                <a:gd name="T23" fmla="*/ 2147483647 h 136"/>
                <a:gd name="T24" fmla="*/ 2147483647 w 120"/>
                <a:gd name="T25" fmla="*/ 2147483647 h 136"/>
                <a:gd name="T26" fmla="*/ 2147483647 w 120"/>
                <a:gd name="T27" fmla="*/ 2147483647 h 136"/>
                <a:gd name="T28" fmla="*/ 2147483647 w 120"/>
                <a:gd name="T29" fmla="*/ 2147483647 h 136"/>
                <a:gd name="T30" fmla="*/ 2147483647 w 120"/>
                <a:gd name="T31" fmla="*/ 2147483647 h 136"/>
                <a:gd name="T32" fmla="*/ 2147483647 w 120"/>
                <a:gd name="T33" fmla="*/ 2147483647 h 136"/>
                <a:gd name="T34" fmla="*/ 2147483647 w 120"/>
                <a:gd name="T35" fmla="*/ 2147483647 h 136"/>
                <a:gd name="T36" fmla="*/ 2147483647 w 120"/>
                <a:gd name="T37" fmla="*/ 2147483647 h 136"/>
                <a:gd name="T38" fmla="*/ 2147483647 w 120"/>
                <a:gd name="T39" fmla="*/ 2147483647 h 136"/>
                <a:gd name="T40" fmla="*/ 2147483647 w 120"/>
                <a:gd name="T41" fmla="*/ 2147483647 h 136"/>
                <a:gd name="T42" fmla="*/ 2147483647 w 120"/>
                <a:gd name="T43" fmla="*/ 2147483647 h 136"/>
                <a:gd name="T44" fmla="*/ 2147483647 w 120"/>
                <a:gd name="T45" fmla="*/ 2147483647 h 136"/>
                <a:gd name="T46" fmla="*/ 2147483647 w 120"/>
                <a:gd name="T47" fmla="*/ 2147483647 h 1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20"/>
                <a:gd name="T73" fmla="*/ 0 h 136"/>
                <a:gd name="T74" fmla="*/ 120 w 120"/>
                <a:gd name="T75" fmla="*/ 136 h 1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20" h="136">
                  <a:moveTo>
                    <a:pt x="8" y="112"/>
                  </a:moveTo>
                  <a:lnTo>
                    <a:pt x="0" y="96"/>
                  </a:lnTo>
                  <a:lnTo>
                    <a:pt x="0" y="72"/>
                  </a:lnTo>
                  <a:lnTo>
                    <a:pt x="8" y="64"/>
                  </a:lnTo>
                  <a:lnTo>
                    <a:pt x="24" y="56"/>
                  </a:lnTo>
                  <a:lnTo>
                    <a:pt x="40" y="48"/>
                  </a:lnTo>
                  <a:lnTo>
                    <a:pt x="64" y="16"/>
                  </a:lnTo>
                  <a:lnTo>
                    <a:pt x="96" y="0"/>
                  </a:lnTo>
                  <a:lnTo>
                    <a:pt x="112" y="8"/>
                  </a:lnTo>
                  <a:lnTo>
                    <a:pt x="120" y="24"/>
                  </a:lnTo>
                  <a:lnTo>
                    <a:pt x="104" y="32"/>
                  </a:lnTo>
                  <a:lnTo>
                    <a:pt x="104" y="48"/>
                  </a:lnTo>
                  <a:lnTo>
                    <a:pt x="104" y="64"/>
                  </a:lnTo>
                  <a:lnTo>
                    <a:pt x="120" y="72"/>
                  </a:lnTo>
                  <a:lnTo>
                    <a:pt x="104" y="80"/>
                  </a:lnTo>
                  <a:lnTo>
                    <a:pt x="104" y="88"/>
                  </a:lnTo>
                  <a:lnTo>
                    <a:pt x="96" y="104"/>
                  </a:lnTo>
                  <a:lnTo>
                    <a:pt x="88" y="112"/>
                  </a:lnTo>
                  <a:lnTo>
                    <a:pt x="80" y="136"/>
                  </a:lnTo>
                  <a:lnTo>
                    <a:pt x="64" y="136"/>
                  </a:lnTo>
                  <a:lnTo>
                    <a:pt x="48" y="128"/>
                  </a:lnTo>
                  <a:lnTo>
                    <a:pt x="32" y="128"/>
                  </a:lnTo>
                  <a:lnTo>
                    <a:pt x="16" y="128"/>
                  </a:lnTo>
                  <a:lnTo>
                    <a:pt x="8" y="11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585"/>
            <p:cNvSpPr/>
            <p:nvPr/>
          </p:nvSpPr>
          <p:spPr bwMode="auto">
            <a:xfrm>
              <a:off x="4489320" y="3483513"/>
              <a:ext cx="246038" cy="136014"/>
            </a:xfrm>
            <a:custGeom>
              <a:avLst/>
              <a:gdLst>
                <a:gd name="T0" fmla="*/ 0 w 232"/>
                <a:gd name="T1" fmla="*/ 2147483647 h 128"/>
                <a:gd name="T2" fmla="*/ 2147483647 w 232"/>
                <a:gd name="T3" fmla="*/ 2147483647 h 128"/>
                <a:gd name="T4" fmla="*/ 2147483647 w 232"/>
                <a:gd name="T5" fmla="*/ 2147483647 h 128"/>
                <a:gd name="T6" fmla="*/ 2147483647 w 232"/>
                <a:gd name="T7" fmla="*/ 2147483647 h 128"/>
                <a:gd name="T8" fmla="*/ 2147483647 w 232"/>
                <a:gd name="T9" fmla="*/ 2147483647 h 128"/>
                <a:gd name="T10" fmla="*/ 2147483647 w 232"/>
                <a:gd name="T11" fmla="*/ 2147483647 h 128"/>
                <a:gd name="T12" fmla="*/ 2147483647 w 232"/>
                <a:gd name="T13" fmla="*/ 2147483647 h 128"/>
                <a:gd name="T14" fmla="*/ 2147483647 w 232"/>
                <a:gd name="T15" fmla="*/ 2147483647 h 128"/>
                <a:gd name="T16" fmla="*/ 2147483647 w 232"/>
                <a:gd name="T17" fmla="*/ 2147483647 h 128"/>
                <a:gd name="T18" fmla="*/ 2147483647 w 232"/>
                <a:gd name="T19" fmla="*/ 2147483647 h 128"/>
                <a:gd name="T20" fmla="*/ 2147483647 w 232"/>
                <a:gd name="T21" fmla="*/ 2147483647 h 128"/>
                <a:gd name="T22" fmla="*/ 2147483647 w 232"/>
                <a:gd name="T23" fmla="*/ 2147483647 h 128"/>
                <a:gd name="T24" fmla="*/ 2147483647 w 232"/>
                <a:gd name="T25" fmla="*/ 2147483647 h 128"/>
                <a:gd name="T26" fmla="*/ 2147483647 w 232"/>
                <a:gd name="T27" fmla="*/ 2147483647 h 128"/>
                <a:gd name="T28" fmla="*/ 2147483647 w 232"/>
                <a:gd name="T29" fmla="*/ 2147483647 h 128"/>
                <a:gd name="T30" fmla="*/ 2147483647 w 232"/>
                <a:gd name="T31" fmla="*/ 2147483647 h 128"/>
                <a:gd name="T32" fmla="*/ 2147483647 w 232"/>
                <a:gd name="T33" fmla="*/ 2147483647 h 128"/>
                <a:gd name="T34" fmla="*/ 2147483647 w 232"/>
                <a:gd name="T35" fmla="*/ 2147483647 h 128"/>
                <a:gd name="T36" fmla="*/ 2147483647 w 232"/>
                <a:gd name="T37" fmla="*/ 2147483647 h 128"/>
                <a:gd name="T38" fmla="*/ 2147483647 w 232"/>
                <a:gd name="T39" fmla="*/ 2147483647 h 128"/>
                <a:gd name="T40" fmla="*/ 2147483647 w 232"/>
                <a:gd name="T41" fmla="*/ 2147483647 h 128"/>
                <a:gd name="T42" fmla="*/ 2147483647 w 232"/>
                <a:gd name="T43" fmla="*/ 2147483647 h 128"/>
                <a:gd name="T44" fmla="*/ 2147483647 w 232"/>
                <a:gd name="T45" fmla="*/ 2147483647 h 128"/>
                <a:gd name="T46" fmla="*/ 2147483647 w 232"/>
                <a:gd name="T47" fmla="*/ 2147483647 h 128"/>
                <a:gd name="T48" fmla="*/ 2147483647 w 232"/>
                <a:gd name="T49" fmla="*/ 2147483647 h 128"/>
                <a:gd name="T50" fmla="*/ 2147483647 w 232"/>
                <a:gd name="T51" fmla="*/ 2147483647 h 128"/>
                <a:gd name="T52" fmla="*/ 2147483647 w 232"/>
                <a:gd name="T53" fmla="*/ 2147483647 h 128"/>
                <a:gd name="T54" fmla="*/ 2147483647 w 232"/>
                <a:gd name="T55" fmla="*/ 2147483647 h 128"/>
                <a:gd name="T56" fmla="*/ 2147483647 w 232"/>
                <a:gd name="T57" fmla="*/ 2147483647 h 128"/>
                <a:gd name="T58" fmla="*/ 2147483647 w 232"/>
                <a:gd name="T59" fmla="*/ 2147483647 h 128"/>
                <a:gd name="T60" fmla="*/ 2147483647 w 232"/>
                <a:gd name="T61" fmla="*/ 0 h 128"/>
                <a:gd name="T62" fmla="*/ 2147483647 w 232"/>
                <a:gd name="T63" fmla="*/ 0 h 128"/>
                <a:gd name="T64" fmla="*/ 0 w 232"/>
                <a:gd name="T65" fmla="*/ 2147483647 h 12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32"/>
                <a:gd name="T100" fmla="*/ 0 h 128"/>
                <a:gd name="T101" fmla="*/ 232 w 232"/>
                <a:gd name="T102" fmla="*/ 128 h 12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32" h="128">
                  <a:moveTo>
                    <a:pt x="0" y="16"/>
                  </a:moveTo>
                  <a:lnTo>
                    <a:pt x="16" y="24"/>
                  </a:lnTo>
                  <a:lnTo>
                    <a:pt x="24" y="32"/>
                  </a:lnTo>
                  <a:lnTo>
                    <a:pt x="24" y="48"/>
                  </a:lnTo>
                  <a:lnTo>
                    <a:pt x="40" y="48"/>
                  </a:lnTo>
                  <a:lnTo>
                    <a:pt x="48" y="48"/>
                  </a:lnTo>
                  <a:lnTo>
                    <a:pt x="72" y="64"/>
                  </a:lnTo>
                  <a:lnTo>
                    <a:pt x="104" y="80"/>
                  </a:lnTo>
                  <a:lnTo>
                    <a:pt x="104" y="88"/>
                  </a:lnTo>
                  <a:lnTo>
                    <a:pt x="88" y="96"/>
                  </a:lnTo>
                  <a:lnTo>
                    <a:pt x="104" y="96"/>
                  </a:lnTo>
                  <a:lnTo>
                    <a:pt x="120" y="104"/>
                  </a:lnTo>
                  <a:lnTo>
                    <a:pt x="136" y="112"/>
                  </a:lnTo>
                  <a:lnTo>
                    <a:pt x="144" y="112"/>
                  </a:lnTo>
                  <a:lnTo>
                    <a:pt x="160" y="96"/>
                  </a:lnTo>
                  <a:lnTo>
                    <a:pt x="176" y="88"/>
                  </a:lnTo>
                  <a:lnTo>
                    <a:pt x="192" y="96"/>
                  </a:lnTo>
                  <a:lnTo>
                    <a:pt x="216" y="120"/>
                  </a:lnTo>
                  <a:lnTo>
                    <a:pt x="232" y="128"/>
                  </a:lnTo>
                  <a:lnTo>
                    <a:pt x="232" y="104"/>
                  </a:lnTo>
                  <a:lnTo>
                    <a:pt x="208" y="96"/>
                  </a:lnTo>
                  <a:lnTo>
                    <a:pt x="208" y="80"/>
                  </a:lnTo>
                  <a:lnTo>
                    <a:pt x="216" y="72"/>
                  </a:lnTo>
                  <a:lnTo>
                    <a:pt x="192" y="64"/>
                  </a:lnTo>
                  <a:lnTo>
                    <a:pt x="184" y="48"/>
                  </a:lnTo>
                  <a:lnTo>
                    <a:pt x="160" y="32"/>
                  </a:lnTo>
                  <a:lnTo>
                    <a:pt x="96" y="16"/>
                  </a:lnTo>
                  <a:lnTo>
                    <a:pt x="72" y="32"/>
                  </a:lnTo>
                  <a:lnTo>
                    <a:pt x="56" y="32"/>
                  </a:lnTo>
                  <a:lnTo>
                    <a:pt x="40" y="16"/>
                  </a:lnTo>
                  <a:lnTo>
                    <a:pt x="24" y="0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586"/>
            <p:cNvSpPr/>
            <p:nvPr/>
          </p:nvSpPr>
          <p:spPr bwMode="auto">
            <a:xfrm>
              <a:off x="4201699" y="3382153"/>
              <a:ext cx="126484" cy="143811"/>
            </a:xfrm>
            <a:custGeom>
              <a:avLst/>
              <a:gdLst>
                <a:gd name="T0" fmla="*/ 2147483647 w 120"/>
                <a:gd name="T1" fmla="*/ 2147483647 h 136"/>
                <a:gd name="T2" fmla="*/ 0 w 120"/>
                <a:gd name="T3" fmla="*/ 2147483647 h 136"/>
                <a:gd name="T4" fmla="*/ 0 w 120"/>
                <a:gd name="T5" fmla="*/ 2147483647 h 136"/>
                <a:gd name="T6" fmla="*/ 2147483647 w 120"/>
                <a:gd name="T7" fmla="*/ 2147483647 h 136"/>
                <a:gd name="T8" fmla="*/ 2147483647 w 120"/>
                <a:gd name="T9" fmla="*/ 2147483647 h 136"/>
                <a:gd name="T10" fmla="*/ 2147483647 w 120"/>
                <a:gd name="T11" fmla="*/ 2147483647 h 136"/>
                <a:gd name="T12" fmla="*/ 2147483647 w 120"/>
                <a:gd name="T13" fmla="*/ 2147483647 h 136"/>
                <a:gd name="T14" fmla="*/ 2147483647 w 120"/>
                <a:gd name="T15" fmla="*/ 0 h 136"/>
                <a:gd name="T16" fmla="*/ 2147483647 w 120"/>
                <a:gd name="T17" fmla="*/ 2147483647 h 136"/>
                <a:gd name="T18" fmla="*/ 2147483647 w 120"/>
                <a:gd name="T19" fmla="*/ 2147483647 h 136"/>
                <a:gd name="T20" fmla="*/ 2147483647 w 120"/>
                <a:gd name="T21" fmla="*/ 2147483647 h 136"/>
                <a:gd name="T22" fmla="*/ 2147483647 w 120"/>
                <a:gd name="T23" fmla="*/ 2147483647 h 136"/>
                <a:gd name="T24" fmla="*/ 2147483647 w 120"/>
                <a:gd name="T25" fmla="*/ 2147483647 h 136"/>
                <a:gd name="T26" fmla="*/ 2147483647 w 120"/>
                <a:gd name="T27" fmla="*/ 2147483647 h 136"/>
                <a:gd name="T28" fmla="*/ 2147483647 w 120"/>
                <a:gd name="T29" fmla="*/ 2147483647 h 136"/>
                <a:gd name="T30" fmla="*/ 2147483647 w 120"/>
                <a:gd name="T31" fmla="*/ 2147483647 h 136"/>
                <a:gd name="T32" fmla="*/ 2147483647 w 120"/>
                <a:gd name="T33" fmla="*/ 2147483647 h 136"/>
                <a:gd name="T34" fmla="*/ 2147483647 w 120"/>
                <a:gd name="T35" fmla="*/ 2147483647 h 136"/>
                <a:gd name="T36" fmla="*/ 2147483647 w 120"/>
                <a:gd name="T37" fmla="*/ 2147483647 h 136"/>
                <a:gd name="T38" fmla="*/ 2147483647 w 120"/>
                <a:gd name="T39" fmla="*/ 2147483647 h 136"/>
                <a:gd name="T40" fmla="*/ 2147483647 w 120"/>
                <a:gd name="T41" fmla="*/ 2147483647 h 136"/>
                <a:gd name="T42" fmla="*/ 2147483647 w 120"/>
                <a:gd name="T43" fmla="*/ 2147483647 h 136"/>
                <a:gd name="T44" fmla="*/ 2147483647 w 120"/>
                <a:gd name="T45" fmla="*/ 2147483647 h 136"/>
                <a:gd name="T46" fmla="*/ 2147483647 w 120"/>
                <a:gd name="T47" fmla="*/ 2147483647 h 1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20"/>
                <a:gd name="T73" fmla="*/ 0 h 136"/>
                <a:gd name="T74" fmla="*/ 120 w 120"/>
                <a:gd name="T75" fmla="*/ 136 h 1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20" h="136">
                  <a:moveTo>
                    <a:pt x="8" y="112"/>
                  </a:moveTo>
                  <a:lnTo>
                    <a:pt x="0" y="96"/>
                  </a:lnTo>
                  <a:lnTo>
                    <a:pt x="0" y="72"/>
                  </a:lnTo>
                  <a:lnTo>
                    <a:pt x="8" y="64"/>
                  </a:lnTo>
                  <a:lnTo>
                    <a:pt x="24" y="56"/>
                  </a:lnTo>
                  <a:lnTo>
                    <a:pt x="40" y="48"/>
                  </a:lnTo>
                  <a:lnTo>
                    <a:pt x="64" y="16"/>
                  </a:lnTo>
                  <a:lnTo>
                    <a:pt x="96" y="0"/>
                  </a:lnTo>
                  <a:lnTo>
                    <a:pt x="112" y="8"/>
                  </a:lnTo>
                  <a:lnTo>
                    <a:pt x="120" y="24"/>
                  </a:lnTo>
                  <a:lnTo>
                    <a:pt x="104" y="32"/>
                  </a:lnTo>
                  <a:lnTo>
                    <a:pt x="104" y="48"/>
                  </a:lnTo>
                  <a:lnTo>
                    <a:pt x="104" y="64"/>
                  </a:lnTo>
                  <a:lnTo>
                    <a:pt x="120" y="72"/>
                  </a:lnTo>
                  <a:lnTo>
                    <a:pt x="104" y="80"/>
                  </a:lnTo>
                  <a:lnTo>
                    <a:pt x="104" y="88"/>
                  </a:lnTo>
                  <a:lnTo>
                    <a:pt x="96" y="104"/>
                  </a:lnTo>
                  <a:lnTo>
                    <a:pt x="88" y="112"/>
                  </a:lnTo>
                  <a:lnTo>
                    <a:pt x="80" y="136"/>
                  </a:lnTo>
                  <a:lnTo>
                    <a:pt x="64" y="136"/>
                  </a:lnTo>
                  <a:lnTo>
                    <a:pt x="48" y="128"/>
                  </a:lnTo>
                  <a:lnTo>
                    <a:pt x="32" y="128"/>
                  </a:lnTo>
                  <a:lnTo>
                    <a:pt x="16" y="128"/>
                  </a:lnTo>
                  <a:lnTo>
                    <a:pt x="8" y="11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587"/>
            <p:cNvSpPr/>
            <p:nvPr/>
          </p:nvSpPr>
          <p:spPr bwMode="auto">
            <a:xfrm>
              <a:off x="4489320" y="3483513"/>
              <a:ext cx="246038" cy="136014"/>
            </a:xfrm>
            <a:custGeom>
              <a:avLst/>
              <a:gdLst>
                <a:gd name="T0" fmla="*/ 0 w 232"/>
                <a:gd name="T1" fmla="*/ 2147483647 h 128"/>
                <a:gd name="T2" fmla="*/ 2147483647 w 232"/>
                <a:gd name="T3" fmla="*/ 2147483647 h 128"/>
                <a:gd name="T4" fmla="*/ 2147483647 w 232"/>
                <a:gd name="T5" fmla="*/ 2147483647 h 128"/>
                <a:gd name="T6" fmla="*/ 2147483647 w 232"/>
                <a:gd name="T7" fmla="*/ 2147483647 h 128"/>
                <a:gd name="T8" fmla="*/ 2147483647 w 232"/>
                <a:gd name="T9" fmla="*/ 2147483647 h 128"/>
                <a:gd name="T10" fmla="*/ 2147483647 w 232"/>
                <a:gd name="T11" fmla="*/ 2147483647 h 128"/>
                <a:gd name="T12" fmla="*/ 2147483647 w 232"/>
                <a:gd name="T13" fmla="*/ 2147483647 h 128"/>
                <a:gd name="T14" fmla="*/ 2147483647 w 232"/>
                <a:gd name="T15" fmla="*/ 2147483647 h 128"/>
                <a:gd name="T16" fmla="*/ 2147483647 w 232"/>
                <a:gd name="T17" fmla="*/ 2147483647 h 128"/>
                <a:gd name="T18" fmla="*/ 2147483647 w 232"/>
                <a:gd name="T19" fmla="*/ 2147483647 h 128"/>
                <a:gd name="T20" fmla="*/ 2147483647 w 232"/>
                <a:gd name="T21" fmla="*/ 2147483647 h 128"/>
                <a:gd name="T22" fmla="*/ 2147483647 w 232"/>
                <a:gd name="T23" fmla="*/ 2147483647 h 128"/>
                <a:gd name="T24" fmla="*/ 2147483647 w 232"/>
                <a:gd name="T25" fmla="*/ 2147483647 h 128"/>
                <a:gd name="T26" fmla="*/ 2147483647 w 232"/>
                <a:gd name="T27" fmla="*/ 2147483647 h 128"/>
                <a:gd name="T28" fmla="*/ 2147483647 w 232"/>
                <a:gd name="T29" fmla="*/ 2147483647 h 128"/>
                <a:gd name="T30" fmla="*/ 2147483647 w 232"/>
                <a:gd name="T31" fmla="*/ 2147483647 h 128"/>
                <a:gd name="T32" fmla="*/ 2147483647 w 232"/>
                <a:gd name="T33" fmla="*/ 2147483647 h 128"/>
                <a:gd name="T34" fmla="*/ 2147483647 w 232"/>
                <a:gd name="T35" fmla="*/ 2147483647 h 128"/>
                <a:gd name="T36" fmla="*/ 2147483647 w 232"/>
                <a:gd name="T37" fmla="*/ 2147483647 h 128"/>
                <a:gd name="T38" fmla="*/ 2147483647 w 232"/>
                <a:gd name="T39" fmla="*/ 2147483647 h 128"/>
                <a:gd name="T40" fmla="*/ 2147483647 w 232"/>
                <a:gd name="T41" fmla="*/ 2147483647 h 128"/>
                <a:gd name="T42" fmla="*/ 2147483647 w 232"/>
                <a:gd name="T43" fmla="*/ 2147483647 h 128"/>
                <a:gd name="T44" fmla="*/ 2147483647 w 232"/>
                <a:gd name="T45" fmla="*/ 2147483647 h 128"/>
                <a:gd name="T46" fmla="*/ 2147483647 w 232"/>
                <a:gd name="T47" fmla="*/ 2147483647 h 128"/>
                <a:gd name="T48" fmla="*/ 2147483647 w 232"/>
                <a:gd name="T49" fmla="*/ 2147483647 h 128"/>
                <a:gd name="T50" fmla="*/ 2147483647 w 232"/>
                <a:gd name="T51" fmla="*/ 2147483647 h 128"/>
                <a:gd name="T52" fmla="*/ 2147483647 w 232"/>
                <a:gd name="T53" fmla="*/ 2147483647 h 128"/>
                <a:gd name="T54" fmla="*/ 2147483647 w 232"/>
                <a:gd name="T55" fmla="*/ 2147483647 h 128"/>
                <a:gd name="T56" fmla="*/ 2147483647 w 232"/>
                <a:gd name="T57" fmla="*/ 2147483647 h 128"/>
                <a:gd name="T58" fmla="*/ 2147483647 w 232"/>
                <a:gd name="T59" fmla="*/ 2147483647 h 128"/>
                <a:gd name="T60" fmla="*/ 2147483647 w 232"/>
                <a:gd name="T61" fmla="*/ 0 h 128"/>
                <a:gd name="T62" fmla="*/ 2147483647 w 232"/>
                <a:gd name="T63" fmla="*/ 0 h 128"/>
                <a:gd name="T64" fmla="*/ 0 w 232"/>
                <a:gd name="T65" fmla="*/ 2147483647 h 12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32"/>
                <a:gd name="T100" fmla="*/ 0 h 128"/>
                <a:gd name="T101" fmla="*/ 232 w 232"/>
                <a:gd name="T102" fmla="*/ 128 h 12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32" h="128">
                  <a:moveTo>
                    <a:pt x="0" y="16"/>
                  </a:moveTo>
                  <a:lnTo>
                    <a:pt x="16" y="24"/>
                  </a:lnTo>
                  <a:lnTo>
                    <a:pt x="24" y="32"/>
                  </a:lnTo>
                  <a:lnTo>
                    <a:pt x="24" y="48"/>
                  </a:lnTo>
                  <a:lnTo>
                    <a:pt x="40" y="48"/>
                  </a:lnTo>
                  <a:lnTo>
                    <a:pt x="48" y="48"/>
                  </a:lnTo>
                  <a:lnTo>
                    <a:pt x="72" y="64"/>
                  </a:lnTo>
                  <a:lnTo>
                    <a:pt x="104" y="80"/>
                  </a:lnTo>
                  <a:lnTo>
                    <a:pt x="104" y="88"/>
                  </a:lnTo>
                  <a:lnTo>
                    <a:pt x="88" y="96"/>
                  </a:lnTo>
                  <a:lnTo>
                    <a:pt x="104" y="96"/>
                  </a:lnTo>
                  <a:lnTo>
                    <a:pt x="120" y="104"/>
                  </a:lnTo>
                  <a:lnTo>
                    <a:pt x="136" y="112"/>
                  </a:lnTo>
                  <a:lnTo>
                    <a:pt x="144" y="112"/>
                  </a:lnTo>
                  <a:lnTo>
                    <a:pt x="160" y="96"/>
                  </a:lnTo>
                  <a:lnTo>
                    <a:pt x="176" y="88"/>
                  </a:lnTo>
                  <a:lnTo>
                    <a:pt x="192" y="96"/>
                  </a:lnTo>
                  <a:lnTo>
                    <a:pt x="216" y="120"/>
                  </a:lnTo>
                  <a:lnTo>
                    <a:pt x="232" y="128"/>
                  </a:lnTo>
                  <a:lnTo>
                    <a:pt x="232" y="104"/>
                  </a:lnTo>
                  <a:lnTo>
                    <a:pt x="208" y="96"/>
                  </a:lnTo>
                  <a:lnTo>
                    <a:pt x="208" y="80"/>
                  </a:lnTo>
                  <a:lnTo>
                    <a:pt x="216" y="72"/>
                  </a:lnTo>
                  <a:lnTo>
                    <a:pt x="192" y="64"/>
                  </a:lnTo>
                  <a:lnTo>
                    <a:pt x="184" y="48"/>
                  </a:lnTo>
                  <a:lnTo>
                    <a:pt x="160" y="32"/>
                  </a:lnTo>
                  <a:lnTo>
                    <a:pt x="96" y="16"/>
                  </a:lnTo>
                  <a:lnTo>
                    <a:pt x="72" y="32"/>
                  </a:lnTo>
                  <a:lnTo>
                    <a:pt x="56" y="32"/>
                  </a:lnTo>
                  <a:lnTo>
                    <a:pt x="40" y="16"/>
                  </a:lnTo>
                  <a:lnTo>
                    <a:pt x="24" y="0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588"/>
            <p:cNvSpPr/>
            <p:nvPr/>
          </p:nvSpPr>
          <p:spPr bwMode="auto">
            <a:xfrm>
              <a:off x="4336846" y="3229679"/>
              <a:ext cx="76237" cy="101360"/>
            </a:xfrm>
            <a:custGeom>
              <a:avLst/>
              <a:gdLst>
                <a:gd name="T0" fmla="*/ 2147483647 w 72"/>
                <a:gd name="T1" fmla="*/ 2147483647 h 96"/>
                <a:gd name="T2" fmla="*/ 0 w 72"/>
                <a:gd name="T3" fmla="*/ 2147483647 h 96"/>
                <a:gd name="T4" fmla="*/ 2147483647 w 72"/>
                <a:gd name="T5" fmla="*/ 2147483647 h 96"/>
                <a:gd name="T6" fmla="*/ 2147483647 w 72"/>
                <a:gd name="T7" fmla="*/ 2147483647 h 96"/>
                <a:gd name="T8" fmla="*/ 2147483647 w 72"/>
                <a:gd name="T9" fmla="*/ 2147483647 h 96"/>
                <a:gd name="T10" fmla="*/ 2147483647 w 72"/>
                <a:gd name="T11" fmla="*/ 2147483647 h 96"/>
                <a:gd name="T12" fmla="*/ 2147483647 w 72"/>
                <a:gd name="T13" fmla="*/ 2147483647 h 96"/>
                <a:gd name="T14" fmla="*/ 2147483647 w 72"/>
                <a:gd name="T15" fmla="*/ 2147483647 h 96"/>
                <a:gd name="T16" fmla="*/ 2147483647 w 72"/>
                <a:gd name="T17" fmla="*/ 2147483647 h 96"/>
                <a:gd name="T18" fmla="*/ 2147483647 w 72"/>
                <a:gd name="T19" fmla="*/ 2147483647 h 96"/>
                <a:gd name="T20" fmla="*/ 2147483647 w 72"/>
                <a:gd name="T21" fmla="*/ 2147483647 h 96"/>
                <a:gd name="T22" fmla="*/ 2147483647 w 72"/>
                <a:gd name="T23" fmla="*/ 2147483647 h 96"/>
                <a:gd name="T24" fmla="*/ 2147483647 w 72"/>
                <a:gd name="T25" fmla="*/ 2147483647 h 96"/>
                <a:gd name="T26" fmla="*/ 2147483647 w 72"/>
                <a:gd name="T27" fmla="*/ 0 h 96"/>
                <a:gd name="T28" fmla="*/ 2147483647 w 72"/>
                <a:gd name="T29" fmla="*/ 2147483647 h 9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2"/>
                <a:gd name="T46" fmla="*/ 0 h 96"/>
                <a:gd name="T47" fmla="*/ 72 w 72"/>
                <a:gd name="T48" fmla="*/ 96 h 9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2" h="96">
                  <a:moveTo>
                    <a:pt x="8" y="8"/>
                  </a:moveTo>
                  <a:lnTo>
                    <a:pt x="0" y="24"/>
                  </a:lnTo>
                  <a:lnTo>
                    <a:pt x="8" y="48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48" y="72"/>
                  </a:lnTo>
                  <a:lnTo>
                    <a:pt x="56" y="88"/>
                  </a:lnTo>
                  <a:lnTo>
                    <a:pt x="72" y="96"/>
                  </a:lnTo>
                  <a:lnTo>
                    <a:pt x="72" y="80"/>
                  </a:lnTo>
                  <a:lnTo>
                    <a:pt x="56" y="56"/>
                  </a:lnTo>
                  <a:lnTo>
                    <a:pt x="32" y="40"/>
                  </a:lnTo>
                  <a:lnTo>
                    <a:pt x="32" y="32"/>
                  </a:lnTo>
                  <a:lnTo>
                    <a:pt x="40" y="8"/>
                  </a:lnTo>
                  <a:lnTo>
                    <a:pt x="24" y="0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589"/>
            <p:cNvSpPr/>
            <p:nvPr/>
          </p:nvSpPr>
          <p:spPr bwMode="auto">
            <a:xfrm>
              <a:off x="4370633" y="3348366"/>
              <a:ext cx="59776" cy="50247"/>
            </a:xfrm>
            <a:custGeom>
              <a:avLst/>
              <a:gdLst>
                <a:gd name="T0" fmla="*/ 0 w 56"/>
                <a:gd name="T1" fmla="*/ 2147483647 h 48"/>
                <a:gd name="T2" fmla="*/ 2147483647 w 56"/>
                <a:gd name="T3" fmla="*/ 2147483647 h 48"/>
                <a:gd name="T4" fmla="*/ 2147483647 w 56"/>
                <a:gd name="T5" fmla="*/ 2147483647 h 48"/>
                <a:gd name="T6" fmla="*/ 2147483647 w 56"/>
                <a:gd name="T7" fmla="*/ 0 h 48"/>
                <a:gd name="T8" fmla="*/ 2147483647 w 56"/>
                <a:gd name="T9" fmla="*/ 2147483647 h 48"/>
                <a:gd name="T10" fmla="*/ 2147483647 w 56"/>
                <a:gd name="T11" fmla="*/ 2147483647 h 48"/>
                <a:gd name="T12" fmla="*/ 2147483647 w 56"/>
                <a:gd name="T13" fmla="*/ 2147483647 h 48"/>
                <a:gd name="T14" fmla="*/ 2147483647 w 56"/>
                <a:gd name="T15" fmla="*/ 2147483647 h 48"/>
                <a:gd name="T16" fmla="*/ 2147483647 w 56"/>
                <a:gd name="T17" fmla="*/ 2147483647 h 48"/>
                <a:gd name="T18" fmla="*/ 0 w 56"/>
                <a:gd name="T19" fmla="*/ 2147483647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6"/>
                <a:gd name="T31" fmla="*/ 0 h 48"/>
                <a:gd name="T32" fmla="*/ 56 w 56"/>
                <a:gd name="T33" fmla="*/ 48 h 4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6" h="48">
                  <a:moveTo>
                    <a:pt x="0" y="40"/>
                  </a:moveTo>
                  <a:lnTo>
                    <a:pt x="8" y="16"/>
                  </a:lnTo>
                  <a:lnTo>
                    <a:pt x="24" y="16"/>
                  </a:lnTo>
                  <a:lnTo>
                    <a:pt x="40" y="0"/>
                  </a:lnTo>
                  <a:lnTo>
                    <a:pt x="56" y="16"/>
                  </a:lnTo>
                  <a:lnTo>
                    <a:pt x="56" y="48"/>
                  </a:lnTo>
                  <a:lnTo>
                    <a:pt x="40" y="40"/>
                  </a:lnTo>
                  <a:lnTo>
                    <a:pt x="24" y="40"/>
                  </a:lnTo>
                  <a:lnTo>
                    <a:pt x="16" y="32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 590"/>
            <p:cNvSpPr/>
            <p:nvPr/>
          </p:nvSpPr>
          <p:spPr bwMode="auto">
            <a:xfrm>
              <a:off x="4340311" y="3229679"/>
              <a:ext cx="76237" cy="101360"/>
            </a:xfrm>
            <a:custGeom>
              <a:avLst/>
              <a:gdLst>
                <a:gd name="T0" fmla="*/ 2147483647 w 72"/>
                <a:gd name="T1" fmla="*/ 2147483647 h 96"/>
                <a:gd name="T2" fmla="*/ 0 w 72"/>
                <a:gd name="T3" fmla="*/ 2147483647 h 96"/>
                <a:gd name="T4" fmla="*/ 2147483647 w 72"/>
                <a:gd name="T5" fmla="*/ 2147483647 h 96"/>
                <a:gd name="T6" fmla="*/ 2147483647 w 72"/>
                <a:gd name="T7" fmla="*/ 2147483647 h 96"/>
                <a:gd name="T8" fmla="*/ 2147483647 w 72"/>
                <a:gd name="T9" fmla="*/ 2147483647 h 96"/>
                <a:gd name="T10" fmla="*/ 2147483647 w 72"/>
                <a:gd name="T11" fmla="*/ 2147483647 h 96"/>
                <a:gd name="T12" fmla="*/ 2147483647 w 72"/>
                <a:gd name="T13" fmla="*/ 2147483647 h 96"/>
                <a:gd name="T14" fmla="*/ 2147483647 w 72"/>
                <a:gd name="T15" fmla="*/ 2147483647 h 96"/>
                <a:gd name="T16" fmla="*/ 2147483647 w 72"/>
                <a:gd name="T17" fmla="*/ 2147483647 h 96"/>
                <a:gd name="T18" fmla="*/ 2147483647 w 72"/>
                <a:gd name="T19" fmla="*/ 2147483647 h 96"/>
                <a:gd name="T20" fmla="*/ 2147483647 w 72"/>
                <a:gd name="T21" fmla="*/ 2147483647 h 96"/>
                <a:gd name="T22" fmla="*/ 2147483647 w 72"/>
                <a:gd name="T23" fmla="*/ 2147483647 h 96"/>
                <a:gd name="T24" fmla="*/ 2147483647 w 72"/>
                <a:gd name="T25" fmla="*/ 2147483647 h 96"/>
                <a:gd name="T26" fmla="*/ 2147483647 w 72"/>
                <a:gd name="T27" fmla="*/ 0 h 96"/>
                <a:gd name="T28" fmla="*/ 2147483647 w 72"/>
                <a:gd name="T29" fmla="*/ 2147483647 h 9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2"/>
                <a:gd name="T46" fmla="*/ 0 h 96"/>
                <a:gd name="T47" fmla="*/ 72 w 72"/>
                <a:gd name="T48" fmla="*/ 96 h 9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2" h="96">
                  <a:moveTo>
                    <a:pt x="8" y="8"/>
                  </a:moveTo>
                  <a:lnTo>
                    <a:pt x="0" y="24"/>
                  </a:lnTo>
                  <a:lnTo>
                    <a:pt x="8" y="48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48" y="72"/>
                  </a:lnTo>
                  <a:lnTo>
                    <a:pt x="56" y="88"/>
                  </a:lnTo>
                  <a:lnTo>
                    <a:pt x="72" y="96"/>
                  </a:lnTo>
                  <a:lnTo>
                    <a:pt x="72" y="80"/>
                  </a:lnTo>
                  <a:lnTo>
                    <a:pt x="56" y="56"/>
                  </a:lnTo>
                  <a:lnTo>
                    <a:pt x="32" y="40"/>
                  </a:lnTo>
                  <a:lnTo>
                    <a:pt x="32" y="32"/>
                  </a:lnTo>
                  <a:lnTo>
                    <a:pt x="40" y="8"/>
                  </a:lnTo>
                  <a:lnTo>
                    <a:pt x="24" y="0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41" name="Freeform 591"/>
            <p:cNvSpPr/>
            <p:nvPr/>
          </p:nvSpPr>
          <p:spPr bwMode="auto">
            <a:xfrm>
              <a:off x="4370633" y="3348366"/>
              <a:ext cx="59776" cy="50247"/>
            </a:xfrm>
            <a:custGeom>
              <a:avLst/>
              <a:gdLst>
                <a:gd name="T0" fmla="*/ 0 w 56"/>
                <a:gd name="T1" fmla="*/ 2147483647 h 48"/>
                <a:gd name="T2" fmla="*/ 2147483647 w 56"/>
                <a:gd name="T3" fmla="*/ 2147483647 h 48"/>
                <a:gd name="T4" fmla="*/ 2147483647 w 56"/>
                <a:gd name="T5" fmla="*/ 2147483647 h 48"/>
                <a:gd name="T6" fmla="*/ 2147483647 w 56"/>
                <a:gd name="T7" fmla="*/ 0 h 48"/>
                <a:gd name="T8" fmla="*/ 2147483647 w 56"/>
                <a:gd name="T9" fmla="*/ 2147483647 h 48"/>
                <a:gd name="T10" fmla="*/ 2147483647 w 56"/>
                <a:gd name="T11" fmla="*/ 2147483647 h 48"/>
                <a:gd name="T12" fmla="*/ 2147483647 w 56"/>
                <a:gd name="T13" fmla="*/ 2147483647 h 48"/>
                <a:gd name="T14" fmla="*/ 2147483647 w 56"/>
                <a:gd name="T15" fmla="*/ 2147483647 h 48"/>
                <a:gd name="T16" fmla="*/ 2147483647 w 56"/>
                <a:gd name="T17" fmla="*/ 2147483647 h 48"/>
                <a:gd name="T18" fmla="*/ 0 w 56"/>
                <a:gd name="T19" fmla="*/ 2147483647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6"/>
                <a:gd name="T31" fmla="*/ 0 h 48"/>
                <a:gd name="T32" fmla="*/ 56 w 56"/>
                <a:gd name="T33" fmla="*/ 48 h 4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6" h="48">
                  <a:moveTo>
                    <a:pt x="0" y="40"/>
                  </a:moveTo>
                  <a:lnTo>
                    <a:pt x="8" y="16"/>
                  </a:lnTo>
                  <a:lnTo>
                    <a:pt x="24" y="16"/>
                  </a:lnTo>
                  <a:lnTo>
                    <a:pt x="40" y="0"/>
                  </a:lnTo>
                  <a:lnTo>
                    <a:pt x="56" y="16"/>
                  </a:lnTo>
                  <a:lnTo>
                    <a:pt x="56" y="48"/>
                  </a:lnTo>
                  <a:lnTo>
                    <a:pt x="40" y="40"/>
                  </a:lnTo>
                  <a:lnTo>
                    <a:pt x="24" y="40"/>
                  </a:lnTo>
                  <a:lnTo>
                    <a:pt x="16" y="32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42" name="Freeform 592"/>
            <p:cNvSpPr/>
            <p:nvPr/>
          </p:nvSpPr>
          <p:spPr bwMode="auto">
            <a:xfrm>
              <a:off x="4328183" y="3458390"/>
              <a:ext cx="77104" cy="93564"/>
            </a:xfrm>
            <a:custGeom>
              <a:avLst/>
              <a:gdLst>
                <a:gd name="T0" fmla="*/ 2147483647 w 72"/>
                <a:gd name="T1" fmla="*/ 2147483647 h 88"/>
                <a:gd name="T2" fmla="*/ 2147483647 w 72"/>
                <a:gd name="T3" fmla="*/ 2147483647 h 88"/>
                <a:gd name="T4" fmla="*/ 0 w 72"/>
                <a:gd name="T5" fmla="*/ 2147483647 h 88"/>
                <a:gd name="T6" fmla="*/ 0 w 72"/>
                <a:gd name="T7" fmla="*/ 2147483647 h 88"/>
                <a:gd name="T8" fmla="*/ 2147483647 w 72"/>
                <a:gd name="T9" fmla="*/ 2147483647 h 88"/>
                <a:gd name="T10" fmla="*/ 2147483647 w 72"/>
                <a:gd name="T11" fmla="*/ 2147483647 h 88"/>
                <a:gd name="T12" fmla="*/ 2147483647 w 72"/>
                <a:gd name="T13" fmla="*/ 2147483647 h 88"/>
                <a:gd name="T14" fmla="*/ 2147483647 w 72"/>
                <a:gd name="T15" fmla="*/ 0 h 88"/>
                <a:gd name="T16" fmla="*/ 2147483647 w 72"/>
                <a:gd name="T17" fmla="*/ 2147483647 h 88"/>
                <a:gd name="T18" fmla="*/ 2147483647 w 72"/>
                <a:gd name="T19" fmla="*/ 2147483647 h 88"/>
                <a:gd name="T20" fmla="*/ 2147483647 w 72"/>
                <a:gd name="T21" fmla="*/ 2147483647 h 88"/>
                <a:gd name="T22" fmla="*/ 2147483647 w 72"/>
                <a:gd name="T23" fmla="*/ 2147483647 h 88"/>
                <a:gd name="T24" fmla="*/ 2147483647 w 72"/>
                <a:gd name="T25" fmla="*/ 2147483647 h 88"/>
                <a:gd name="T26" fmla="*/ 2147483647 w 72"/>
                <a:gd name="T27" fmla="*/ 2147483647 h 88"/>
                <a:gd name="T28" fmla="*/ 2147483647 w 72"/>
                <a:gd name="T29" fmla="*/ 2147483647 h 88"/>
                <a:gd name="T30" fmla="*/ 2147483647 w 72"/>
                <a:gd name="T31" fmla="*/ 2147483647 h 88"/>
                <a:gd name="T32" fmla="*/ 2147483647 w 72"/>
                <a:gd name="T33" fmla="*/ 2147483647 h 88"/>
                <a:gd name="T34" fmla="*/ 2147483647 w 72"/>
                <a:gd name="T35" fmla="*/ 2147483647 h 88"/>
                <a:gd name="T36" fmla="*/ 2147483647 w 72"/>
                <a:gd name="T37" fmla="*/ 2147483647 h 88"/>
                <a:gd name="T38" fmla="*/ 2147483647 w 72"/>
                <a:gd name="T39" fmla="*/ 2147483647 h 88"/>
                <a:gd name="T40" fmla="*/ 2147483647 w 72"/>
                <a:gd name="T41" fmla="*/ 2147483647 h 88"/>
                <a:gd name="T42" fmla="*/ 2147483647 w 72"/>
                <a:gd name="T43" fmla="*/ 2147483647 h 88"/>
                <a:gd name="T44" fmla="*/ 2147483647 w 72"/>
                <a:gd name="T45" fmla="*/ 2147483647 h 88"/>
                <a:gd name="T46" fmla="*/ 2147483647 w 72"/>
                <a:gd name="T47" fmla="*/ 2147483647 h 8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72"/>
                <a:gd name="T73" fmla="*/ 0 h 88"/>
                <a:gd name="T74" fmla="*/ 72 w 72"/>
                <a:gd name="T75" fmla="*/ 88 h 88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72" h="88">
                  <a:moveTo>
                    <a:pt x="8" y="88"/>
                  </a:moveTo>
                  <a:lnTo>
                    <a:pt x="8" y="72"/>
                  </a:lnTo>
                  <a:lnTo>
                    <a:pt x="0" y="56"/>
                  </a:lnTo>
                  <a:lnTo>
                    <a:pt x="0" y="48"/>
                  </a:lnTo>
                  <a:lnTo>
                    <a:pt x="16" y="16"/>
                  </a:lnTo>
                  <a:lnTo>
                    <a:pt x="24" y="8"/>
                  </a:lnTo>
                  <a:lnTo>
                    <a:pt x="40" y="8"/>
                  </a:lnTo>
                  <a:lnTo>
                    <a:pt x="72" y="0"/>
                  </a:lnTo>
                  <a:lnTo>
                    <a:pt x="72" y="8"/>
                  </a:lnTo>
                  <a:lnTo>
                    <a:pt x="56" y="8"/>
                  </a:lnTo>
                  <a:lnTo>
                    <a:pt x="32" y="16"/>
                  </a:lnTo>
                  <a:lnTo>
                    <a:pt x="24" y="32"/>
                  </a:lnTo>
                  <a:lnTo>
                    <a:pt x="56" y="32"/>
                  </a:lnTo>
                  <a:lnTo>
                    <a:pt x="56" y="40"/>
                  </a:lnTo>
                  <a:lnTo>
                    <a:pt x="48" y="48"/>
                  </a:lnTo>
                  <a:lnTo>
                    <a:pt x="40" y="56"/>
                  </a:lnTo>
                  <a:lnTo>
                    <a:pt x="56" y="72"/>
                  </a:lnTo>
                  <a:lnTo>
                    <a:pt x="64" y="88"/>
                  </a:lnTo>
                  <a:lnTo>
                    <a:pt x="48" y="88"/>
                  </a:lnTo>
                  <a:lnTo>
                    <a:pt x="32" y="72"/>
                  </a:lnTo>
                  <a:lnTo>
                    <a:pt x="24" y="56"/>
                  </a:lnTo>
                  <a:lnTo>
                    <a:pt x="24" y="80"/>
                  </a:lnTo>
                  <a:lnTo>
                    <a:pt x="24" y="88"/>
                  </a:lnTo>
                  <a:lnTo>
                    <a:pt x="8" y="8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43" name="Freeform 593"/>
            <p:cNvSpPr/>
            <p:nvPr/>
          </p:nvSpPr>
          <p:spPr bwMode="auto">
            <a:xfrm>
              <a:off x="4150585" y="3568414"/>
              <a:ext cx="143811" cy="33787"/>
            </a:xfrm>
            <a:custGeom>
              <a:avLst/>
              <a:gdLst>
                <a:gd name="T0" fmla="*/ 0 w 136"/>
                <a:gd name="T1" fmla="*/ 0 h 32"/>
                <a:gd name="T2" fmla="*/ 2147483647 w 136"/>
                <a:gd name="T3" fmla="*/ 0 h 32"/>
                <a:gd name="T4" fmla="*/ 2147483647 w 136"/>
                <a:gd name="T5" fmla="*/ 0 h 32"/>
                <a:gd name="T6" fmla="*/ 2147483647 w 136"/>
                <a:gd name="T7" fmla="*/ 0 h 32"/>
                <a:gd name="T8" fmla="*/ 2147483647 w 136"/>
                <a:gd name="T9" fmla="*/ 2147483647 h 32"/>
                <a:gd name="T10" fmla="*/ 2147483647 w 136"/>
                <a:gd name="T11" fmla="*/ 2147483647 h 32"/>
                <a:gd name="T12" fmla="*/ 2147483647 w 136"/>
                <a:gd name="T13" fmla="*/ 2147483647 h 32"/>
                <a:gd name="T14" fmla="*/ 2147483647 w 136"/>
                <a:gd name="T15" fmla="*/ 2147483647 h 32"/>
                <a:gd name="T16" fmla="*/ 2147483647 w 136"/>
                <a:gd name="T17" fmla="*/ 2147483647 h 32"/>
                <a:gd name="T18" fmla="*/ 2147483647 w 136"/>
                <a:gd name="T19" fmla="*/ 2147483647 h 32"/>
                <a:gd name="T20" fmla="*/ 0 w 136"/>
                <a:gd name="T21" fmla="*/ 0 h 3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36"/>
                <a:gd name="T34" fmla="*/ 0 h 32"/>
                <a:gd name="T35" fmla="*/ 136 w 136"/>
                <a:gd name="T36" fmla="*/ 32 h 3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36" h="32">
                  <a:moveTo>
                    <a:pt x="0" y="0"/>
                  </a:moveTo>
                  <a:lnTo>
                    <a:pt x="40" y="0"/>
                  </a:lnTo>
                  <a:lnTo>
                    <a:pt x="64" y="0"/>
                  </a:lnTo>
                  <a:lnTo>
                    <a:pt x="80" y="0"/>
                  </a:lnTo>
                  <a:lnTo>
                    <a:pt x="96" y="8"/>
                  </a:lnTo>
                  <a:lnTo>
                    <a:pt x="128" y="16"/>
                  </a:lnTo>
                  <a:lnTo>
                    <a:pt x="136" y="32"/>
                  </a:lnTo>
                  <a:lnTo>
                    <a:pt x="104" y="24"/>
                  </a:lnTo>
                  <a:lnTo>
                    <a:pt x="80" y="24"/>
                  </a:lnTo>
                  <a:lnTo>
                    <a:pt x="32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44" name="Freeform 594"/>
            <p:cNvSpPr/>
            <p:nvPr/>
          </p:nvSpPr>
          <p:spPr bwMode="auto">
            <a:xfrm>
              <a:off x="1936247" y="2669163"/>
              <a:ext cx="84900" cy="102227"/>
            </a:xfrm>
            <a:custGeom>
              <a:avLst/>
              <a:gdLst>
                <a:gd name="T0" fmla="*/ 0 w 80"/>
                <a:gd name="T1" fmla="*/ 2147483647 h 96"/>
                <a:gd name="T2" fmla="*/ 0 w 80"/>
                <a:gd name="T3" fmla="*/ 2147483647 h 96"/>
                <a:gd name="T4" fmla="*/ 0 w 80"/>
                <a:gd name="T5" fmla="*/ 2147483647 h 96"/>
                <a:gd name="T6" fmla="*/ 2147483647 w 80"/>
                <a:gd name="T7" fmla="*/ 2147483647 h 96"/>
                <a:gd name="T8" fmla="*/ 2147483647 w 80"/>
                <a:gd name="T9" fmla="*/ 0 h 96"/>
                <a:gd name="T10" fmla="*/ 2147483647 w 80"/>
                <a:gd name="T11" fmla="*/ 2147483647 h 96"/>
                <a:gd name="T12" fmla="*/ 2147483647 w 80"/>
                <a:gd name="T13" fmla="*/ 2147483647 h 96"/>
                <a:gd name="T14" fmla="*/ 2147483647 w 80"/>
                <a:gd name="T15" fmla="*/ 2147483647 h 96"/>
                <a:gd name="T16" fmla="*/ 2147483647 w 80"/>
                <a:gd name="T17" fmla="*/ 2147483647 h 96"/>
                <a:gd name="T18" fmla="*/ 2147483647 w 80"/>
                <a:gd name="T19" fmla="*/ 2147483647 h 96"/>
                <a:gd name="T20" fmla="*/ 2147483647 w 80"/>
                <a:gd name="T21" fmla="*/ 2147483647 h 96"/>
                <a:gd name="T22" fmla="*/ 2147483647 w 80"/>
                <a:gd name="T23" fmla="*/ 2147483647 h 96"/>
                <a:gd name="T24" fmla="*/ 2147483647 w 80"/>
                <a:gd name="T25" fmla="*/ 2147483647 h 96"/>
                <a:gd name="T26" fmla="*/ 2147483647 w 80"/>
                <a:gd name="T27" fmla="*/ 2147483647 h 96"/>
                <a:gd name="T28" fmla="*/ 2147483647 w 80"/>
                <a:gd name="T29" fmla="*/ 2147483647 h 96"/>
                <a:gd name="T30" fmla="*/ 2147483647 w 80"/>
                <a:gd name="T31" fmla="*/ 2147483647 h 96"/>
                <a:gd name="T32" fmla="*/ 0 w 80"/>
                <a:gd name="T33" fmla="*/ 2147483647 h 9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0"/>
                <a:gd name="T52" fmla="*/ 0 h 96"/>
                <a:gd name="T53" fmla="*/ 80 w 80"/>
                <a:gd name="T54" fmla="*/ 96 h 9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0" h="96">
                  <a:moveTo>
                    <a:pt x="0" y="80"/>
                  </a:moveTo>
                  <a:lnTo>
                    <a:pt x="0" y="64"/>
                  </a:lnTo>
                  <a:lnTo>
                    <a:pt x="0" y="48"/>
                  </a:lnTo>
                  <a:lnTo>
                    <a:pt x="24" y="16"/>
                  </a:lnTo>
                  <a:lnTo>
                    <a:pt x="40" y="0"/>
                  </a:lnTo>
                  <a:lnTo>
                    <a:pt x="40" y="16"/>
                  </a:lnTo>
                  <a:lnTo>
                    <a:pt x="32" y="32"/>
                  </a:lnTo>
                  <a:lnTo>
                    <a:pt x="40" y="40"/>
                  </a:lnTo>
                  <a:lnTo>
                    <a:pt x="72" y="56"/>
                  </a:lnTo>
                  <a:lnTo>
                    <a:pt x="80" y="72"/>
                  </a:lnTo>
                  <a:lnTo>
                    <a:pt x="80" y="88"/>
                  </a:lnTo>
                  <a:lnTo>
                    <a:pt x="64" y="96"/>
                  </a:lnTo>
                  <a:lnTo>
                    <a:pt x="56" y="80"/>
                  </a:lnTo>
                  <a:lnTo>
                    <a:pt x="40" y="88"/>
                  </a:lnTo>
                  <a:lnTo>
                    <a:pt x="32" y="80"/>
                  </a:lnTo>
                  <a:lnTo>
                    <a:pt x="8" y="72"/>
                  </a:lnTo>
                  <a:lnTo>
                    <a:pt x="0" y="8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45" name="Freeform 595"/>
            <p:cNvSpPr/>
            <p:nvPr/>
          </p:nvSpPr>
          <p:spPr bwMode="auto">
            <a:xfrm>
              <a:off x="1580185" y="3161239"/>
              <a:ext cx="152474" cy="42450"/>
            </a:xfrm>
            <a:custGeom>
              <a:avLst/>
              <a:gdLst>
                <a:gd name="T0" fmla="*/ 2147483647 w 144"/>
                <a:gd name="T1" fmla="*/ 2147483647 h 40"/>
                <a:gd name="T2" fmla="*/ 2147483647 w 144"/>
                <a:gd name="T3" fmla="*/ 0 h 40"/>
                <a:gd name="T4" fmla="*/ 2147483647 w 144"/>
                <a:gd name="T5" fmla="*/ 0 h 40"/>
                <a:gd name="T6" fmla="*/ 2147483647 w 144"/>
                <a:gd name="T7" fmla="*/ 2147483647 h 40"/>
                <a:gd name="T8" fmla="*/ 2147483647 w 144"/>
                <a:gd name="T9" fmla="*/ 2147483647 h 40"/>
                <a:gd name="T10" fmla="*/ 2147483647 w 144"/>
                <a:gd name="T11" fmla="*/ 2147483647 h 40"/>
                <a:gd name="T12" fmla="*/ 2147483647 w 144"/>
                <a:gd name="T13" fmla="*/ 2147483647 h 40"/>
                <a:gd name="T14" fmla="*/ 2147483647 w 144"/>
                <a:gd name="T15" fmla="*/ 2147483647 h 40"/>
                <a:gd name="T16" fmla="*/ 2147483647 w 144"/>
                <a:gd name="T17" fmla="*/ 2147483647 h 40"/>
                <a:gd name="T18" fmla="*/ 2147483647 w 144"/>
                <a:gd name="T19" fmla="*/ 2147483647 h 40"/>
                <a:gd name="T20" fmla="*/ 2147483647 w 144"/>
                <a:gd name="T21" fmla="*/ 2147483647 h 40"/>
                <a:gd name="T22" fmla="*/ 2147483647 w 144"/>
                <a:gd name="T23" fmla="*/ 2147483647 h 40"/>
                <a:gd name="T24" fmla="*/ 2147483647 w 144"/>
                <a:gd name="T25" fmla="*/ 2147483647 h 40"/>
                <a:gd name="T26" fmla="*/ 2147483647 w 144"/>
                <a:gd name="T27" fmla="*/ 2147483647 h 40"/>
                <a:gd name="T28" fmla="*/ 0 w 144"/>
                <a:gd name="T29" fmla="*/ 2147483647 h 40"/>
                <a:gd name="T30" fmla="*/ 2147483647 w 144"/>
                <a:gd name="T31" fmla="*/ 2147483647 h 4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44"/>
                <a:gd name="T49" fmla="*/ 0 h 40"/>
                <a:gd name="T50" fmla="*/ 144 w 144"/>
                <a:gd name="T51" fmla="*/ 40 h 4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44" h="40">
                  <a:moveTo>
                    <a:pt x="8" y="8"/>
                  </a:moveTo>
                  <a:lnTo>
                    <a:pt x="32" y="0"/>
                  </a:lnTo>
                  <a:lnTo>
                    <a:pt x="80" y="0"/>
                  </a:lnTo>
                  <a:lnTo>
                    <a:pt x="104" y="16"/>
                  </a:lnTo>
                  <a:lnTo>
                    <a:pt x="112" y="24"/>
                  </a:lnTo>
                  <a:lnTo>
                    <a:pt x="136" y="32"/>
                  </a:lnTo>
                  <a:lnTo>
                    <a:pt x="144" y="40"/>
                  </a:lnTo>
                  <a:lnTo>
                    <a:pt x="136" y="40"/>
                  </a:lnTo>
                  <a:lnTo>
                    <a:pt x="104" y="40"/>
                  </a:lnTo>
                  <a:lnTo>
                    <a:pt x="96" y="32"/>
                  </a:lnTo>
                  <a:lnTo>
                    <a:pt x="88" y="24"/>
                  </a:lnTo>
                  <a:lnTo>
                    <a:pt x="64" y="16"/>
                  </a:lnTo>
                  <a:lnTo>
                    <a:pt x="40" y="16"/>
                  </a:lnTo>
                  <a:lnTo>
                    <a:pt x="24" y="16"/>
                  </a:lnTo>
                  <a:lnTo>
                    <a:pt x="0" y="16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46" name="Freeform 596"/>
            <p:cNvSpPr/>
            <p:nvPr/>
          </p:nvSpPr>
          <p:spPr bwMode="auto">
            <a:xfrm>
              <a:off x="1732659" y="3212352"/>
              <a:ext cx="92698" cy="25123"/>
            </a:xfrm>
            <a:custGeom>
              <a:avLst/>
              <a:gdLst>
                <a:gd name="T0" fmla="*/ 2147483647 w 88"/>
                <a:gd name="T1" fmla="*/ 0 h 24"/>
                <a:gd name="T2" fmla="*/ 2147483647 w 88"/>
                <a:gd name="T3" fmla="*/ 2147483647 h 24"/>
                <a:gd name="T4" fmla="*/ 0 w 88"/>
                <a:gd name="T5" fmla="*/ 2147483647 h 24"/>
                <a:gd name="T6" fmla="*/ 2147483647 w 88"/>
                <a:gd name="T7" fmla="*/ 2147483647 h 24"/>
                <a:gd name="T8" fmla="*/ 2147483647 w 88"/>
                <a:gd name="T9" fmla="*/ 2147483647 h 24"/>
                <a:gd name="T10" fmla="*/ 2147483647 w 88"/>
                <a:gd name="T11" fmla="*/ 2147483647 h 24"/>
                <a:gd name="T12" fmla="*/ 2147483647 w 88"/>
                <a:gd name="T13" fmla="*/ 2147483647 h 24"/>
                <a:gd name="T14" fmla="*/ 2147483647 w 88"/>
                <a:gd name="T15" fmla="*/ 2147483647 h 24"/>
                <a:gd name="T16" fmla="*/ 2147483647 w 88"/>
                <a:gd name="T17" fmla="*/ 2147483647 h 24"/>
                <a:gd name="T18" fmla="*/ 2147483647 w 88"/>
                <a:gd name="T19" fmla="*/ 0 h 24"/>
                <a:gd name="T20" fmla="*/ 2147483647 w 88"/>
                <a:gd name="T21" fmla="*/ 0 h 2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8"/>
                <a:gd name="T34" fmla="*/ 0 h 24"/>
                <a:gd name="T35" fmla="*/ 88 w 88"/>
                <a:gd name="T36" fmla="*/ 24 h 2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8" h="24">
                  <a:moveTo>
                    <a:pt x="16" y="0"/>
                  </a:moveTo>
                  <a:lnTo>
                    <a:pt x="16" y="8"/>
                  </a:lnTo>
                  <a:lnTo>
                    <a:pt x="0" y="8"/>
                  </a:lnTo>
                  <a:lnTo>
                    <a:pt x="16" y="16"/>
                  </a:lnTo>
                  <a:lnTo>
                    <a:pt x="24" y="24"/>
                  </a:lnTo>
                  <a:lnTo>
                    <a:pt x="40" y="24"/>
                  </a:lnTo>
                  <a:lnTo>
                    <a:pt x="56" y="16"/>
                  </a:lnTo>
                  <a:lnTo>
                    <a:pt x="88" y="16"/>
                  </a:lnTo>
                  <a:lnTo>
                    <a:pt x="72" y="8"/>
                  </a:lnTo>
                  <a:lnTo>
                    <a:pt x="48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47" name="Freeform 597"/>
            <p:cNvSpPr/>
            <p:nvPr/>
          </p:nvSpPr>
          <p:spPr bwMode="auto">
            <a:xfrm>
              <a:off x="1936247" y="2669163"/>
              <a:ext cx="84900" cy="102227"/>
            </a:xfrm>
            <a:custGeom>
              <a:avLst/>
              <a:gdLst>
                <a:gd name="T0" fmla="*/ 0 w 80"/>
                <a:gd name="T1" fmla="*/ 2147483647 h 96"/>
                <a:gd name="T2" fmla="*/ 0 w 80"/>
                <a:gd name="T3" fmla="*/ 2147483647 h 96"/>
                <a:gd name="T4" fmla="*/ 0 w 80"/>
                <a:gd name="T5" fmla="*/ 2147483647 h 96"/>
                <a:gd name="T6" fmla="*/ 2147483647 w 80"/>
                <a:gd name="T7" fmla="*/ 2147483647 h 96"/>
                <a:gd name="T8" fmla="*/ 2147483647 w 80"/>
                <a:gd name="T9" fmla="*/ 0 h 96"/>
                <a:gd name="T10" fmla="*/ 2147483647 w 80"/>
                <a:gd name="T11" fmla="*/ 2147483647 h 96"/>
                <a:gd name="T12" fmla="*/ 2147483647 w 80"/>
                <a:gd name="T13" fmla="*/ 2147483647 h 96"/>
                <a:gd name="T14" fmla="*/ 2147483647 w 80"/>
                <a:gd name="T15" fmla="*/ 2147483647 h 96"/>
                <a:gd name="T16" fmla="*/ 2147483647 w 80"/>
                <a:gd name="T17" fmla="*/ 2147483647 h 96"/>
                <a:gd name="T18" fmla="*/ 2147483647 w 80"/>
                <a:gd name="T19" fmla="*/ 2147483647 h 96"/>
                <a:gd name="T20" fmla="*/ 2147483647 w 80"/>
                <a:gd name="T21" fmla="*/ 2147483647 h 96"/>
                <a:gd name="T22" fmla="*/ 2147483647 w 80"/>
                <a:gd name="T23" fmla="*/ 2147483647 h 96"/>
                <a:gd name="T24" fmla="*/ 2147483647 w 80"/>
                <a:gd name="T25" fmla="*/ 2147483647 h 96"/>
                <a:gd name="T26" fmla="*/ 2147483647 w 80"/>
                <a:gd name="T27" fmla="*/ 2147483647 h 96"/>
                <a:gd name="T28" fmla="*/ 2147483647 w 80"/>
                <a:gd name="T29" fmla="*/ 2147483647 h 96"/>
                <a:gd name="T30" fmla="*/ 2147483647 w 80"/>
                <a:gd name="T31" fmla="*/ 2147483647 h 96"/>
                <a:gd name="T32" fmla="*/ 0 w 80"/>
                <a:gd name="T33" fmla="*/ 2147483647 h 9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0"/>
                <a:gd name="T52" fmla="*/ 0 h 96"/>
                <a:gd name="T53" fmla="*/ 80 w 80"/>
                <a:gd name="T54" fmla="*/ 96 h 9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0" h="96">
                  <a:moveTo>
                    <a:pt x="0" y="80"/>
                  </a:moveTo>
                  <a:lnTo>
                    <a:pt x="0" y="64"/>
                  </a:lnTo>
                  <a:lnTo>
                    <a:pt x="0" y="48"/>
                  </a:lnTo>
                  <a:lnTo>
                    <a:pt x="24" y="16"/>
                  </a:lnTo>
                  <a:lnTo>
                    <a:pt x="40" y="0"/>
                  </a:lnTo>
                  <a:lnTo>
                    <a:pt x="40" y="16"/>
                  </a:lnTo>
                  <a:lnTo>
                    <a:pt x="32" y="32"/>
                  </a:lnTo>
                  <a:lnTo>
                    <a:pt x="40" y="40"/>
                  </a:lnTo>
                  <a:lnTo>
                    <a:pt x="72" y="56"/>
                  </a:lnTo>
                  <a:lnTo>
                    <a:pt x="80" y="72"/>
                  </a:lnTo>
                  <a:lnTo>
                    <a:pt x="80" y="88"/>
                  </a:lnTo>
                  <a:lnTo>
                    <a:pt x="64" y="96"/>
                  </a:lnTo>
                  <a:lnTo>
                    <a:pt x="56" y="80"/>
                  </a:lnTo>
                  <a:lnTo>
                    <a:pt x="40" y="88"/>
                  </a:lnTo>
                  <a:lnTo>
                    <a:pt x="32" y="80"/>
                  </a:lnTo>
                  <a:lnTo>
                    <a:pt x="8" y="72"/>
                  </a:lnTo>
                  <a:lnTo>
                    <a:pt x="0" y="8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48" name="Freeform 598"/>
            <p:cNvSpPr/>
            <p:nvPr/>
          </p:nvSpPr>
          <p:spPr bwMode="auto">
            <a:xfrm>
              <a:off x="1732659" y="3212352"/>
              <a:ext cx="92698" cy="25123"/>
            </a:xfrm>
            <a:custGeom>
              <a:avLst/>
              <a:gdLst>
                <a:gd name="T0" fmla="*/ 2147483647 w 88"/>
                <a:gd name="T1" fmla="*/ 0 h 24"/>
                <a:gd name="T2" fmla="*/ 2147483647 w 88"/>
                <a:gd name="T3" fmla="*/ 2147483647 h 24"/>
                <a:gd name="T4" fmla="*/ 0 w 88"/>
                <a:gd name="T5" fmla="*/ 2147483647 h 24"/>
                <a:gd name="T6" fmla="*/ 2147483647 w 88"/>
                <a:gd name="T7" fmla="*/ 2147483647 h 24"/>
                <a:gd name="T8" fmla="*/ 2147483647 w 88"/>
                <a:gd name="T9" fmla="*/ 2147483647 h 24"/>
                <a:gd name="T10" fmla="*/ 2147483647 w 88"/>
                <a:gd name="T11" fmla="*/ 2147483647 h 24"/>
                <a:gd name="T12" fmla="*/ 2147483647 w 88"/>
                <a:gd name="T13" fmla="*/ 2147483647 h 24"/>
                <a:gd name="T14" fmla="*/ 2147483647 w 88"/>
                <a:gd name="T15" fmla="*/ 2147483647 h 24"/>
                <a:gd name="T16" fmla="*/ 2147483647 w 88"/>
                <a:gd name="T17" fmla="*/ 2147483647 h 24"/>
                <a:gd name="T18" fmla="*/ 2147483647 w 88"/>
                <a:gd name="T19" fmla="*/ 0 h 24"/>
                <a:gd name="T20" fmla="*/ 2147483647 w 88"/>
                <a:gd name="T21" fmla="*/ 0 h 2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8"/>
                <a:gd name="T34" fmla="*/ 0 h 24"/>
                <a:gd name="T35" fmla="*/ 88 w 88"/>
                <a:gd name="T36" fmla="*/ 24 h 2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8" h="24">
                  <a:moveTo>
                    <a:pt x="16" y="0"/>
                  </a:moveTo>
                  <a:lnTo>
                    <a:pt x="16" y="8"/>
                  </a:lnTo>
                  <a:lnTo>
                    <a:pt x="0" y="8"/>
                  </a:lnTo>
                  <a:lnTo>
                    <a:pt x="16" y="16"/>
                  </a:lnTo>
                  <a:lnTo>
                    <a:pt x="24" y="24"/>
                  </a:lnTo>
                  <a:lnTo>
                    <a:pt x="40" y="24"/>
                  </a:lnTo>
                  <a:lnTo>
                    <a:pt x="56" y="16"/>
                  </a:lnTo>
                  <a:lnTo>
                    <a:pt x="88" y="16"/>
                  </a:lnTo>
                  <a:lnTo>
                    <a:pt x="72" y="8"/>
                  </a:lnTo>
                  <a:lnTo>
                    <a:pt x="48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49" name="Freeform 599"/>
            <p:cNvSpPr/>
            <p:nvPr/>
          </p:nvSpPr>
          <p:spPr bwMode="auto">
            <a:xfrm>
              <a:off x="2886610" y="2923864"/>
              <a:ext cx="42450" cy="25990"/>
            </a:xfrm>
            <a:custGeom>
              <a:avLst/>
              <a:gdLst>
                <a:gd name="T0" fmla="*/ 0 w 40"/>
                <a:gd name="T1" fmla="*/ 2147483647 h 24"/>
                <a:gd name="T2" fmla="*/ 2147483647 w 40"/>
                <a:gd name="T3" fmla="*/ 0 h 24"/>
                <a:gd name="T4" fmla="*/ 2147483647 w 40"/>
                <a:gd name="T5" fmla="*/ 0 h 24"/>
                <a:gd name="T6" fmla="*/ 2147483647 w 40"/>
                <a:gd name="T7" fmla="*/ 2147483647 h 24"/>
                <a:gd name="T8" fmla="*/ 2147483647 w 40"/>
                <a:gd name="T9" fmla="*/ 2147483647 h 24"/>
                <a:gd name="T10" fmla="*/ 2147483647 w 40"/>
                <a:gd name="T11" fmla="*/ 2147483647 h 24"/>
                <a:gd name="T12" fmla="*/ 0 w 40"/>
                <a:gd name="T13" fmla="*/ 2147483647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0"/>
                <a:gd name="T22" fmla="*/ 0 h 24"/>
                <a:gd name="T23" fmla="*/ 40 w 40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0" h="24">
                  <a:moveTo>
                    <a:pt x="0" y="8"/>
                  </a:moveTo>
                  <a:lnTo>
                    <a:pt x="24" y="0"/>
                  </a:lnTo>
                  <a:lnTo>
                    <a:pt x="40" y="0"/>
                  </a:lnTo>
                  <a:lnTo>
                    <a:pt x="40" y="8"/>
                  </a:lnTo>
                  <a:lnTo>
                    <a:pt x="40" y="24"/>
                  </a:lnTo>
                  <a:lnTo>
                    <a:pt x="24" y="16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600"/>
            <p:cNvSpPr/>
            <p:nvPr/>
          </p:nvSpPr>
          <p:spPr bwMode="auto">
            <a:xfrm>
              <a:off x="2844160" y="2872751"/>
              <a:ext cx="17327" cy="34653"/>
            </a:xfrm>
            <a:custGeom>
              <a:avLst/>
              <a:gdLst>
                <a:gd name="T0" fmla="*/ 0 w 16"/>
                <a:gd name="T1" fmla="*/ 2147483647 h 32"/>
                <a:gd name="T2" fmla="*/ 0 w 16"/>
                <a:gd name="T3" fmla="*/ 2147483647 h 32"/>
                <a:gd name="T4" fmla="*/ 2147483647 w 16"/>
                <a:gd name="T5" fmla="*/ 0 h 32"/>
                <a:gd name="T6" fmla="*/ 2147483647 w 16"/>
                <a:gd name="T7" fmla="*/ 2147483647 h 32"/>
                <a:gd name="T8" fmla="*/ 2147483647 w 16"/>
                <a:gd name="T9" fmla="*/ 2147483647 h 32"/>
                <a:gd name="T10" fmla="*/ 0 w 16"/>
                <a:gd name="T11" fmla="*/ 2147483647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"/>
                <a:gd name="T19" fmla="*/ 0 h 32"/>
                <a:gd name="T20" fmla="*/ 16 w 16"/>
                <a:gd name="T21" fmla="*/ 32 h 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" h="32">
                  <a:moveTo>
                    <a:pt x="0" y="32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16" y="16"/>
                  </a:lnTo>
                  <a:lnTo>
                    <a:pt x="16" y="32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601"/>
            <p:cNvSpPr/>
            <p:nvPr/>
          </p:nvSpPr>
          <p:spPr bwMode="auto">
            <a:xfrm>
              <a:off x="2886610" y="2923864"/>
              <a:ext cx="42450" cy="25990"/>
            </a:xfrm>
            <a:custGeom>
              <a:avLst/>
              <a:gdLst>
                <a:gd name="T0" fmla="*/ 0 w 40"/>
                <a:gd name="T1" fmla="*/ 2147483647 h 24"/>
                <a:gd name="T2" fmla="*/ 2147483647 w 40"/>
                <a:gd name="T3" fmla="*/ 0 h 24"/>
                <a:gd name="T4" fmla="*/ 2147483647 w 40"/>
                <a:gd name="T5" fmla="*/ 0 h 24"/>
                <a:gd name="T6" fmla="*/ 2147483647 w 40"/>
                <a:gd name="T7" fmla="*/ 2147483647 h 24"/>
                <a:gd name="T8" fmla="*/ 2147483647 w 40"/>
                <a:gd name="T9" fmla="*/ 2147483647 h 24"/>
                <a:gd name="T10" fmla="*/ 2147483647 w 40"/>
                <a:gd name="T11" fmla="*/ 2147483647 h 24"/>
                <a:gd name="T12" fmla="*/ 0 w 40"/>
                <a:gd name="T13" fmla="*/ 2147483647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0"/>
                <a:gd name="T22" fmla="*/ 0 h 24"/>
                <a:gd name="T23" fmla="*/ 40 w 40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0" h="24">
                  <a:moveTo>
                    <a:pt x="0" y="8"/>
                  </a:moveTo>
                  <a:lnTo>
                    <a:pt x="24" y="0"/>
                  </a:lnTo>
                  <a:lnTo>
                    <a:pt x="40" y="0"/>
                  </a:lnTo>
                  <a:lnTo>
                    <a:pt x="40" y="8"/>
                  </a:lnTo>
                  <a:lnTo>
                    <a:pt x="40" y="24"/>
                  </a:lnTo>
                  <a:lnTo>
                    <a:pt x="24" y="16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602"/>
            <p:cNvSpPr/>
            <p:nvPr/>
          </p:nvSpPr>
          <p:spPr bwMode="auto">
            <a:xfrm>
              <a:off x="2844160" y="2872751"/>
              <a:ext cx="17327" cy="34653"/>
            </a:xfrm>
            <a:custGeom>
              <a:avLst/>
              <a:gdLst>
                <a:gd name="T0" fmla="*/ 0 w 16"/>
                <a:gd name="T1" fmla="*/ 2147483647 h 32"/>
                <a:gd name="T2" fmla="*/ 0 w 16"/>
                <a:gd name="T3" fmla="*/ 2147483647 h 32"/>
                <a:gd name="T4" fmla="*/ 2147483647 w 16"/>
                <a:gd name="T5" fmla="*/ 0 h 32"/>
                <a:gd name="T6" fmla="*/ 2147483647 w 16"/>
                <a:gd name="T7" fmla="*/ 2147483647 h 32"/>
                <a:gd name="T8" fmla="*/ 2147483647 w 16"/>
                <a:gd name="T9" fmla="*/ 2147483647 h 32"/>
                <a:gd name="T10" fmla="*/ 0 w 16"/>
                <a:gd name="T11" fmla="*/ 2147483647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"/>
                <a:gd name="T19" fmla="*/ 0 h 32"/>
                <a:gd name="T20" fmla="*/ 16 w 16"/>
                <a:gd name="T21" fmla="*/ 32 h 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" h="32">
                  <a:moveTo>
                    <a:pt x="0" y="32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16" y="16"/>
                  </a:lnTo>
                  <a:lnTo>
                    <a:pt x="16" y="32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603"/>
            <p:cNvSpPr/>
            <p:nvPr/>
          </p:nvSpPr>
          <p:spPr bwMode="auto">
            <a:xfrm>
              <a:off x="2836363" y="2838964"/>
              <a:ext cx="25124" cy="25990"/>
            </a:xfrm>
            <a:custGeom>
              <a:avLst/>
              <a:gdLst>
                <a:gd name="T0" fmla="*/ 0 w 24"/>
                <a:gd name="T1" fmla="*/ 2147483647 h 24"/>
                <a:gd name="T2" fmla="*/ 2147483647 w 24"/>
                <a:gd name="T3" fmla="*/ 0 h 24"/>
                <a:gd name="T4" fmla="*/ 2147483647 w 24"/>
                <a:gd name="T5" fmla="*/ 2147483647 h 24"/>
                <a:gd name="T6" fmla="*/ 2147483647 w 24"/>
                <a:gd name="T7" fmla="*/ 2147483647 h 24"/>
                <a:gd name="T8" fmla="*/ 0 w 24"/>
                <a:gd name="T9" fmla="*/ 2147483647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"/>
                <a:gd name="T16" fmla="*/ 0 h 24"/>
                <a:gd name="T17" fmla="*/ 24 w 24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" h="24">
                  <a:moveTo>
                    <a:pt x="0" y="8"/>
                  </a:moveTo>
                  <a:lnTo>
                    <a:pt x="16" y="0"/>
                  </a:lnTo>
                  <a:lnTo>
                    <a:pt x="24" y="16"/>
                  </a:lnTo>
                  <a:lnTo>
                    <a:pt x="16" y="24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604"/>
            <p:cNvSpPr/>
            <p:nvPr/>
          </p:nvSpPr>
          <p:spPr bwMode="auto">
            <a:xfrm>
              <a:off x="3277325" y="2941191"/>
              <a:ext cx="25123" cy="8663"/>
            </a:xfrm>
            <a:custGeom>
              <a:avLst/>
              <a:gdLst>
                <a:gd name="T0" fmla="*/ 2147483647 w 24"/>
                <a:gd name="T1" fmla="*/ 0 h 8"/>
                <a:gd name="T2" fmla="*/ 2147483647 w 24"/>
                <a:gd name="T3" fmla="*/ 0 h 8"/>
                <a:gd name="T4" fmla="*/ 0 w 24"/>
                <a:gd name="T5" fmla="*/ 2147483647 h 8"/>
                <a:gd name="T6" fmla="*/ 2147483647 w 24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"/>
                <a:gd name="T13" fmla="*/ 0 h 8"/>
                <a:gd name="T14" fmla="*/ 24 w 24"/>
                <a:gd name="T15" fmla="*/ 8 h 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" h="8">
                  <a:moveTo>
                    <a:pt x="16" y="0"/>
                  </a:moveTo>
                  <a:lnTo>
                    <a:pt x="24" y="0"/>
                  </a:lnTo>
                  <a:lnTo>
                    <a:pt x="0" y="8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605"/>
            <p:cNvSpPr/>
            <p:nvPr/>
          </p:nvSpPr>
          <p:spPr bwMode="auto">
            <a:xfrm>
              <a:off x="2836363" y="2838964"/>
              <a:ext cx="25124" cy="25990"/>
            </a:xfrm>
            <a:custGeom>
              <a:avLst/>
              <a:gdLst>
                <a:gd name="T0" fmla="*/ 0 w 24"/>
                <a:gd name="T1" fmla="*/ 2147483647 h 24"/>
                <a:gd name="T2" fmla="*/ 2147483647 w 24"/>
                <a:gd name="T3" fmla="*/ 0 h 24"/>
                <a:gd name="T4" fmla="*/ 2147483647 w 24"/>
                <a:gd name="T5" fmla="*/ 2147483647 h 24"/>
                <a:gd name="T6" fmla="*/ 2147483647 w 24"/>
                <a:gd name="T7" fmla="*/ 2147483647 h 24"/>
                <a:gd name="T8" fmla="*/ 0 w 24"/>
                <a:gd name="T9" fmla="*/ 2147483647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"/>
                <a:gd name="T16" fmla="*/ 0 h 24"/>
                <a:gd name="T17" fmla="*/ 24 w 24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" h="24">
                  <a:moveTo>
                    <a:pt x="0" y="8"/>
                  </a:moveTo>
                  <a:lnTo>
                    <a:pt x="16" y="0"/>
                  </a:lnTo>
                  <a:lnTo>
                    <a:pt x="24" y="16"/>
                  </a:lnTo>
                  <a:lnTo>
                    <a:pt x="16" y="24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56" name="Freeform 606"/>
            <p:cNvSpPr/>
            <p:nvPr/>
          </p:nvSpPr>
          <p:spPr bwMode="auto">
            <a:xfrm>
              <a:off x="3277325" y="2941191"/>
              <a:ext cx="25123" cy="8663"/>
            </a:xfrm>
            <a:custGeom>
              <a:avLst/>
              <a:gdLst>
                <a:gd name="T0" fmla="*/ 2147483647 w 24"/>
                <a:gd name="T1" fmla="*/ 0 h 8"/>
                <a:gd name="T2" fmla="*/ 2147483647 w 24"/>
                <a:gd name="T3" fmla="*/ 0 h 8"/>
                <a:gd name="T4" fmla="*/ 0 w 24"/>
                <a:gd name="T5" fmla="*/ 2147483647 h 8"/>
                <a:gd name="T6" fmla="*/ 2147483647 w 24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"/>
                <a:gd name="T13" fmla="*/ 0 h 8"/>
                <a:gd name="T14" fmla="*/ 24 w 24"/>
                <a:gd name="T15" fmla="*/ 8 h 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" h="8">
                  <a:moveTo>
                    <a:pt x="16" y="0"/>
                  </a:moveTo>
                  <a:lnTo>
                    <a:pt x="24" y="0"/>
                  </a:lnTo>
                  <a:lnTo>
                    <a:pt x="0" y="8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57" name="Rectangle 607"/>
            <p:cNvSpPr>
              <a:spLocks noChangeArrowheads="1"/>
            </p:cNvSpPr>
            <p:nvPr/>
          </p:nvSpPr>
          <p:spPr bwMode="auto">
            <a:xfrm>
              <a:off x="3200221" y="3068542"/>
              <a:ext cx="0" cy="0"/>
            </a:xfrm>
            <a:prstGeom prst="rect">
              <a:avLst/>
            </a:prstGeom>
            <a:grpFill/>
            <a:ln w="6350">
              <a:noFill/>
              <a:miter lim="800000"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1218565" eaLnBrk="1" hangingPunct="1">
                <a:spcBef>
                  <a:spcPct val="50000"/>
                </a:spcBef>
              </a:pPr>
              <a:endParaRPr lang="en-US" sz="3200">
                <a:solidFill>
                  <a:srgbClr val="4D4D4D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58" name="Freeform 608"/>
            <p:cNvSpPr/>
            <p:nvPr/>
          </p:nvSpPr>
          <p:spPr bwMode="auto">
            <a:xfrm>
              <a:off x="3081535" y="2864954"/>
              <a:ext cx="246038" cy="92698"/>
            </a:xfrm>
            <a:custGeom>
              <a:avLst/>
              <a:gdLst>
                <a:gd name="T0" fmla="*/ 2147483647 w 232"/>
                <a:gd name="T1" fmla="*/ 2147483647 h 88"/>
                <a:gd name="T2" fmla="*/ 2147483647 w 232"/>
                <a:gd name="T3" fmla="*/ 2147483647 h 88"/>
                <a:gd name="T4" fmla="*/ 2147483647 w 232"/>
                <a:gd name="T5" fmla="*/ 2147483647 h 88"/>
                <a:gd name="T6" fmla="*/ 2147483647 w 232"/>
                <a:gd name="T7" fmla="*/ 2147483647 h 88"/>
                <a:gd name="T8" fmla="*/ 2147483647 w 232"/>
                <a:gd name="T9" fmla="*/ 2147483647 h 88"/>
                <a:gd name="T10" fmla="*/ 2147483647 w 232"/>
                <a:gd name="T11" fmla="*/ 2147483647 h 88"/>
                <a:gd name="T12" fmla="*/ 2147483647 w 232"/>
                <a:gd name="T13" fmla="*/ 2147483647 h 88"/>
                <a:gd name="T14" fmla="*/ 2147483647 w 232"/>
                <a:gd name="T15" fmla="*/ 2147483647 h 88"/>
                <a:gd name="T16" fmla="*/ 2147483647 w 232"/>
                <a:gd name="T17" fmla="*/ 2147483647 h 88"/>
                <a:gd name="T18" fmla="*/ 2147483647 w 232"/>
                <a:gd name="T19" fmla="*/ 0 h 88"/>
                <a:gd name="T20" fmla="*/ 2147483647 w 232"/>
                <a:gd name="T21" fmla="*/ 0 h 88"/>
                <a:gd name="T22" fmla="*/ 2147483647 w 232"/>
                <a:gd name="T23" fmla="*/ 0 h 88"/>
                <a:gd name="T24" fmla="*/ 2147483647 w 232"/>
                <a:gd name="T25" fmla="*/ 2147483647 h 88"/>
                <a:gd name="T26" fmla="*/ 2147483647 w 232"/>
                <a:gd name="T27" fmla="*/ 2147483647 h 88"/>
                <a:gd name="T28" fmla="*/ 2147483647 w 232"/>
                <a:gd name="T29" fmla="*/ 2147483647 h 88"/>
                <a:gd name="T30" fmla="*/ 2147483647 w 232"/>
                <a:gd name="T31" fmla="*/ 0 h 88"/>
                <a:gd name="T32" fmla="*/ 2147483647 w 232"/>
                <a:gd name="T33" fmla="*/ 0 h 88"/>
                <a:gd name="T34" fmla="*/ 2147483647 w 232"/>
                <a:gd name="T35" fmla="*/ 0 h 88"/>
                <a:gd name="T36" fmla="*/ 2147483647 w 232"/>
                <a:gd name="T37" fmla="*/ 0 h 88"/>
                <a:gd name="T38" fmla="*/ 2147483647 w 232"/>
                <a:gd name="T39" fmla="*/ 0 h 88"/>
                <a:gd name="T40" fmla="*/ 2147483647 w 232"/>
                <a:gd name="T41" fmla="*/ 2147483647 h 88"/>
                <a:gd name="T42" fmla="*/ 2147483647 w 232"/>
                <a:gd name="T43" fmla="*/ 2147483647 h 88"/>
                <a:gd name="T44" fmla="*/ 2147483647 w 232"/>
                <a:gd name="T45" fmla="*/ 2147483647 h 88"/>
                <a:gd name="T46" fmla="*/ 2147483647 w 232"/>
                <a:gd name="T47" fmla="*/ 2147483647 h 88"/>
                <a:gd name="T48" fmla="*/ 2147483647 w 232"/>
                <a:gd name="T49" fmla="*/ 2147483647 h 88"/>
                <a:gd name="T50" fmla="*/ 0 w 232"/>
                <a:gd name="T51" fmla="*/ 2147483647 h 88"/>
                <a:gd name="T52" fmla="*/ 2147483647 w 232"/>
                <a:gd name="T53" fmla="*/ 2147483647 h 88"/>
                <a:gd name="T54" fmla="*/ 2147483647 w 232"/>
                <a:gd name="T55" fmla="*/ 2147483647 h 88"/>
                <a:gd name="T56" fmla="*/ 2147483647 w 232"/>
                <a:gd name="T57" fmla="*/ 2147483647 h 88"/>
                <a:gd name="T58" fmla="*/ 2147483647 w 232"/>
                <a:gd name="T59" fmla="*/ 2147483647 h 88"/>
                <a:gd name="T60" fmla="*/ 2147483647 w 232"/>
                <a:gd name="T61" fmla="*/ 2147483647 h 88"/>
                <a:gd name="T62" fmla="*/ 2147483647 w 232"/>
                <a:gd name="T63" fmla="*/ 2147483647 h 88"/>
                <a:gd name="T64" fmla="*/ 2147483647 w 232"/>
                <a:gd name="T65" fmla="*/ 2147483647 h 88"/>
                <a:gd name="T66" fmla="*/ 2147483647 w 232"/>
                <a:gd name="T67" fmla="*/ 2147483647 h 88"/>
                <a:gd name="T68" fmla="*/ 2147483647 w 232"/>
                <a:gd name="T69" fmla="*/ 2147483647 h 8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32"/>
                <a:gd name="T106" fmla="*/ 0 h 88"/>
                <a:gd name="T107" fmla="*/ 232 w 232"/>
                <a:gd name="T108" fmla="*/ 88 h 8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32" h="88">
                  <a:moveTo>
                    <a:pt x="136" y="80"/>
                  </a:moveTo>
                  <a:lnTo>
                    <a:pt x="144" y="80"/>
                  </a:lnTo>
                  <a:lnTo>
                    <a:pt x="184" y="80"/>
                  </a:lnTo>
                  <a:lnTo>
                    <a:pt x="208" y="72"/>
                  </a:lnTo>
                  <a:lnTo>
                    <a:pt x="224" y="72"/>
                  </a:lnTo>
                  <a:lnTo>
                    <a:pt x="232" y="72"/>
                  </a:lnTo>
                  <a:lnTo>
                    <a:pt x="232" y="64"/>
                  </a:lnTo>
                  <a:lnTo>
                    <a:pt x="232" y="32"/>
                  </a:lnTo>
                  <a:lnTo>
                    <a:pt x="216" y="8"/>
                  </a:lnTo>
                  <a:lnTo>
                    <a:pt x="208" y="0"/>
                  </a:lnTo>
                  <a:lnTo>
                    <a:pt x="200" y="0"/>
                  </a:lnTo>
                  <a:lnTo>
                    <a:pt x="192" y="0"/>
                  </a:lnTo>
                  <a:lnTo>
                    <a:pt x="176" y="8"/>
                  </a:lnTo>
                  <a:lnTo>
                    <a:pt x="160" y="8"/>
                  </a:lnTo>
                  <a:lnTo>
                    <a:pt x="152" y="8"/>
                  </a:lnTo>
                  <a:lnTo>
                    <a:pt x="136" y="0"/>
                  </a:lnTo>
                  <a:lnTo>
                    <a:pt x="128" y="0"/>
                  </a:lnTo>
                  <a:lnTo>
                    <a:pt x="96" y="0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64" y="8"/>
                  </a:lnTo>
                  <a:lnTo>
                    <a:pt x="48" y="16"/>
                  </a:lnTo>
                  <a:lnTo>
                    <a:pt x="40" y="8"/>
                  </a:lnTo>
                  <a:lnTo>
                    <a:pt x="32" y="24"/>
                  </a:lnTo>
                  <a:lnTo>
                    <a:pt x="16" y="24"/>
                  </a:lnTo>
                  <a:lnTo>
                    <a:pt x="0" y="32"/>
                  </a:lnTo>
                  <a:lnTo>
                    <a:pt x="8" y="48"/>
                  </a:lnTo>
                  <a:lnTo>
                    <a:pt x="16" y="64"/>
                  </a:lnTo>
                  <a:lnTo>
                    <a:pt x="24" y="80"/>
                  </a:lnTo>
                  <a:lnTo>
                    <a:pt x="56" y="80"/>
                  </a:lnTo>
                  <a:lnTo>
                    <a:pt x="64" y="80"/>
                  </a:lnTo>
                  <a:lnTo>
                    <a:pt x="88" y="88"/>
                  </a:lnTo>
                  <a:lnTo>
                    <a:pt x="104" y="80"/>
                  </a:lnTo>
                  <a:lnTo>
                    <a:pt x="120" y="88"/>
                  </a:lnTo>
                  <a:lnTo>
                    <a:pt x="136" y="8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59" name="Freeform 609"/>
            <p:cNvSpPr/>
            <p:nvPr/>
          </p:nvSpPr>
          <p:spPr bwMode="auto">
            <a:xfrm>
              <a:off x="3200221" y="2941191"/>
              <a:ext cx="93564" cy="84900"/>
            </a:xfrm>
            <a:custGeom>
              <a:avLst/>
              <a:gdLst>
                <a:gd name="T0" fmla="*/ 2147483647 w 88"/>
                <a:gd name="T1" fmla="*/ 2147483647 h 80"/>
                <a:gd name="T2" fmla="*/ 2147483647 w 88"/>
                <a:gd name="T3" fmla="*/ 2147483647 h 80"/>
                <a:gd name="T4" fmla="*/ 2147483647 w 88"/>
                <a:gd name="T5" fmla="*/ 2147483647 h 80"/>
                <a:gd name="T6" fmla="*/ 2147483647 w 88"/>
                <a:gd name="T7" fmla="*/ 2147483647 h 80"/>
                <a:gd name="T8" fmla="*/ 2147483647 w 88"/>
                <a:gd name="T9" fmla="*/ 2147483647 h 80"/>
                <a:gd name="T10" fmla="*/ 2147483647 w 88"/>
                <a:gd name="T11" fmla="*/ 2147483647 h 80"/>
                <a:gd name="T12" fmla="*/ 2147483647 w 88"/>
                <a:gd name="T13" fmla="*/ 0 h 80"/>
                <a:gd name="T14" fmla="*/ 2147483647 w 88"/>
                <a:gd name="T15" fmla="*/ 2147483647 h 80"/>
                <a:gd name="T16" fmla="*/ 2147483647 w 88"/>
                <a:gd name="T17" fmla="*/ 2147483647 h 80"/>
                <a:gd name="T18" fmla="*/ 2147483647 w 88"/>
                <a:gd name="T19" fmla="*/ 2147483647 h 80"/>
                <a:gd name="T20" fmla="*/ 2147483647 w 88"/>
                <a:gd name="T21" fmla="*/ 2147483647 h 80"/>
                <a:gd name="T22" fmla="*/ 2147483647 w 88"/>
                <a:gd name="T23" fmla="*/ 2147483647 h 80"/>
                <a:gd name="T24" fmla="*/ 0 w 88"/>
                <a:gd name="T25" fmla="*/ 2147483647 h 80"/>
                <a:gd name="T26" fmla="*/ 2147483647 w 88"/>
                <a:gd name="T27" fmla="*/ 2147483647 h 80"/>
                <a:gd name="T28" fmla="*/ 2147483647 w 88"/>
                <a:gd name="T29" fmla="*/ 2147483647 h 8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88"/>
                <a:gd name="T46" fmla="*/ 0 h 80"/>
                <a:gd name="T47" fmla="*/ 88 w 88"/>
                <a:gd name="T48" fmla="*/ 80 h 8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88" h="80">
                  <a:moveTo>
                    <a:pt x="16" y="80"/>
                  </a:moveTo>
                  <a:lnTo>
                    <a:pt x="40" y="64"/>
                  </a:lnTo>
                  <a:lnTo>
                    <a:pt x="48" y="64"/>
                  </a:lnTo>
                  <a:lnTo>
                    <a:pt x="72" y="48"/>
                  </a:lnTo>
                  <a:lnTo>
                    <a:pt x="80" y="16"/>
                  </a:lnTo>
                  <a:lnTo>
                    <a:pt x="88" y="8"/>
                  </a:lnTo>
                  <a:lnTo>
                    <a:pt x="88" y="0"/>
                  </a:lnTo>
                  <a:lnTo>
                    <a:pt x="72" y="8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8" y="16"/>
                  </a:lnTo>
                  <a:lnTo>
                    <a:pt x="16" y="32"/>
                  </a:lnTo>
                  <a:lnTo>
                    <a:pt x="0" y="72"/>
                  </a:lnTo>
                  <a:lnTo>
                    <a:pt x="8" y="72"/>
                  </a:lnTo>
                  <a:lnTo>
                    <a:pt x="16" y="8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60" name="Freeform 610"/>
            <p:cNvSpPr/>
            <p:nvPr/>
          </p:nvSpPr>
          <p:spPr bwMode="auto">
            <a:xfrm>
              <a:off x="3183761" y="3008765"/>
              <a:ext cx="67574" cy="59777"/>
            </a:xfrm>
            <a:custGeom>
              <a:avLst/>
              <a:gdLst>
                <a:gd name="T0" fmla="*/ 2147483647 w 64"/>
                <a:gd name="T1" fmla="*/ 2147483647 h 56"/>
                <a:gd name="T2" fmla="*/ 2147483647 w 64"/>
                <a:gd name="T3" fmla="*/ 0 h 56"/>
                <a:gd name="T4" fmla="*/ 2147483647 w 64"/>
                <a:gd name="T5" fmla="*/ 0 h 56"/>
                <a:gd name="T6" fmla="*/ 2147483647 w 64"/>
                <a:gd name="T7" fmla="*/ 2147483647 h 56"/>
                <a:gd name="T8" fmla="*/ 2147483647 w 64"/>
                <a:gd name="T9" fmla="*/ 2147483647 h 56"/>
                <a:gd name="T10" fmla="*/ 2147483647 w 64"/>
                <a:gd name="T11" fmla="*/ 2147483647 h 56"/>
                <a:gd name="T12" fmla="*/ 2147483647 w 64"/>
                <a:gd name="T13" fmla="*/ 2147483647 h 56"/>
                <a:gd name="T14" fmla="*/ 0 w 64"/>
                <a:gd name="T15" fmla="*/ 2147483647 h 56"/>
                <a:gd name="T16" fmla="*/ 2147483647 w 64"/>
                <a:gd name="T17" fmla="*/ 2147483647 h 56"/>
                <a:gd name="T18" fmla="*/ 2147483647 w 64"/>
                <a:gd name="T19" fmla="*/ 2147483647 h 56"/>
                <a:gd name="T20" fmla="*/ 2147483647 w 64"/>
                <a:gd name="T21" fmla="*/ 2147483647 h 56"/>
                <a:gd name="T22" fmla="*/ 2147483647 w 64"/>
                <a:gd name="T23" fmla="*/ 2147483647 h 56"/>
                <a:gd name="T24" fmla="*/ 2147483647 w 64"/>
                <a:gd name="T25" fmla="*/ 2147483647 h 56"/>
                <a:gd name="T26" fmla="*/ 2147483647 w 64"/>
                <a:gd name="T27" fmla="*/ 2147483647 h 56"/>
                <a:gd name="T28" fmla="*/ 2147483647 w 64"/>
                <a:gd name="T29" fmla="*/ 2147483647 h 56"/>
                <a:gd name="T30" fmla="*/ 2147483647 w 64"/>
                <a:gd name="T31" fmla="*/ 2147483647 h 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64"/>
                <a:gd name="T49" fmla="*/ 0 h 56"/>
                <a:gd name="T50" fmla="*/ 64 w 64"/>
                <a:gd name="T51" fmla="*/ 56 h 5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64" h="56">
                  <a:moveTo>
                    <a:pt x="64" y="16"/>
                  </a:moveTo>
                  <a:lnTo>
                    <a:pt x="64" y="0"/>
                  </a:lnTo>
                  <a:lnTo>
                    <a:pt x="56" y="0"/>
                  </a:lnTo>
                  <a:lnTo>
                    <a:pt x="32" y="16"/>
                  </a:lnTo>
                  <a:lnTo>
                    <a:pt x="24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0" y="24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48" y="40"/>
                  </a:lnTo>
                  <a:lnTo>
                    <a:pt x="40" y="24"/>
                  </a:lnTo>
                  <a:lnTo>
                    <a:pt x="56" y="16"/>
                  </a:lnTo>
                  <a:lnTo>
                    <a:pt x="64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61" name="Freeform 611"/>
            <p:cNvSpPr/>
            <p:nvPr/>
          </p:nvSpPr>
          <p:spPr bwMode="auto">
            <a:xfrm>
              <a:off x="3200221" y="2941191"/>
              <a:ext cx="93564" cy="84900"/>
            </a:xfrm>
            <a:custGeom>
              <a:avLst/>
              <a:gdLst>
                <a:gd name="T0" fmla="*/ 2147483647 w 88"/>
                <a:gd name="T1" fmla="*/ 2147483647 h 80"/>
                <a:gd name="T2" fmla="*/ 2147483647 w 88"/>
                <a:gd name="T3" fmla="*/ 2147483647 h 80"/>
                <a:gd name="T4" fmla="*/ 2147483647 w 88"/>
                <a:gd name="T5" fmla="*/ 2147483647 h 80"/>
                <a:gd name="T6" fmla="*/ 2147483647 w 88"/>
                <a:gd name="T7" fmla="*/ 2147483647 h 80"/>
                <a:gd name="T8" fmla="*/ 2147483647 w 88"/>
                <a:gd name="T9" fmla="*/ 2147483647 h 80"/>
                <a:gd name="T10" fmla="*/ 2147483647 w 88"/>
                <a:gd name="T11" fmla="*/ 2147483647 h 80"/>
                <a:gd name="T12" fmla="*/ 2147483647 w 88"/>
                <a:gd name="T13" fmla="*/ 0 h 80"/>
                <a:gd name="T14" fmla="*/ 2147483647 w 88"/>
                <a:gd name="T15" fmla="*/ 2147483647 h 80"/>
                <a:gd name="T16" fmla="*/ 2147483647 w 88"/>
                <a:gd name="T17" fmla="*/ 2147483647 h 80"/>
                <a:gd name="T18" fmla="*/ 2147483647 w 88"/>
                <a:gd name="T19" fmla="*/ 2147483647 h 80"/>
                <a:gd name="T20" fmla="*/ 2147483647 w 88"/>
                <a:gd name="T21" fmla="*/ 2147483647 h 80"/>
                <a:gd name="T22" fmla="*/ 2147483647 w 88"/>
                <a:gd name="T23" fmla="*/ 2147483647 h 80"/>
                <a:gd name="T24" fmla="*/ 2147483647 w 88"/>
                <a:gd name="T25" fmla="*/ 2147483647 h 80"/>
                <a:gd name="T26" fmla="*/ 0 w 88"/>
                <a:gd name="T27" fmla="*/ 2147483647 h 80"/>
                <a:gd name="T28" fmla="*/ 2147483647 w 88"/>
                <a:gd name="T29" fmla="*/ 2147483647 h 80"/>
                <a:gd name="T30" fmla="*/ 2147483647 w 88"/>
                <a:gd name="T31" fmla="*/ 2147483647 h 8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8"/>
                <a:gd name="T49" fmla="*/ 0 h 80"/>
                <a:gd name="T50" fmla="*/ 88 w 88"/>
                <a:gd name="T51" fmla="*/ 80 h 8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8" h="80">
                  <a:moveTo>
                    <a:pt x="16" y="80"/>
                  </a:moveTo>
                  <a:lnTo>
                    <a:pt x="40" y="64"/>
                  </a:lnTo>
                  <a:lnTo>
                    <a:pt x="48" y="64"/>
                  </a:lnTo>
                  <a:lnTo>
                    <a:pt x="72" y="48"/>
                  </a:lnTo>
                  <a:lnTo>
                    <a:pt x="80" y="16"/>
                  </a:lnTo>
                  <a:lnTo>
                    <a:pt x="88" y="8"/>
                  </a:lnTo>
                  <a:lnTo>
                    <a:pt x="88" y="0"/>
                  </a:lnTo>
                  <a:lnTo>
                    <a:pt x="72" y="8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8" y="16"/>
                  </a:lnTo>
                  <a:lnTo>
                    <a:pt x="16" y="32"/>
                  </a:lnTo>
                  <a:lnTo>
                    <a:pt x="0" y="72"/>
                  </a:lnTo>
                  <a:lnTo>
                    <a:pt x="8" y="72"/>
                  </a:lnTo>
                  <a:lnTo>
                    <a:pt x="16" y="8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62" name="Freeform 612"/>
            <p:cNvSpPr/>
            <p:nvPr/>
          </p:nvSpPr>
          <p:spPr bwMode="auto">
            <a:xfrm>
              <a:off x="3183761" y="3008765"/>
              <a:ext cx="67574" cy="59777"/>
            </a:xfrm>
            <a:custGeom>
              <a:avLst/>
              <a:gdLst>
                <a:gd name="T0" fmla="*/ 2147483647 w 64"/>
                <a:gd name="T1" fmla="*/ 2147483647 h 56"/>
                <a:gd name="T2" fmla="*/ 2147483647 w 64"/>
                <a:gd name="T3" fmla="*/ 0 h 56"/>
                <a:gd name="T4" fmla="*/ 2147483647 w 64"/>
                <a:gd name="T5" fmla="*/ 0 h 56"/>
                <a:gd name="T6" fmla="*/ 2147483647 w 64"/>
                <a:gd name="T7" fmla="*/ 2147483647 h 56"/>
                <a:gd name="T8" fmla="*/ 2147483647 w 64"/>
                <a:gd name="T9" fmla="*/ 2147483647 h 56"/>
                <a:gd name="T10" fmla="*/ 2147483647 w 64"/>
                <a:gd name="T11" fmla="*/ 2147483647 h 56"/>
                <a:gd name="T12" fmla="*/ 2147483647 w 64"/>
                <a:gd name="T13" fmla="*/ 2147483647 h 56"/>
                <a:gd name="T14" fmla="*/ 0 w 64"/>
                <a:gd name="T15" fmla="*/ 2147483647 h 56"/>
                <a:gd name="T16" fmla="*/ 2147483647 w 64"/>
                <a:gd name="T17" fmla="*/ 2147483647 h 56"/>
                <a:gd name="T18" fmla="*/ 2147483647 w 64"/>
                <a:gd name="T19" fmla="*/ 2147483647 h 56"/>
                <a:gd name="T20" fmla="*/ 2147483647 w 64"/>
                <a:gd name="T21" fmla="*/ 2147483647 h 56"/>
                <a:gd name="T22" fmla="*/ 2147483647 w 64"/>
                <a:gd name="T23" fmla="*/ 2147483647 h 56"/>
                <a:gd name="T24" fmla="*/ 2147483647 w 64"/>
                <a:gd name="T25" fmla="*/ 2147483647 h 56"/>
                <a:gd name="T26" fmla="*/ 2147483647 w 64"/>
                <a:gd name="T27" fmla="*/ 2147483647 h 56"/>
                <a:gd name="T28" fmla="*/ 2147483647 w 64"/>
                <a:gd name="T29" fmla="*/ 2147483647 h 56"/>
                <a:gd name="T30" fmla="*/ 2147483647 w 64"/>
                <a:gd name="T31" fmla="*/ 2147483647 h 56"/>
                <a:gd name="T32" fmla="*/ 2147483647 w 64"/>
                <a:gd name="T33" fmla="*/ 2147483647 h 56"/>
                <a:gd name="T34" fmla="*/ 2147483647 w 64"/>
                <a:gd name="T35" fmla="*/ 2147483647 h 56"/>
                <a:gd name="T36" fmla="*/ 2147483647 w 64"/>
                <a:gd name="T37" fmla="*/ 2147483647 h 56"/>
                <a:gd name="T38" fmla="*/ 2147483647 w 64"/>
                <a:gd name="T39" fmla="*/ 2147483647 h 56"/>
                <a:gd name="T40" fmla="*/ 2147483647 w 64"/>
                <a:gd name="T41" fmla="*/ 0 h 56"/>
                <a:gd name="T42" fmla="*/ 2147483647 w 64"/>
                <a:gd name="T43" fmla="*/ 0 h 56"/>
                <a:gd name="T44" fmla="*/ 2147483647 w 64"/>
                <a:gd name="T45" fmla="*/ 2147483647 h 56"/>
                <a:gd name="T46" fmla="*/ 2147483647 w 64"/>
                <a:gd name="T47" fmla="*/ 2147483647 h 56"/>
                <a:gd name="T48" fmla="*/ 2147483647 w 64"/>
                <a:gd name="T49" fmla="*/ 2147483647 h 56"/>
                <a:gd name="T50" fmla="*/ 2147483647 w 64"/>
                <a:gd name="T51" fmla="*/ 2147483647 h 56"/>
                <a:gd name="T52" fmla="*/ 0 w 64"/>
                <a:gd name="T53" fmla="*/ 2147483647 h 56"/>
                <a:gd name="T54" fmla="*/ 2147483647 w 64"/>
                <a:gd name="T55" fmla="*/ 2147483647 h 56"/>
                <a:gd name="T56" fmla="*/ 2147483647 w 64"/>
                <a:gd name="T57" fmla="*/ 2147483647 h 56"/>
                <a:gd name="T58" fmla="*/ 2147483647 w 64"/>
                <a:gd name="T59" fmla="*/ 2147483647 h 56"/>
                <a:gd name="T60" fmla="*/ 2147483647 w 64"/>
                <a:gd name="T61" fmla="*/ 2147483647 h 56"/>
                <a:gd name="T62" fmla="*/ 2147483647 w 64"/>
                <a:gd name="T63" fmla="*/ 2147483647 h 56"/>
                <a:gd name="T64" fmla="*/ 2147483647 w 64"/>
                <a:gd name="T65" fmla="*/ 2147483647 h 56"/>
                <a:gd name="T66" fmla="*/ 2147483647 w 64"/>
                <a:gd name="T67" fmla="*/ 2147483647 h 56"/>
                <a:gd name="T68" fmla="*/ 2147483647 w 64"/>
                <a:gd name="T69" fmla="*/ 2147483647 h 56"/>
                <a:gd name="T70" fmla="*/ 2147483647 w 64"/>
                <a:gd name="T71" fmla="*/ 2147483647 h 56"/>
                <a:gd name="T72" fmla="*/ 2147483647 w 64"/>
                <a:gd name="T73" fmla="*/ 2147483647 h 56"/>
                <a:gd name="T74" fmla="*/ 2147483647 w 64"/>
                <a:gd name="T75" fmla="*/ 2147483647 h 56"/>
                <a:gd name="T76" fmla="*/ 2147483647 w 64"/>
                <a:gd name="T77" fmla="*/ 2147483647 h 5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4"/>
                <a:gd name="T118" fmla="*/ 0 h 56"/>
                <a:gd name="T119" fmla="*/ 64 w 64"/>
                <a:gd name="T120" fmla="*/ 56 h 5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4" h="56">
                  <a:moveTo>
                    <a:pt x="64" y="16"/>
                  </a:moveTo>
                  <a:lnTo>
                    <a:pt x="64" y="0"/>
                  </a:lnTo>
                  <a:lnTo>
                    <a:pt x="56" y="0"/>
                  </a:lnTo>
                  <a:lnTo>
                    <a:pt x="32" y="16"/>
                  </a:lnTo>
                  <a:lnTo>
                    <a:pt x="24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0" y="24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48" y="40"/>
                  </a:lnTo>
                  <a:lnTo>
                    <a:pt x="40" y="24"/>
                  </a:lnTo>
                  <a:lnTo>
                    <a:pt x="56" y="16"/>
                  </a:lnTo>
                  <a:lnTo>
                    <a:pt x="64" y="16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32" y="16"/>
                  </a:lnTo>
                  <a:lnTo>
                    <a:pt x="24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0" y="24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48" y="40"/>
                  </a:lnTo>
                  <a:lnTo>
                    <a:pt x="40" y="24"/>
                  </a:lnTo>
                  <a:lnTo>
                    <a:pt x="56" y="16"/>
                  </a:lnTo>
                  <a:lnTo>
                    <a:pt x="64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63" name="Freeform 613"/>
            <p:cNvSpPr/>
            <p:nvPr/>
          </p:nvSpPr>
          <p:spPr bwMode="auto">
            <a:xfrm>
              <a:off x="3421136" y="3127452"/>
              <a:ext cx="67574" cy="42450"/>
            </a:xfrm>
            <a:custGeom>
              <a:avLst/>
              <a:gdLst>
                <a:gd name="T0" fmla="*/ 2147483647 w 64"/>
                <a:gd name="T1" fmla="*/ 2147483647 h 40"/>
                <a:gd name="T2" fmla="*/ 2147483647 w 64"/>
                <a:gd name="T3" fmla="*/ 2147483647 h 40"/>
                <a:gd name="T4" fmla="*/ 2147483647 w 64"/>
                <a:gd name="T5" fmla="*/ 2147483647 h 40"/>
                <a:gd name="T6" fmla="*/ 2147483647 w 64"/>
                <a:gd name="T7" fmla="*/ 2147483647 h 40"/>
                <a:gd name="T8" fmla="*/ 2147483647 w 64"/>
                <a:gd name="T9" fmla="*/ 0 h 40"/>
                <a:gd name="T10" fmla="*/ 2147483647 w 64"/>
                <a:gd name="T11" fmla="*/ 2147483647 h 40"/>
                <a:gd name="T12" fmla="*/ 2147483647 w 64"/>
                <a:gd name="T13" fmla="*/ 0 h 40"/>
                <a:gd name="T14" fmla="*/ 0 w 64"/>
                <a:gd name="T15" fmla="*/ 2147483647 h 40"/>
                <a:gd name="T16" fmla="*/ 2147483647 w 64"/>
                <a:gd name="T17" fmla="*/ 2147483647 h 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"/>
                <a:gd name="T28" fmla="*/ 0 h 40"/>
                <a:gd name="T29" fmla="*/ 64 w 64"/>
                <a:gd name="T30" fmla="*/ 40 h 4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" h="40">
                  <a:moveTo>
                    <a:pt x="16" y="32"/>
                  </a:moveTo>
                  <a:lnTo>
                    <a:pt x="48" y="40"/>
                  </a:lnTo>
                  <a:lnTo>
                    <a:pt x="56" y="16"/>
                  </a:lnTo>
                  <a:lnTo>
                    <a:pt x="64" y="16"/>
                  </a:lnTo>
                  <a:lnTo>
                    <a:pt x="56" y="0"/>
                  </a:lnTo>
                  <a:lnTo>
                    <a:pt x="24" y="8"/>
                  </a:lnTo>
                  <a:lnTo>
                    <a:pt x="8" y="0"/>
                  </a:lnTo>
                  <a:lnTo>
                    <a:pt x="0" y="16"/>
                  </a:lnTo>
                  <a:lnTo>
                    <a:pt x="16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64" name="Freeform 614"/>
            <p:cNvSpPr/>
            <p:nvPr/>
          </p:nvSpPr>
          <p:spPr bwMode="auto">
            <a:xfrm>
              <a:off x="3429799" y="3144779"/>
              <a:ext cx="101360" cy="118687"/>
            </a:xfrm>
            <a:custGeom>
              <a:avLst/>
              <a:gdLst>
                <a:gd name="T0" fmla="*/ 2147483647 w 96"/>
                <a:gd name="T1" fmla="*/ 2147483647 h 112"/>
                <a:gd name="T2" fmla="*/ 2147483647 w 96"/>
                <a:gd name="T3" fmla="*/ 2147483647 h 112"/>
                <a:gd name="T4" fmla="*/ 2147483647 w 96"/>
                <a:gd name="T5" fmla="*/ 2147483647 h 112"/>
                <a:gd name="T6" fmla="*/ 0 w 96"/>
                <a:gd name="T7" fmla="*/ 2147483647 h 112"/>
                <a:gd name="T8" fmla="*/ 2147483647 w 96"/>
                <a:gd name="T9" fmla="*/ 2147483647 h 112"/>
                <a:gd name="T10" fmla="*/ 2147483647 w 96"/>
                <a:gd name="T11" fmla="*/ 2147483647 h 112"/>
                <a:gd name="T12" fmla="*/ 2147483647 w 96"/>
                <a:gd name="T13" fmla="*/ 2147483647 h 112"/>
                <a:gd name="T14" fmla="*/ 2147483647 w 96"/>
                <a:gd name="T15" fmla="*/ 2147483647 h 112"/>
                <a:gd name="T16" fmla="*/ 2147483647 w 96"/>
                <a:gd name="T17" fmla="*/ 2147483647 h 112"/>
                <a:gd name="T18" fmla="*/ 2147483647 w 96"/>
                <a:gd name="T19" fmla="*/ 2147483647 h 112"/>
                <a:gd name="T20" fmla="*/ 2147483647 w 96"/>
                <a:gd name="T21" fmla="*/ 0 h 112"/>
                <a:gd name="T22" fmla="*/ 2147483647 w 96"/>
                <a:gd name="T23" fmla="*/ 0 h 112"/>
                <a:gd name="T24" fmla="*/ 2147483647 w 96"/>
                <a:gd name="T25" fmla="*/ 0 h 112"/>
                <a:gd name="T26" fmla="*/ 2147483647 w 96"/>
                <a:gd name="T27" fmla="*/ 2147483647 h 11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96"/>
                <a:gd name="T43" fmla="*/ 0 h 112"/>
                <a:gd name="T44" fmla="*/ 96 w 96"/>
                <a:gd name="T45" fmla="*/ 112 h 11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96" h="112">
                  <a:moveTo>
                    <a:pt x="40" y="24"/>
                  </a:moveTo>
                  <a:lnTo>
                    <a:pt x="40" y="48"/>
                  </a:lnTo>
                  <a:lnTo>
                    <a:pt x="16" y="64"/>
                  </a:lnTo>
                  <a:lnTo>
                    <a:pt x="0" y="72"/>
                  </a:lnTo>
                  <a:lnTo>
                    <a:pt x="8" y="80"/>
                  </a:lnTo>
                  <a:lnTo>
                    <a:pt x="16" y="112"/>
                  </a:lnTo>
                  <a:lnTo>
                    <a:pt x="48" y="88"/>
                  </a:lnTo>
                  <a:lnTo>
                    <a:pt x="72" y="56"/>
                  </a:lnTo>
                  <a:lnTo>
                    <a:pt x="80" y="40"/>
                  </a:lnTo>
                  <a:lnTo>
                    <a:pt x="96" y="24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40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65" name="Freeform 615"/>
            <p:cNvSpPr/>
            <p:nvPr/>
          </p:nvSpPr>
          <p:spPr bwMode="auto">
            <a:xfrm>
              <a:off x="3302448" y="3221016"/>
              <a:ext cx="143811" cy="84900"/>
            </a:xfrm>
            <a:custGeom>
              <a:avLst/>
              <a:gdLst>
                <a:gd name="T0" fmla="*/ 2147483647 w 136"/>
                <a:gd name="T1" fmla="*/ 0 h 80"/>
                <a:gd name="T2" fmla="*/ 2147483647 w 136"/>
                <a:gd name="T3" fmla="*/ 2147483647 h 80"/>
                <a:gd name="T4" fmla="*/ 2147483647 w 136"/>
                <a:gd name="T5" fmla="*/ 2147483647 h 80"/>
                <a:gd name="T6" fmla="*/ 2147483647 w 136"/>
                <a:gd name="T7" fmla="*/ 2147483647 h 80"/>
                <a:gd name="T8" fmla="*/ 0 w 136"/>
                <a:gd name="T9" fmla="*/ 2147483647 h 80"/>
                <a:gd name="T10" fmla="*/ 2147483647 w 136"/>
                <a:gd name="T11" fmla="*/ 2147483647 h 80"/>
                <a:gd name="T12" fmla="*/ 2147483647 w 136"/>
                <a:gd name="T13" fmla="*/ 2147483647 h 80"/>
                <a:gd name="T14" fmla="*/ 2147483647 w 136"/>
                <a:gd name="T15" fmla="*/ 2147483647 h 80"/>
                <a:gd name="T16" fmla="*/ 2147483647 w 136"/>
                <a:gd name="T17" fmla="*/ 2147483647 h 80"/>
                <a:gd name="T18" fmla="*/ 2147483647 w 136"/>
                <a:gd name="T19" fmla="*/ 2147483647 h 80"/>
                <a:gd name="T20" fmla="*/ 2147483647 w 136"/>
                <a:gd name="T21" fmla="*/ 2147483647 h 80"/>
                <a:gd name="T22" fmla="*/ 2147483647 w 136"/>
                <a:gd name="T23" fmla="*/ 2147483647 h 80"/>
                <a:gd name="T24" fmla="*/ 2147483647 w 136"/>
                <a:gd name="T25" fmla="*/ 2147483647 h 80"/>
                <a:gd name="T26" fmla="*/ 2147483647 w 136"/>
                <a:gd name="T27" fmla="*/ 0 h 8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36"/>
                <a:gd name="T43" fmla="*/ 0 h 80"/>
                <a:gd name="T44" fmla="*/ 136 w 136"/>
                <a:gd name="T45" fmla="*/ 80 h 8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36" h="80">
                  <a:moveTo>
                    <a:pt x="120" y="0"/>
                  </a:moveTo>
                  <a:lnTo>
                    <a:pt x="72" y="16"/>
                  </a:lnTo>
                  <a:lnTo>
                    <a:pt x="56" y="24"/>
                  </a:lnTo>
                  <a:lnTo>
                    <a:pt x="16" y="24"/>
                  </a:lnTo>
                  <a:lnTo>
                    <a:pt x="0" y="32"/>
                  </a:lnTo>
                  <a:lnTo>
                    <a:pt x="8" y="48"/>
                  </a:lnTo>
                  <a:lnTo>
                    <a:pt x="24" y="80"/>
                  </a:lnTo>
                  <a:lnTo>
                    <a:pt x="48" y="72"/>
                  </a:lnTo>
                  <a:lnTo>
                    <a:pt x="64" y="72"/>
                  </a:lnTo>
                  <a:lnTo>
                    <a:pt x="80" y="56"/>
                  </a:lnTo>
                  <a:lnTo>
                    <a:pt x="104" y="48"/>
                  </a:lnTo>
                  <a:lnTo>
                    <a:pt x="136" y="40"/>
                  </a:lnTo>
                  <a:lnTo>
                    <a:pt x="128" y="8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66" name="Freeform 616"/>
            <p:cNvSpPr/>
            <p:nvPr/>
          </p:nvSpPr>
          <p:spPr bwMode="auto">
            <a:xfrm>
              <a:off x="3200221" y="3026091"/>
              <a:ext cx="272028" cy="228711"/>
            </a:xfrm>
            <a:custGeom>
              <a:avLst/>
              <a:gdLst>
                <a:gd name="T0" fmla="*/ 2147483647 w 256"/>
                <a:gd name="T1" fmla="*/ 2147483647 h 216"/>
                <a:gd name="T2" fmla="*/ 2147483647 w 256"/>
                <a:gd name="T3" fmla="*/ 2147483647 h 216"/>
                <a:gd name="T4" fmla="*/ 2147483647 w 256"/>
                <a:gd name="T5" fmla="*/ 2147483647 h 216"/>
                <a:gd name="T6" fmla="*/ 2147483647 w 256"/>
                <a:gd name="T7" fmla="*/ 2147483647 h 216"/>
                <a:gd name="T8" fmla="*/ 2147483647 w 256"/>
                <a:gd name="T9" fmla="*/ 2147483647 h 216"/>
                <a:gd name="T10" fmla="*/ 2147483647 w 256"/>
                <a:gd name="T11" fmla="*/ 2147483647 h 216"/>
                <a:gd name="T12" fmla="*/ 2147483647 w 256"/>
                <a:gd name="T13" fmla="*/ 2147483647 h 216"/>
                <a:gd name="T14" fmla="*/ 2147483647 w 256"/>
                <a:gd name="T15" fmla="*/ 2147483647 h 216"/>
                <a:gd name="T16" fmla="*/ 2147483647 w 256"/>
                <a:gd name="T17" fmla="*/ 2147483647 h 216"/>
                <a:gd name="T18" fmla="*/ 2147483647 w 256"/>
                <a:gd name="T19" fmla="*/ 2147483647 h 216"/>
                <a:gd name="T20" fmla="*/ 2147483647 w 256"/>
                <a:gd name="T21" fmla="*/ 2147483647 h 216"/>
                <a:gd name="T22" fmla="*/ 2147483647 w 256"/>
                <a:gd name="T23" fmla="*/ 2147483647 h 216"/>
                <a:gd name="T24" fmla="*/ 2147483647 w 256"/>
                <a:gd name="T25" fmla="*/ 0 h 216"/>
                <a:gd name="T26" fmla="*/ 2147483647 w 256"/>
                <a:gd name="T27" fmla="*/ 0 h 216"/>
                <a:gd name="T28" fmla="*/ 2147483647 w 256"/>
                <a:gd name="T29" fmla="*/ 0 h 216"/>
                <a:gd name="T30" fmla="*/ 2147483647 w 256"/>
                <a:gd name="T31" fmla="*/ 2147483647 h 216"/>
                <a:gd name="T32" fmla="*/ 2147483647 w 256"/>
                <a:gd name="T33" fmla="*/ 2147483647 h 216"/>
                <a:gd name="T34" fmla="*/ 2147483647 w 256"/>
                <a:gd name="T35" fmla="*/ 2147483647 h 216"/>
                <a:gd name="T36" fmla="*/ 2147483647 w 256"/>
                <a:gd name="T37" fmla="*/ 2147483647 h 216"/>
                <a:gd name="T38" fmla="*/ 2147483647 w 256"/>
                <a:gd name="T39" fmla="*/ 2147483647 h 216"/>
                <a:gd name="T40" fmla="*/ 0 w 256"/>
                <a:gd name="T41" fmla="*/ 2147483647 h 216"/>
                <a:gd name="T42" fmla="*/ 2147483647 w 256"/>
                <a:gd name="T43" fmla="*/ 2147483647 h 216"/>
                <a:gd name="T44" fmla="*/ 2147483647 w 256"/>
                <a:gd name="T45" fmla="*/ 2147483647 h 216"/>
                <a:gd name="T46" fmla="*/ 2147483647 w 256"/>
                <a:gd name="T47" fmla="*/ 2147483647 h 216"/>
                <a:gd name="T48" fmla="*/ 2147483647 w 256"/>
                <a:gd name="T49" fmla="*/ 2147483647 h 216"/>
                <a:gd name="T50" fmla="*/ 2147483647 w 256"/>
                <a:gd name="T51" fmla="*/ 2147483647 h 216"/>
                <a:gd name="T52" fmla="*/ 2147483647 w 256"/>
                <a:gd name="T53" fmla="*/ 2147483647 h 216"/>
                <a:gd name="T54" fmla="*/ 2147483647 w 256"/>
                <a:gd name="T55" fmla="*/ 2147483647 h 216"/>
                <a:gd name="T56" fmla="*/ 2147483647 w 256"/>
                <a:gd name="T57" fmla="*/ 2147483647 h 216"/>
                <a:gd name="T58" fmla="*/ 2147483647 w 256"/>
                <a:gd name="T59" fmla="*/ 2147483647 h 216"/>
                <a:gd name="T60" fmla="*/ 2147483647 w 256"/>
                <a:gd name="T61" fmla="*/ 2147483647 h 216"/>
                <a:gd name="T62" fmla="*/ 2147483647 w 256"/>
                <a:gd name="T63" fmla="*/ 2147483647 h 216"/>
                <a:gd name="T64" fmla="*/ 2147483647 w 256"/>
                <a:gd name="T65" fmla="*/ 2147483647 h 21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56"/>
                <a:gd name="T100" fmla="*/ 0 h 216"/>
                <a:gd name="T101" fmla="*/ 256 w 256"/>
                <a:gd name="T102" fmla="*/ 216 h 21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56" h="216">
                  <a:moveTo>
                    <a:pt x="256" y="136"/>
                  </a:moveTo>
                  <a:lnTo>
                    <a:pt x="224" y="128"/>
                  </a:lnTo>
                  <a:lnTo>
                    <a:pt x="208" y="112"/>
                  </a:lnTo>
                  <a:lnTo>
                    <a:pt x="216" y="96"/>
                  </a:lnTo>
                  <a:lnTo>
                    <a:pt x="208" y="96"/>
                  </a:lnTo>
                  <a:lnTo>
                    <a:pt x="192" y="88"/>
                  </a:lnTo>
                  <a:lnTo>
                    <a:pt x="184" y="64"/>
                  </a:lnTo>
                  <a:lnTo>
                    <a:pt x="168" y="48"/>
                  </a:lnTo>
                  <a:lnTo>
                    <a:pt x="160" y="48"/>
                  </a:lnTo>
                  <a:lnTo>
                    <a:pt x="144" y="40"/>
                  </a:lnTo>
                  <a:lnTo>
                    <a:pt x="112" y="32"/>
                  </a:lnTo>
                  <a:lnTo>
                    <a:pt x="104" y="24"/>
                  </a:lnTo>
                  <a:lnTo>
                    <a:pt x="64" y="0"/>
                  </a:lnTo>
                  <a:lnTo>
                    <a:pt x="48" y="0"/>
                  </a:lnTo>
                  <a:lnTo>
                    <a:pt x="40" y="0"/>
                  </a:lnTo>
                  <a:lnTo>
                    <a:pt x="24" y="8"/>
                  </a:lnTo>
                  <a:lnTo>
                    <a:pt x="32" y="24"/>
                  </a:lnTo>
                  <a:lnTo>
                    <a:pt x="32" y="3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0" y="40"/>
                  </a:lnTo>
                  <a:lnTo>
                    <a:pt x="8" y="56"/>
                  </a:lnTo>
                  <a:lnTo>
                    <a:pt x="40" y="112"/>
                  </a:lnTo>
                  <a:lnTo>
                    <a:pt x="56" y="128"/>
                  </a:lnTo>
                  <a:lnTo>
                    <a:pt x="64" y="152"/>
                  </a:lnTo>
                  <a:lnTo>
                    <a:pt x="72" y="184"/>
                  </a:lnTo>
                  <a:lnTo>
                    <a:pt x="96" y="208"/>
                  </a:lnTo>
                  <a:lnTo>
                    <a:pt x="96" y="216"/>
                  </a:lnTo>
                  <a:lnTo>
                    <a:pt x="112" y="208"/>
                  </a:lnTo>
                  <a:lnTo>
                    <a:pt x="152" y="208"/>
                  </a:lnTo>
                  <a:lnTo>
                    <a:pt x="168" y="200"/>
                  </a:lnTo>
                  <a:lnTo>
                    <a:pt x="216" y="184"/>
                  </a:lnTo>
                  <a:lnTo>
                    <a:pt x="256" y="13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67" name="Freeform 617"/>
            <p:cNvSpPr/>
            <p:nvPr/>
          </p:nvSpPr>
          <p:spPr bwMode="auto">
            <a:xfrm>
              <a:off x="3429799" y="3169902"/>
              <a:ext cx="42450" cy="51114"/>
            </a:xfrm>
            <a:custGeom>
              <a:avLst/>
              <a:gdLst>
                <a:gd name="T0" fmla="*/ 0 w 40"/>
                <a:gd name="T1" fmla="*/ 2147483647 h 48"/>
                <a:gd name="T2" fmla="*/ 2147483647 w 40"/>
                <a:gd name="T3" fmla="*/ 2147483647 h 48"/>
                <a:gd name="T4" fmla="*/ 2147483647 w 40"/>
                <a:gd name="T5" fmla="*/ 2147483647 h 48"/>
                <a:gd name="T6" fmla="*/ 2147483647 w 40"/>
                <a:gd name="T7" fmla="*/ 0 h 48"/>
                <a:gd name="T8" fmla="*/ 0 w 40"/>
                <a:gd name="T9" fmla="*/ 2147483647 h 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0"/>
                <a:gd name="T16" fmla="*/ 0 h 48"/>
                <a:gd name="T17" fmla="*/ 40 w 40"/>
                <a:gd name="T18" fmla="*/ 48 h 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0" h="48">
                  <a:moveTo>
                    <a:pt x="0" y="48"/>
                  </a:moveTo>
                  <a:lnTo>
                    <a:pt x="16" y="40"/>
                  </a:lnTo>
                  <a:lnTo>
                    <a:pt x="40" y="24"/>
                  </a:lnTo>
                  <a:lnTo>
                    <a:pt x="40" y="0"/>
                  </a:lnTo>
                  <a:lnTo>
                    <a:pt x="0" y="4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68" name="Freeform 618"/>
            <p:cNvSpPr/>
            <p:nvPr/>
          </p:nvSpPr>
          <p:spPr bwMode="auto">
            <a:xfrm>
              <a:off x="3251335" y="2941191"/>
              <a:ext cx="136013" cy="135147"/>
            </a:xfrm>
            <a:custGeom>
              <a:avLst/>
              <a:gdLst>
                <a:gd name="T0" fmla="*/ 2147483647 w 128"/>
                <a:gd name="T1" fmla="*/ 2147483647 h 128"/>
                <a:gd name="T2" fmla="*/ 2147483647 w 128"/>
                <a:gd name="T3" fmla="*/ 2147483647 h 128"/>
                <a:gd name="T4" fmla="*/ 2147483647 w 128"/>
                <a:gd name="T5" fmla="*/ 2147483647 h 128"/>
                <a:gd name="T6" fmla="*/ 2147483647 w 128"/>
                <a:gd name="T7" fmla="*/ 2147483647 h 128"/>
                <a:gd name="T8" fmla="*/ 2147483647 w 128"/>
                <a:gd name="T9" fmla="*/ 0 h 128"/>
                <a:gd name="T10" fmla="*/ 2147483647 w 128"/>
                <a:gd name="T11" fmla="*/ 0 h 128"/>
                <a:gd name="T12" fmla="*/ 2147483647 w 128"/>
                <a:gd name="T13" fmla="*/ 0 h 128"/>
                <a:gd name="T14" fmla="*/ 2147483647 w 128"/>
                <a:gd name="T15" fmla="*/ 0 h 128"/>
                <a:gd name="T16" fmla="*/ 2147483647 w 128"/>
                <a:gd name="T17" fmla="*/ 2147483647 h 128"/>
                <a:gd name="T18" fmla="*/ 2147483647 w 128"/>
                <a:gd name="T19" fmla="*/ 2147483647 h 128"/>
                <a:gd name="T20" fmla="*/ 2147483647 w 128"/>
                <a:gd name="T21" fmla="*/ 2147483647 h 128"/>
                <a:gd name="T22" fmla="*/ 0 w 128"/>
                <a:gd name="T23" fmla="*/ 2147483647 h 128"/>
                <a:gd name="T24" fmla="*/ 0 w 128"/>
                <a:gd name="T25" fmla="*/ 2147483647 h 128"/>
                <a:gd name="T26" fmla="*/ 2147483647 w 128"/>
                <a:gd name="T27" fmla="*/ 2147483647 h 128"/>
                <a:gd name="T28" fmla="*/ 2147483647 w 128"/>
                <a:gd name="T29" fmla="*/ 2147483647 h 128"/>
                <a:gd name="T30" fmla="*/ 2147483647 w 128"/>
                <a:gd name="T31" fmla="*/ 2147483647 h 128"/>
                <a:gd name="T32" fmla="*/ 2147483647 w 128"/>
                <a:gd name="T33" fmla="*/ 2147483647 h 128"/>
                <a:gd name="T34" fmla="*/ 2147483647 w 128"/>
                <a:gd name="T35" fmla="*/ 2147483647 h 128"/>
                <a:gd name="T36" fmla="*/ 2147483647 w 128"/>
                <a:gd name="T37" fmla="*/ 2147483647 h 128"/>
                <a:gd name="T38" fmla="*/ 2147483647 w 128"/>
                <a:gd name="T39" fmla="*/ 2147483647 h 128"/>
                <a:gd name="T40" fmla="*/ 2147483647 w 128"/>
                <a:gd name="T41" fmla="*/ 2147483647 h 128"/>
                <a:gd name="T42" fmla="*/ 2147483647 w 128"/>
                <a:gd name="T43" fmla="*/ 2147483647 h 128"/>
                <a:gd name="T44" fmla="*/ 2147483647 w 128"/>
                <a:gd name="T45" fmla="*/ 2147483647 h 12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28"/>
                <a:gd name="T70" fmla="*/ 0 h 128"/>
                <a:gd name="T71" fmla="*/ 128 w 128"/>
                <a:gd name="T72" fmla="*/ 128 h 12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28" h="128">
                  <a:moveTo>
                    <a:pt x="112" y="80"/>
                  </a:moveTo>
                  <a:lnTo>
                    <a:pt x="88" y="56"/>
                  </a:lnTo>
                  <a:lnTo>
                    <a:pt x="88" y="40"/>
                  </a:lnTo>
                  <a:lnTo>
                    <a:pt x="88" y="24"/>
                  </a:lnTo>
                  <a:lnTo>
                    <a:pt x="72" y="0"/>
                  </a:lnTo>
                  <a:lnTo>
                    <a:pt x="64" y="0"/>
                  </a:lnTo>
                  <a:lnTo>
                    <a:pt x="48" y="0"/>
                  </a:lnTo>
                  <a:lnTo>
                    <a:pt x="40" y="0"/>
                  </a:lnTo>
                  <a:lnTo>
                    <a:pt x="40" y="8"/>
                  </a:lnTo>
                  <a:lnTo>
                    <a:pt x="32" y="16"/>
                  </a:lnTo>
                  <a:lnTo>
                    <a:pt x="24" y="48"/>
                  </a:lnTo>
                  <a:lnTo>
                    <a:pt x="0" y="64"/>
                  </a:lnTo>
                  <a:lnTo>
                    <a:pt x="0" y="80"/>
                  </a:lnTo>
                  <a:lnTo>
                    <a:pt x="16" y="80"/>
                  </a:lnTo>
                  <a:lnTo>
                    <a:pt x="56" y="104"/>
                  </a:lnTo>
                  <a:lnTo>
                    <a:pt x="64" y="112"/>
                  </a:lnTo>
                  <a:lnTo>
                    <a:pt x="96" y="120"/>
                  </a:lnTo>
                  <a:lnTo>
                    <a:pt x="112" y="128"/>
                  </a:lnTo>
                  <a:lnTo>
                    <a:pt x="120" y="128"/>
                  </a:lnTo>
                  <a:lnTo>
                    <a:pt x="120" y="120"/>
                  </a:lnTo>
                  <a:lnTo>
                    <a:pt x="128" y="112"/>
                  </a:lnTo>
                  <a:lnTo>
                    <a:pt x="120" y="96"/>
                  </a:lnTo>
                  <a:lnTo>
                    <a:pt x="112" y="8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69" name="Freeform 619"/>
            <p:cNvSpPr/>
            <p:nvPr/>
          </p:nvSpPr>
          <p:spPr bwMode="auto">
            <a:xfrm>
              <a:off x="3421136" y="3127452"/>
              <a:ext cx="67574" cy="42450"/>
            </a:xfrm>
            <a:custGeom>
              <a:avLst/>
              <a:gdLst>
                <a:gd name="T0" fmla="*/ 2147483647 w 64"/>
                <a:gd name="T1" fmla="*/ 2147483647 h 40"/>
                <a:gd name="T2" fmla="*/ 2147483647 w 64"/>
                <a:gd name="T3" fmla="*/ 2147483647 h 40"/>
                <a:gd name="T4" fmla="*/ 2147483647 w 64"/>
                <a:gd name="T5" fmla="*/ 2147483647 h 40"/>
                <a:gd name="T6" fmla="*/ 2147483647 w 64"/>
                <a:gd name="T7" fmla="*/ 2147483647 h 40"/>
                <a:gd name="T8" fmla="*/ 2147483647 w 64"/>
                <a:gd name="T9" fmla="*/ 0 h 40"/>
                <a:gd name="T10" fmla="*/ 2147483647 w 64"/>
                <a:gd name="T11" fmla="*/ 2147483647 h 40"/>
                <a:gd name="T12" fmla="*/ 2147483647 w 64"/>
                <a:gd name="T13" fmla="*/ 0 h 40"/>
                <a:gd name="T14" fmla="*/ 0 w 64"/>
                <a:gd name="T15" fmla="*/ 2147483647 h 40"/>
                <a:gd name="T16" fmla="*/ 2147483647 w 64"/>
                <a:gd name="T17" fmla="*/ 2147483647 h 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"/>
                <a:gd name="T28" fmla="*/ 0 h 40"/>
                <a:gd name="T29" fmla="*/ 64 w 64"/>
                <a:gd name="T30" fmla="*/ 40 h 4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" h="40">
                  <a:moveTo>
                    <a:pt x="16" y="32"/>
                  </a:moveTo>
                  <a:lnTo>
                    <a:pt x="48" y="40"/>
                  </a:lnTo>
                  <a:lnTo>
                    <a:pt x="56" y="16"/>
                  </a:lnTo>
                  <a:lnTo>
                    <a:pt x="64" y="16"/>
                  </a:lnTo>
                  <a:lnTo>
                    <a:pt x="56" y="0"/>
                  </a:lnTo>
                  <a:lnTo>
                    <a:pt x="24" y="8"/>
                  </a:lnTo>
                  <a:lnTo>
                    <a:pt x="8" y="0"/>
                  </a:lnTo>
                  <a:lnTo>
                    <a:pt x="0" y="16"/>
                  </a:lnTo>
                  <a:lnTo>
                    <a:pt x="16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70" name="Freeform 620"/>
            <p:cNvSpPr/>
            <p:nvPr/>
          </p:nvSpPr>
          <p:spPr bwMode="auto">
            <a:xfrm>
              <a:off x="3251335" y="2941191"/>
              <a:ext cx="136013" cy="135147"/>
            </a:xfrm>
            <a:custGeom>
              <a:avLst/>
              <a:gdLst>
                <a:gd name="T0" fmla="*/ 2147483647 w 128"/>
                <a:gd name="T1" fmla="*/ 2147483647 h 128"/>
                <a:gd name="T2" fmla="*/ 2147483647 w 128"/>
                <a:gd name="T3" fmla="*/ 2147483647 h 128"/>
                <a:gd name="T4" fmla="*/ 2147483647 w 128"/>
                <a:gd name="T5" fmla="*/ 2147483647 h 128"/>
                <a:gd name="T6" fmla="*/ 2147483647 w 128"/>
                <a:gd name="T7" fmla="*/ 2147483647 h 128"/>
                <a:gd name="T8" fmla="*/ 2147483647 w 128"/>
                <a:gd name="T9" fmla="*/ 0 h 128"/>
                <a:gd name="T10" fmla="*/ 2147483647 w 128"/>
                <a:gd name="T11" fmla="*/ 0 h 128"/>
                <a:gd name="T12" fmla="*/ 2147483647 w 128"/>
                <a:gd name="T13" fmla="*/ 0 h 128"/>
                <a:gd name="T14" fmla="*/ 2147483647 w 128"/>
                <a:gd name="T15" fmla="*/ 0 h 128"/>
                <a:gd name="T16" fmla="*/ 2147483647 w 128"/>
                <a:gd name="T17" fmla="*/ 2147483647 h 128"/>
                <a:gd name="T18" fmla="*/ 2147483647 w 128"/>
                <a:gd name="T19" fmla="*/ 2147483647 h 128"/>
                <a:gd name="T20" fmla="*/ 2147483647 w 128"/>
                <a:gd name="T21" fmla="*/ 2147483647 h 128"/>
                <a:gd name="T22" fmla="*/ 0 w 128"/>
                <a:gd name="T23" fmla="*/ 2147483647 h 128"/>
                <a:gd name="T24" fmla="*/ 0 w 128"/>
                <a:gd name="T25" fmla="*/ 2147483647 h 128"/>
                <a:gd name="T26" fmla="*/ 2147483647 w 128"/>
                <a:gd name="T27" fmla="*/ 2147483647 h 128"/>
                <a:gd name="T28" fmla="*/ 2147483647 w 128"/>
                <a:gd name="T29" fmla="*/ 2147483647 h 128"/>
                <a:gd name="T30" fmla="*/ 2147483647 w 128"/>
                <a:gd name="T31" fmla="*/ 2147483647 h 128"/>
                <a:gd name="T32" fmla="*/ 2147483647 w 128"/>
                <a:gd name="T33" fmla="*/ 2147483647 h 128"/>
                <a:gd name="T34" fmla="*/ 2147483647 w 128"/>
                <a:gd name="T35" fmla="*/ 2147483647 h 128"/>
                <a:gd name="T36" fmla="*/ 2147483647 w 128"/>
                <a:gd name="T37" fmla="*/ 2147483647 h 128"/>
                <a:gd name="T38" fmla="*/ 2147483647 w 128"/>
                <a:gd name="T39" fmla="*/ 2147483647 h 128"/>
                <a:gd name="T40" fmla="*/ 2147483647 w 128"/>
                <a:gd name="T41" fmla="*/ 2147483647 h 128"/>
                <a:gd name="T42" fmla="*/ 2147483647 w 128"/>
                <a:gd name="T43" fmla="*/ 2147483647 h 128"/>
                <a:gd name="T44" fmla="*/ 2147483647 w 128"/>
                <a:gd name="T45" fmla="*/ 2147483647 h 12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28"/>
                <a:gd name="T70" fmla="*/ 0 h 128"/>
                <a:gd name="T71" fmla="*/ 128 w 128"/>
                <a:gd name="T72" fmla="*/ 128 h 12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28" h="128">
                  <a:moveTo>
                    <a:pt x="112" y="80"/>
                  </a:moveTo>
                  <a:lnTo>
                    <a:pt x="88" y="56"/>
                  </a:lnTo>
                  <a:lnTo>
                    <a:pt x="88" y="40"/>
                  </a:lnTo>
                  <a:lnTo>
                    <a:pt x="88" y="24"/>
                  </a:lnTo>
                  <a:lnTo>
                    <a:pt x="72" y="0"/>
                  </a:lnTo>
                  <a:lnTo>
                    <a:pt x="64" y="0"/>
                  </a:lnTo>
                  <a:lnTo>
                    <a:pt x="48" y="0"/>
                  </a:lnTo>
                  <a:lnTo>
                    <a:pt x="40" y="0"/>
                  </a:lnTo>
                  <a:lnTo>
                    <a:pt x="40" y="8"/>
                  </a:lnTo>
                  <a:lnTo>
                    <a:pt x="32" y="16"/>
                  </a:lnTo>
                  <a:lnTo>
                    <a:pt x="24" y="48"/>
                  </a:lnTo>
                  <a:lnTo>
                    <a:pt x="0" y="64"/>
                  </a:lnTo>
                  <a:lnTo>
                    <a:pt x="0" y="80"/>
                  </a:lnTo>
                  <a:lnTo>
                    <a:pt x="16" y="80"/>
                  </a:lnTo>
                  <a:lnTo>
                    <a:pt x="56" y="104"/>
                  </a:lnTo>
                  <a:lnTo>
                    <a:pt x="64" y="112"/>
                  </a:lnTo>
                  <a:lnTo>
                    <a:pt x="96" y="120"/>
                  </a:lnTo>
                  <a:lnTo>
                    <a:pt x="112" y="128"/>
                  </a:lnTo>
                  <a:lnTo>
                    <a:pt x="120" y="128"/>
                  </a:lnTo>
                  <a:lnTo>
                    <a:pt x="120" y="120"/>
                  </a:lnTo>
                  <a:lnTo>
                    <a:pt x="128" y="112"/>
                  </a:lnTo>
                  <a:lnTo>
                    <a:pt x="120" y="96"/>
                  </a:lnTo>
                  <a:lnTo>
                    <a:pt x="112" y="8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71" name="Freeform 621"/>
            <p:cNvSpPr/>
            <p:nvPr/>
          </p:nvSpPr>
          <p:spPr bwMode="auto">
            <a:xfrm>
              <a:off x="3327572" y="2898741"/>
              <a:ext cx="254701" cy="237374"/>
            </a:xfrm>
            <a:custGeom>
              <a:avLst/>
              <a:gdLst>
                <a:gd name="T0" fmla="*/ 2147483647 w 240"/>
                <a:gd name="T1" fmla="*/ 2147483647 h 224"/>
                <a:gd name="T2" fmla="*/ 2147483647 w 240"/>
                <a:gd name="T3" fmla="*/ 2147483647 h 224"/>
                <a:gd name="T4" fmla="*/ 2147483647 w 240"/>
                <a:gd name="T5" fmla="*/ 2147483647 h 224"/>
                <a:gd name="T6" fmla="*/ 2147483647 w 240"/>
                <a:gd name="T7" fmla="*/ 2147483647 h 224"/>
                <a:gd name="T8" fmla="*/ 2147483647 w 240"/>
                <a:gd name="T9" fmla="*/ 2147483647 h 224"/>
                <a:gd name="T10" fmla="*/ 2147483647 w 240"/>
                <a:gd name="T11" fmla="*/ 2147483647 h 224"/>
                <a:gd name="T12" fmla="*/ 2147483647 w 240"/>
                <a:gd name="T13" fmla="*/ 2147483647 h 224"/>
                <a:gd name="T14" fmla="*/ 2147483647 w 240"/>
                <a:gd name="T15" fmla="*/ 2147483647 h 224"/>
                <a:gd name="T16" fmla="*/ 2147483647 w 240"/>
                <a:gd name="T17" fmla="*/ 2147483647 h 224"/>
                <a:gd name="T18" fmla="*/ 2147483647 w 240"/>
                <a:gd name="T19" fmla="*/ 2147483647 h 224"/>
                <a:gd name="T20" fmla="*/ 2147483647 w 240"/>
                <a:gd name="T21" fmla="*/ 2147483647 h 224"/>
                <a:gd name="T22" fmla="*/ 2147483647 w 240"/>
                <a:gd name="T23" fmla="*/ 2147483647 h 224"/>
                <a:gd name="T24" fmla="*/ 2147483647 w 240"/>
                <a:gd name="T25" fmla="*/ 2147483647 h 224"/>
                <a:gd name="T26" fmla="*/ 2147483647 w 240"/>
                <a:gd name="T27" fmla="*/ 2147483647 h 224"/>
                <a:gd name="T28" fmla="*/ 2147483647 w 240"/>
                <a:gd name="T29" fmla="*/ 2147483647 h 224"/>
                <a:gd name="T30" fmla="*/ 2147483647 w 240"/>
                <a:gd name="T31" fmla="*/ 2147483647 h 224"/>
                <a:gd name="T32" fmla="*/ 2147483647 w 240"/>
                <a:gd name="T33" fmla="*/ 2147483647 h 224"/>
                <a:gd name="T34" fmla="*/ 2147483647 w 240"/>
                <a:gd name="T35" fmla="*/ 2147483647 h 224"/>
                <a:gd name="T36" fmla="*/ 2147483647 w 240"/>
                <a:gd name="T37" fmla="*/ 2147483647 h 224"/>
                <a:gd name="T38" fmla="*/ 2147483647 w 240"/>
                <a:gd name="T39" fmla="*/ 0 h 224"/>
                <a:gd name="T40" fmla="*/ 2147483647 w 240"/>
                <a:gd name="T41" fmla="*/ 2147483647 h 224"/>
                <a:gd name="T42" fmla="*/ 2147483647 w 240"/>
                <a:gd name="T43" fmla="*/ 2147483647 h 224"/>
                <a:gd name="T44" fmla="*/ 0 w 240"/>
                <a:gd name="T45" fmla="*/ 0 h 224"/>
                <a:gd name="T46" fmla="*/ 0 w 240"/>
                <a:gd name="T47" fmla="*/ 2147483647 h 224"/>
                <a:gd name="T48" fmla="*/ 0 w 240"/>
                <a:gd name="T49" fmla="*/ 2147483647 h 224"/>
                <a:gd name="T50" fmla="*/ 2147483647 w 240"/>
                <a:gd name="T51" fmla="*/ 2147483647 h 224"/>
                <a:gd name="T52" fmla="*/ 2147483647 w 240"/>
                <a:gd name="T53" fmla="*/ 2147483647 h 224"/>
                <a:gd name="T54" fmla="*/ 2147483647 w 240"/>
                <a:gd name="T55" fmla="*/ 2147483647 h 224"/>
                <a:gd name="T56" fmla="*/ 2147483647 w 240"/>
                <a:gd name="T57" fmla="*/ 2147483647 h 224"/>
                <a:gd name="T58" fmla="*/ 2147483647 w 240"/>
                <a:gd name="T59" fmla="*/ 2147483647 h 224"/>
                <a:gd name="T60" fmla="*/ 2147483647 w 240"/>
                <a:gd name="T61" fmla="*/ 2147483647 h 224"/>
                <a:gd name="T62" fmla="*/ 2147483647 w 240"/>
                <a:gd name="T63" fmla="*/ 2147483647 h 224"/>
                <a:gd name="T64" fmla="*/ 2147483647 w 240"/>
                <a:gd name="T65" fmla="*/ 2147483647 h 224"/>
                <a:gd name="T66" fmla="*/ 2147483647 w 240"/>
                <a:gd name="T67" fmla="*/ 2147483647 h 224"/>
                <a:gd name="T68" fmla="*/ 2147483647 w 240"/>
                <a:gd name="T69" fmla="*/ 2147483647 h 224"/>
                <a:gd name="T70" fmla="*/ 2147483647 w 240"/>
                <a:gd name="T71" fmla="*/ 2147483647 h 224"/>
                <a:gd name="T72" fmla="*/ 2147483647 w 240"/>
                <a:gd name="T73" fmla="*/ 2147483647 h 224"/>
                <a:gd name="T74" fmla="*/ 2147483647 w 240"/>
                <a:gd name="T75" fmla="*/ 2147483647 h 224"/>
                <a:gd name="T76" fmla="*/ 2147483647 w 240"/>
                <a:gd name="T77" fmla="*/ 2147483647 h 224"/>
                <a:gd name="T78" fmla="*/ 2147483647 w 240"/>
                <a:gd name="T79" fmla="*/ 2147483647 h 224"/>
                <a:gd name="T80" fmla="*/ 2147483647 w 240"/>
                <a:gd name="T81" fmla="*/ 2147483647 h 224"/>
                <a:gd name="T82" fmla="*/ 2147483647 w 240"/>
                <a:gd name="T83" fmla="*/ 2147483647 h 224"/>
                <a:gd name="T84" fmla="*/ 2147483647 w 240"/>
                <a:gd name="T85" fmla="*/ 2147483647 h 224"/>
                <a:gd name="T86" fmla="*/ 2147483647 w 240"/>
                <a:gd name="T87" fmla="*/ 2147483647 h 224"/>
                <a:gd name="T88" fmla="*/ 2147483647 w 240"/>
                <a:gd name="T89" fmla="*/ 2147483647 h 224"/>
                <a:gd name="T90" fmla="*/ 2147483647 w 240"/>
                <a:gd name="T91" fmla="*/ 2147483647 h 22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240"/>
                <a:gd name="T139" fmla="*/ 0 h 224"/>
                <a:gd name="T140" fmla="*/ 240 w 240"/>
                <a:gd name="T141" fmla="*/ 224 h 22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240" h="224">
                  <a:moveTo>
                    <a:pt x="208" y="152"/>
                  </a:moveTo>
                  <a:lnTo>
                    <a:pt x="216" y="128"/>
                  </a:lnTo>
                  <a:lnTo>
                    <a:pt x="200" y="120"/>
                  </a:lnTo>
                  <a:lnTo>
                    <a:pt x="200" y="104"/>
                  </a:lnTo>
                  <a:lnTo>
                    <a:pt x="208" y="88"/>
                  </a:lnTo>
                  <a:lnTo>
                    <a:pt x="208" y="48"/>
                  </a:lnTo>
                  <a:lnTo>
                    <a:pt x="192" y="48"/>
                  </a:lnTo>
                  <a:lnTo>
                    <a:pt x="176" y="32"/>
                  </a:lnTo>
                  <a:lnTo>
                    <a:pt x="160" y="24"/>
                  </a:lnTo>
                  <a:lnTo>
                    <a:pt x="144" y="24"/>
                  </a:lnTo>
                  <a:lnTo>
                    <a:pt x="120" y="32"/>
                  </a:lnTo>
                  <a:lnTo>
                    <a:pt x="120" y="40"/>
                  </a:lnTo>
                  <a:lnTo>
                    <a:pt x="104" y="48"/>
                  </a:lnTo>
                  <a:lnTo>
                    <a:pt x="88" y="48"/>
                  </a:lnTo>
                  <a:lnTo>
                    <a:pt x="72" y="40"/>
                  </a:lnTo>
                  <a:lnTo>
                    <a:pt x="56" y="40"/>
                  </a:lnTo>
                  <a:lnTo>
                    <a:pt x="56" y="24"/>
                  </a:lnTo>
                  <a:lnTo>
                    <a:pt x="48" y="16"/>
                  </a:lnTo>
                  <a:lnTo>
                    <a:pt x="48" y="8"/>
                  </a:lnTo>
                  <a:lnTo>
                    <a:pt x="40" y="0"/>
                  </a:lnTo>
                  <a:lnTo>
                    <a:pt x="24" y="16"/>
                  </a:lnTo>
                  <a:lnTo>
                    <a:pt x="8" y="8"/>
                  </a:lnTo>
                  <a:lnTo>
                    <a:pt x="0" y="0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16" y="64"/>
                  </a:lnTo>
                  <a:lnTo>
                    <a:pt x="16" y="80"/>
                  </a:lnTo>
                  <a:lnTo>
                    <a:pt x="16" y="96"/>
                  </a:lnTo>
                  <a:lnTo>
                    <a:pt x="40" y="120"/>
                  </a:lnTo>
                  <a:lnTo>
                    <a:pt x="48" y="136"/>
                  </a:lnTo>
                  <a:lnTo>
                    <a:pt x="56" y="152"/>
                  </a:lnTo>
                  <a:lnTo>
                    <a:pt x="56" y="144"/>
                  </a:lnTo>
                  <a:lnTo>
                    <a:pt x="72" y="160"/>
                  </a:lnTo>
                  <a:lnTo>
                    <a:pt x="88" y="176"/>
                  </a:lnTo>
                  <a:lnTo>
                    <a:pt x="112" y="192"/>
                  </a:lnTo>
                  <a:lnTo>
                    <a:pt x="136" y="200"/>
                  </a:lnTo>
                  <a:lnTo>
                    <a:pt x="152" y="192"/>
                  </a:lnTo>
                  <a:lnTo>
                    <a:pt x="168" y="208"/>
                  </a:lnTo>
                  <a:lnTo>
                    <a:pt x="208" y="224"/>
                  </a:lnTo>
                  <a:lnTo>
                    <a:pt x="216" y="224"/>
                  </a:lnTo>
                  <a:lnTo>
                    <a:pt x="216" y="208"/>
                  </a:lnTo>
                  <a:lnTo>
                    <a:pt x="240" y="200"/>
                  </a:lnTo>
                  <a:lnTo>
                    <a:pt x="232" y="184"/>
                  </a:lnTo>
                  <a:lnTo>
                    <a:pt x="232" y="176"/>
                  </a:lnTo>
                  <a:lnTo>
                    <a:pt x="216" y="160"/>
                  </a:lnTo>
                  <a:lnTo>
                    <a:pt x="208" y="15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72" name="Freeform 622"/>
            <p:cNvSpPr/>
            <p:nvPr/>
          </p:nvSpPr>
          <p:spPr bwMode="auto">
            <a:xfrm>
              <a:off x="3548486" y="2949854"/>
              <a:ext cx="220048" cy="202721"/>
            </a:xfrm>
            <a:custGeom>
              <a:avLst/>
              <a:gdLst>
                <a:gd name="T0" fmla="*/ 2147483647 w 208"/>
                <a:gd name="T1" fmla="*/ 2147483647 h 192"/>
                <a:gd name="T2" fmla="*/ 2147483647 w 208"/>
                <a:gd name="T3" fmla="*/ 2147483647 h 192"/>
                <a:gd name="T4" fmla="*/ 2147483647 w 208"/>
                <a:gd name="T5" fmla="*/ 2147483647 h 192"/>
                <a:gd name="T6" fmla="*/ 2147483647 w 208"/>
                <a:gd name="T7" fmla="*/ 2147483647 h 192"/>
                <a:gd name="T8" fmla="*/ 2147483647 w 208"/>
                <a:gd name="T9" fmla="*/ 2147483647 h 192"/>
                <a:gd name="T10" fmla="*/ 2147483647 w 208"/>
                <a:gd name="T11" fmla="*/ 2147483647 h 192"/>
                <a:gd name="T12" fmla="*/ 2147483647 w 208"/>
                <a:gd name="T13" fmla="*/ 2147483647 h 192"/>
                <a:gd name="T14" fmla="*/ 2147483647 w 208"/>
                <a:gd name="T15" fmla="*/ 2147483647 h 192"/>
                <a:gd name="T16" fmla="*/ 2147483647 w 208"/>
                <a:gd name="T17" fmla="*/ 2147483647 h 192"/>
                <a:gd name="T18" fmla="*/ 2147483647 w 208"/>
                <a:gd name="T19" fmla="*/ 2147483647 h 192"/>
                <a:gd name="T20" fmla="*/ 2147483647 w 208"/>
                <a:gd name="T21" fmla="*/ 2147483647 h 192"/>
                <a:gd name="T22" fmla="*/ 2147483647 w 208"/>
                <a:gd name="T23" fmla="*/ 2147483647 h 192"/>
                <a:gd name="T24" fmla="*/ 2147483647 w 208"/>
                <a:gd name="T25" fmla="*/ 0 h 192"/>
                <a:gd name="T26" fmla="*/ 2147483647 w 208"/>
                <a:gd name="T27" fmla="*/ 0 h 192"/>
                <a:gd name="T28" fmla="*/ 2147483647 w 208"/>
                <a:gd name="T29" fmla="*/ 0 h 192"/>
                <a:gd name="T30" fmla="*/ 2147483647 w 208"/>
                <a:gd name="T31" fmla="*/ 2147483647 h 192"/>
                <a:gd name="T32" fmla="*/ 2147483647 w 208"/>
                <a:gd name="T33" fmla="*/ 2147483647 h 192"/>
                <a:gd name="T34" fmla="*/ 2147483647 w 208"/>
                <a:gd name="T35" fmla="*/ 2147483647 h 192"/>
                <a:gd name="T36" fmla="*/ 2147483647 w 208"/>
                <a:gd name="T37" fmla="*/ 2147483647 h 192"/>
                <a:gd name="T38" fmla="*/ 2147483647 w 208"/>
                <a:gd name="T39" fmla="*/ 2147483647 h 192"/>
                <a:gd name="T40" fmla="*/ 2147483647 w 208"/>
                <a:gd name="T41" fmla="*/ 2147483647 h 192"/>
                <a:gd name="T42" fmla="*/ 2147483647 w 208"/>
                <a:gd name="T43" fmla="*/ 2147483647 h 192"/>
                <a:gd name="T44" fmla="*/ 2147483647 w 208"/>
                <a:gd name="T45" fmla="*/ 2147483647 h 192"/>
                <a:gd name="T46" fmla="*/ 2147483647 w 208"/>
                <a:gd name="T47" fmla="*/ 2147483647 h 192"/>
                <a:gd name="T48" fmla="*/ 2147483647 w 208"/>
                <a:gd name="T49" fmla="*/ 2147483647 h 192"/>
                <a:gd name="T50" fmla="*/ 2147483647 w 208"/>
                <a:gd name="T51" fmla="*/ 2147483647 h 192"/>
                <a:gd name="T52" fmla="*/ 0 w 208"/>
                <a:gd name="T53" fmla="*/ 2147483647 h 192"/>
                <a:gd name="T54" fmla="*/ 2147483647 w 208"/>
                <a:gd name="T55" fmla="*/ 2147483647 h 192"/>
                <a:gd name="T56" fmla="*/ 2147483647 w 208"/>
                <a:gd name="T57" fmla="*/ 2147483647 h 192"/>
                <a:gd name="T58" fmla="*/ 2147483647 w 208"/>
                <a:gd name="T59" fmla="*/ 2147483647 h 192"/>
                <a:gd name="T60" fmla="*/ 2147483647 w 208"/>
                <a:gd name="T61" fmla="*/ 2147483647 h 192"/>
                <a:gd name="T62" fmla="*/ 2147483647 w 208"/>
                <a:gd name="T63" fmla="*/ 2147483647 h 192"/>
                <a:gd name="T64" fmla="*/ 2147483647 w 208"/>
                <a:gd name="T65" fmla="*/ 2147483647 h 192"/>
                <a:gd name="T66" fmla="*/ 2147483647 w 208"/>
                <a:gd name="T67" fmla="*/ 2147483647 h 192"/>
                <a:gd name="T68" fmla="*/ 2147483647 w 208"/>
                <a:gd name="T69" fmla="*/ 2147483647 h 192"/>
                <a:gd name="T70" fmla="*/ 2147483647 w 208"/>
                <a:gd name="T71" fmla="*/ 2147483647 h 192"/>
                <a:gd name="T72" fmla="*/ 2147483647 w 208"/>
                <a:gd name="T73" fmla="*/ 2147483647 h 192"/>
                <a:gd name="T74" fmla="*/ 2147483647 w 208"/>
                <a:gd name="T75" fmla="*/ 2147483647 h 19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08"/>
                <a:gd name="T115" fmla="*/ 0 h 192"/>
                <a:gd name="T116" fmla="*/ 208 w 208"/>
                <a:gd name="T117" fmla="*/ 192 h 19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08" h="192">
                  <a:moveTo>
                    <a:pt x="112" y="184"/>
                  </a:moveTo>
                  <a:lnTo>
                    <a:pt x="128" y="176"/>
                  </a:lnTo>
                  <a:lnTo>
                    <a:pt x="120" y="160"/>
                  </a:lnTo>
                  <a:lnTo>
                    <a:pt x="112" y="144"/>
                  </a:lnTo>
                  <a:lnTo>
                    <a:pt x="120" y="136"/>
                  </a:lnTo>
                  <a:lnTo>
                    <a:pt x="136" y="136"/>
                  </a:lnTo>
                  <a:lnTo>
                    <a:pt x="160" y="96"/>
                  </a:lnTo>
                  <a:lnTo>
                    <a:pt x="168" y="80"/>
                  </a:lnTo>
                  <a:lnTo>
                    <a:pt x="176" y="64"/>
                  </a:lnTo>
                  <a:lnTo>
                    <a:pt x="168" y="56"/>
                  </a:lnTo>
                  <a:lnTo>
                    <a:pt x="168" y="32"/>
                  </a:lnTo>
                  <a:lnTo>
                    <a:pt x="208" y="24"/>
                  </a:lnTo>
                  <a:lnTo>
                    <a:pt x="192" y="0"/>
                  </a:lnTo>
                  <a:lnTo>
                    <a:pt x="176" y="0"/>
                  </a:lnTo>
                  <a:lnTo>
                    <a:pt x="152" y="0"/>
                  </a:lnTo>
                  <a:lnTo>
                    <a:pt x="128" y="8"/>
                  </a:lnTo>
                  <a:lnTo>
                    <a:pt x="128" y="24"/>
                  </a:lnTo>
                  <a:lnTo>
                    <a:pt x="120" y="40"/>
                  </a:lnTo>
                  <a:lnTo>
                    <a:pt x="112" y="48"/>
                  </a:lnTo>
                  <a:lnTo>
                    <a:pt x="112" y="56"/>
                  </a:lnTo>
                  <a:lnTo>
                    <a:pt x="104" y="72"/>
                  </a:lnTo>
                  <a:lnTo>
                    <a:pt x="80" y="80"/>
                  </a:lnTo>
                  <a:lnTo>
                    <a:pt x="72" y="88"/>
                  </a:lnTo>
                  <a:lnTo>
                    <a:pt x="56" y="112"/>
                  </a:lnTo>
                  <a:lnTo>
                    <a:pt x="32" y="112"/>
                  </a:lnTo>
                  <a:lnTo>
                    <a:pt x="16" y="104"/>
                  </a:lnTo>
                  <a:lnTo>
                    <a:pt x="0" y="104"/>
                  </a:lnTo>
                  <a:lnTo>
                    <a:pt x="8" y="112"/>
                  </a:lnTo>
                  <a:lnTo>
                    <a:pt x="24" y="128"/>
                  </a:lnTo>
                  <a:lnTo>
                    <a:pt x="24" y="136"/>
                  </a:lnTo>
                  <a:lnTo>
                    <a:pt x="32" y="152"/>
                  </a:lnTo>
                  <a:lnTo>
                    <a:pt x="8" y="160"/>
                  </a:lnTo>
                  <a:lnTo>
                    <a:pt x="8" y="176"/>
                  </a:lnTo>
                  <a:lnTo>
                    <a:pt x="32" y="168"/>
                  </a:lnTo>
                  <a:lnTo>
                    <a:pt x="72" y="168"/>
                  </a:lnTo>
                  <a:lnTo>
                    <a:pt x="88" y="192"/>
                  </a:lnTo>
                  <a:lnTo>
                    <a:pt x="96" y="192"/>
                  </a:lnTo>
                  <a:lnTo>
                    <a:pt x="112" y="18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73" name="Freeform 623"/>
            <p:cNvSpPr/>
            <p:nvPr/>
          </p:nvSpPr>
          <p:spPr bwMode="auto">
            <a:xfrm>
              <a:off x="3642050" y="2966315"/>
              <a:ext cx="389848" cy="407175"/>
            </a:xfrm>
            <a:custGeom>
              <a:avLst/>
              <a:gdLst>
                <a:gd name="T0" fmla="*/ 2147483647 w 368"/>
                <a:gd name="T1" fmla="*/ 2147483647 h 384"/>
                <a:gd name="T2" fmla="*/ 2147483647 w 368"/>
                <a:gd name="T3" fmla="*/ 2147483647 h 384"/>
                <a:gd name="T4" fmla="*/ 2147483647 w 368"/>
                <a:gd name="T5" fmla="*/ 2147483647 h 384"/>
                <a:gd name="T6" fmla="*/ 2147483647 w 368"/>
                <a:gd name="T7" fmla="*/ 2147483647 h 384"/>
                <a:gd name="T8" fmla="*/ 2147483647 w 368"/>
                <a:gd name="T9" fmla="*/ 2147483647 h 384"/>
                <a:gd name="T10" fmla="*/ 2147483647 w 368"/>
                <a:gd name="T11" fmla="*/ 2147483647 h 384"/>
                <a:gd name="T12" fmla="*/ 2147483647 w 368"/>
                <a:gd name="T13" fmla="*/ 2147483647 h 384"/>
                <a:gd name="T14" fmla="*/ 2147483647 w 368"/>
                <a:gd name="T15" fmla="*/ 2147483647 h 384"/>
                <a:gd name="T16" fmla="*/ 2147483647 w 368"/>
                <a:gd name="T17" fmla="*/ 2147483647 h 384"/>
                <a:gd name="T18" fmla="*/ 2147483647 w 368"/>
                <a:gd name="T19" fmla="*/ 2147483647 h 384"/>
                <a:gd name="T20" fmla="*/ 2147483647 w 368"/>
                <a:gd name="T21" fmla="*/ 2147483647 h 384"/>
                <a:gd name="T22" fmla="*/ 2147483647 w 368"/>
                <a:gd name="T23" fmla="*/ 2147483647 h 384"/>
                <a:gd name="T24" fmla="*/ 2147483647 w 368"/>
                <a:gd name="T25" fmla="*/ 0 h 384"/>
                <a:gd name="T26" fmla="*/ 2147483647 w 368"/>
                <a:gd name="T27" fmla="*/ 2147483647 h 384"/>
                <a:gd name="T28" fmla="*/ 2147483647 w 368"/>
                <a:gd name="T29" fmla="*/ 2147483647 h 384"/>
                <a:gd name="T30" fmla="*/ 2147483647 w 368"/>
                <a:gd name="T31" fmla="*/ 2147483647 h 384"/>
                <a:gd name="T32" fmla="*/ 2147483647 w 368"/>
                <a:gd name="T33" fmla="*/ 2147483647 h 384"/>
                <a:gd name="T34" fmla="*/ 2147483647 w 368"/>
                <a:gd name="T35" fmla="*/ 2147483647 h 384"/>
                <a:gd name="T36" fmla="*/ 2147483647 w 368"/>
                <a:gd name="T37" fmla="*/ 2147483647 h 384"/>
                <a:gd name="T38" fmla="*/ 2147483647 w 368"/>
                <a:gd name="T39" fmla="*/ 2147483647 h 384"/>
                <a:gd name="T40" fmla="*/ 2147483647 w 368"/>
                <a:gd name="T41" fmla="*/ 2147483647 h 384"/>
                <a:gd name="T42" fmla="*/ 2147483647 w 368"/>
                <a:gd name="T43" fmla="*/ 2147483647 h 384"/>
                <a:gd name="T44" fmla="*/ 2147483647 w 368"/>
                <a:gd name="T45" fmla="*/ 2147483647 h 384"/>
                <a:gd name="T46" fmla="*/ 2147483647 w 368"/>
                <a:gd name="T47" fmla="*/ 2147483647 h 384"/>
                <a:gd name="T48" fmla="*/ 2147483647 w 368"/>
                <a:gd name="T49" fmla="*/ 2147483647 h 384"/>
                <a:gd name="T50" fmla="*/ 2147483647 w 368"/>
                <a:gd name="T51" fmla="*/ 2147483647 h 384"/>
                <a:gd name="T52" fmla="*/ 2147483647 w 368"/>
                <a:gd name="T53" fmla="*/ 2147483647 h 384"/>
                <a:gd name="T54" fmla="*/ 2147483647 w 368"/>
                <a:gd name="T55" fmla="*/ 2147483647 h 384"/>
                <a:gd name="T56" fmla="*/ 2147483647 w 368"/>
                <a:gd name="T57" fmla="*/ 2147483647 h 384"/>
                <a:gd name="T58" fmla="*/ 2147483647 w 368"/>
                <a:gd name="T59" fmla="*/ 2147483647 h 384"/>
                <a:gd name="T60" fmla="*/ 2147483647 w 368"/>
                <a:gd name="T61" fmla="*/ 2147483647 h 384"/>
                <a:gd name="T62" fmla="*/ 2147483647 w 368"/>
                <a:gd name="T63" fmla="*/ 2147483647 h 384"/>
                <a:gd name="T64" fmla="*/ 2147483647 w 368"/>
                <a:gd name="T65" fmla="*/ 2147483647 h 384"/>
                <a:gd name="T66" fmla="*/ 2147483647 w 368"/>
                <a:gd name="T67" fmla="*/ 2147483647 h 384"/>
                <a:gd name="T68" fmla="*/ 2147483647 w 368"/>
                <a:gd name="T69" fmla="*/ 2147483647 h 384"/>
                <a:gd name="T70" fmla="*/ 2147483647 w 368"/>
                <a:gd name="T71" fmla="*/ 2147483647 h 38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68"/>
                <a:gd name="T109" fmla="*/ 0 h 384"/>
                <a:gd name="T110" fmla="*/ 368 w 368"/>
                <a:gd name="T111" fmla="*/ 384 h 38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68" h="384">
                  <a:moveTo>
                    <a:pt x="328" y="168"/>
                  </a:moveTo>
                  <a:lnTo>
                    <a:pt x="344" y="160"/>
                  </a:lnTo>
                  <a:lnTo>
                    <a:pt x="352" y="136"/>
                  </a:lnTo>
                  <a:lnTo>
                    <a:pt x="368" y="120"/>
                  </a:lnTo>
                  <a:lnTo>
                    <a:pt x="368" y="112"/>
                  </a:lnTo>
                  <a:lnTo>
                    <a:pt x="352" y="104"/>
                  </a:lnTo>
                  <a:lnTo>
                    <a:pt x="336" y="104"/>
                  </a:lnTo>
                  <a:lnTo>
                    <a:pt x="320" y="112"/>
                  </a:lnTo>
                  <a:lnTo>
                    <a:pt x="304" y="128"/>
                  </a:lnTo>
                  <a:lnTo>
                    <a:pt x="288" y="128"/>
                  </a:lnTo>
                  <a:lnTo>
                    <a:pt x="272" y="128"/>
                  </a:lnTo>
                  <a:lnTo>
                    <a:pt x="264" y="120"/>
                  </a:lnTo>
                  <a:lnTo>
                    <a:pt x="256" y="120"/>
                  </a:lnTo>
                  <a:lnTo>
                    <a:pt x="248" y="136"/>
                  </a:lnTo>
                  <a:lnTo>
                    <a:pt x="240" y="136"/>
                  </a:lnTo>
                  <a:lnTo>
                    <a:pt x="224" y="128"/>
                  </a:lnTo>
                  <a:lnTo>
                    <a:pt x="192" y="128"/>
                  </a:lnTo>
                  <a:lnTo>
                    <a:pt x="152" y="104"/>
                  </a:lnTo>
                  <a:lnTo>
                    <a:pt x="168" y="80"/>
                  </a:lnTo>
                  <a:lnTo>
                    <a:pt x="144" y="72"/>
                  </a:lnTo>
                  <a:lnTo>
                    <a:pt x="136" y="56"/>
                  </a:lnTo>
                  <a:lnTo>
                    <a:pt x="144" y="48"/>
                  </a:lnTo>
                  <a:lnTo>
                    <a:pt x="144" y="32"/>
                  </a:lnTo>
                  <a:lnTo>
                    <a:pt x="160" y="8"/>
                  </a:lnTo>
                  <a:lnTo>
                    <a:pt x="152" y="0"/>
                  </a:lnTo>
                  <a:lnTo>
                    <a:pt x="128" y="0"/>
                  </a:lnTo>
                  <a:lnTo>
                    <a:pt x="112" y="0"/>
                  </a:lnTo>
                  <a:lnTo>
                    <a:pt x="120" y="8"/>
                  </a:lnTo>
                  <a:lnTo>
                    <a:pt x="80" y="16"/>
                  </a:lnTo>
                  <a:lnTo>
                    <a:pt x="80" y="40"/>
                  </a:lnTo>
                  <a:lnTo>
                    <a:pt x="88" y="48"/>
                  </a:lnTo>
                  <a:lnTo>
                    <a:pt x="80" y="64"/>
                  </a:lnTo>
                  <a:lnTo>
                    <a:pt x="72" y="80"/>
                  </a:lnTo>
                  <a:lnTo>
                    <a:pt x="48" y="120"/>
                  </a:lnTo>
                  <a:lnTo>
                    <a:pt x="32" y="120"/>
                  </a:lnTo>
                  <a:lnTo>
                    <a:pt x="24" y="128"/>
                  </a:lnTo>
                  <a:lnTo>
                    <a:pt x="32" y="144"/>
                  </a:lnTo>
                  <a:lnTo>
                    <a:pt x="40" y="160"/>
                  </a:lnTo>
                  <a:lnTo>
                    <a:pt x="24" y="168"/>
                  </a:lnTo>
                  <a:lnTo>
                    <a:pt x="8" y="176"/>
                  </a:lnTo>
                  <a:lnTo>
                    <a:pt x="0" y="176"/>
                  </a:lnTo>
                  <a:lnTo>
                    <a:pt x="16" y="200"/>
                  </a:lnTo>
                  <a:lnTo>
                    <a:pt x="32" y="216"/>
                  </a:lnTo>
                  <a:lnTo>
                    <a:pt x="56" y="200"/>
                  </a:lnTo>
                  <a:lnTo>
                    <a:pt x="64" y="272"/>
                  </a:lnTo>
                  <a:lnTo>
                    <a:pt x="72" y="304"/>
                  </a:lnTo>
                  <a:lnTo>
                    <a:pt x="96" y="344"/>
                  </a:lnTo>
                  <a:lnTo>
                    <a:pt x="104" y="360"/>
                  </a:lnTo>
                  <a:lnTo>
                    <a:pt x="120" y="384"/>
                  </a:lnTo>
                  <a:lnTo>
                    <a:pt x="128" y="368"/>
                  </a:lnTo>
                  <a:lnTo>
                    <a:pt x="144" y="352"/>
                  </a:lnTo>
                  <a:lnTo>
                    <a:pt x="152" y="336"/>
                  </a:lnTo>
                  <a:lnTo>
                    <a:pt x="152" y="304"/>
                  </a:lnTo>
                  <a:lnTo>
                    <a:pt x="160" y="280"/>
                  </a:lnTo>
                  <a:lnTo>
                    <a:pt x="184" y="256"/>
                  </a:lnTo>
                  <a:lnTo>
                    <a:pt x="216" y="240"/>
                  </a:lnTo>
                  <a:lnTo>
                    <a:pt x="232" y="224"/>
                  </a:lnTo>
                  <a:lnTo>
                    <a:pt x="240" y="200"/>
                  </a:lnTo>
                  <a:lnTo>
                    <a:pt x="264" y="200"/>
                  </a:lnTo>
                  <a:lnTo>
                    <a:pt x="256" y="168"/>
                  </a:lnTo>
                  <a:lnTo>
                    <a:pt x="248" y="160"/>
                  </a:lnTo>
                  <a:lnTo>
                    <a:pt x="256" y="152"/>
                  </a:lnTo>
                  <a:lnTo>
                    <a:pt x="256" y="144"/>
                  </a:lnTo>
                  <a:lnTo>
                    <a:pt x="272" y="144"/>
                  </a:lnTo>
                  <a:lnTo>
                    <a:pt x="280" y="152"/>
                  </a:lnTo>
                  <a:lnTo>
                    <a:pt x="304" y="160"/>
                  </a:lnTo>
                  <a:lnTo>
                    <a:pt x="304" y="168"/>
                  </a:lnTo>
                  <a:lnTo>
                    <a:pt x="296" y="176"/>
                  </a:lnTo>
                  <a:lnTo>
                    <a:pt x="312" y="176"/>
                  </a:lnTo>
                  <a:lnTo>
                    <a:pt x="304" y="192"/>
                  </a:lnTo>
                  <a:lnTo>
                    <a:pt x="312" y="208"/>
                  </a:lnTo>
                  <a:lnTo>
                    <a:pt x="320" y="192"/>
                  </a:lnTo>
                  <a:lnTo>
                    <a:pt x="328" y="16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74" name="Freeform 624"/>
            <p:cNvSpPr/>
            <p:nvPr/>
          </p:nvSpPr>
          <p:spPr bwMode="auto">
            <a:xfrm>
              <a:off x="3539823" y="2923864"/>
              <a:ext cx="194924" cy="144677"/>
            </a:xfrm>
            <a:custGeom>
              <a:avLst/>
              <a:gdLst>
                <a:gd name="T0" fmla="*/ 2147483647 w 184"/>
                <a:gd name="T1" fmla="*/ 2147483647 h 136"/>
                <a:gd name="T2" fmla="*/ 2147483647 w 184"/>
                <a:gd name="T3" fmla="*/ 2147483647 h 136"/>
                <a:gd name="T4" fmla="*/ 2147483647 w 184"/>
                <a:gd name="T5" fmla="*/ 2147483647 h 136"/>
                <a:gd name="T6" fmla="*/ 2147483647 w 184"/>
                <a:gd name="T7" fmla="*/ 0 h 136"/>
                <a:gd name="T8" fmla="*/ 2147483647 w 184"/>
                <a:gd name="T9" fmla="*/ 2147483647 h 136"/>
                <a:gd name="T10" fmla="*/ 2147483647 w 184"/>
                <a:gd name="T11" fmla="*/ 2147483647 h 136"/>
                <a:gd name="T12" fmla="*/ 2147483647 w 184"/>
                <a:gd name="T13" fmla="*/ 2147483647 h 136"/>
                <a:gd name="T14" fmla="*/ 2147483647 w 184"/>
                <a:gd name="T15" fmla="*/ 2147483647 h 136"/>
                <a:gd name="T16" fmla="*/ 2147483647 w 184"/>
                <a:gd name="T17" fmla="*/ 2147483647 h 136"/>
                <a:gd name="T18" fmla="*/ 2147483647 w 184"/>
                <a:gd name="T19" fmla="*/ 2147483647 h 136"/>
                <a:gd name="T20" fmla="*/ 2147483647 w 184"/>
                <a:gd name="T21" fmla="*/ 2147483647 h 136"/>
                <a:gd name="T22" fmla="*/ 2147483647 w 184"/>
                <a:gd name="T23" fmla="*/ 2147483647 h 136"/>
                <a:gd name="T24" fmla="*/ 2147483647 w 184"/>
                <a:gd name="T25" fmla="*/ 2147483647 h 136"/>
                <a:gd name="T26" fmla="*/ 2147483647 w 184"/>
                <a:gd name="T27" fmla="*/ 2147483647 h 136"/>
                <a:gd name="T28" fmla="*/ 2147483647 w 184"/>
                <a:gd name="T29" fmla="*/ 2147483647 h 136"/>
                <a:gd name="T30" fmla="*/ 2147483647 w 184"/>
                <a:gd name="T31" fmla="*/ 2147483647 h 136"/>
                <a:gd name="T32" fmla="*/ 0 w 184"/>
                <a:gd name="T33" fmla="*/ 2147483647 h 136"/>
                <a:gd name="T34" fmla="*/ 0 w 184"/>
                <a:gd name="T35" fmla="*/ 2147483647 h 136"/>
                <a:gd name="T36" fmla="*/ 2147483647 w 184"/>
                <a:gd name="T37" fmla="*/ 2147483647 h 136"/>
                <a:gd name="T38" fmla="*/ 2147483647 w 184"/>
                <a:gd name="T39" fmla="*/ 2147483647 h 136"/>
                <a:gd name="T40" fmla="*/ 2147483647 w 184"/>
                <a:gd name="T41" fmla="*/ 2147483647 h 136"/>
                <a:gd name="T42" fmla="*/ 2147483647 w 184"/>
                <a:gd name="T43" fmla="*/ 2147483647 h 136"/>
                <a:gd name="T44" fmla="*/ 2147483647 w 184"/>
                <a:gd name="T45" fmla="*/ 2147483647 h 136"/>
                <a:gd name="T46" fmla="*/ 2147483647 w 184"/>
                <a:gd name="T47" fmla="*/ 2147483647 h 136"/>
                <a:gd name="T48" fmla="*/ 2147483647 w 184"/>
                <a:gd name="T49" fmla="*/ 2147483647 h 136"/>
                <a:gd name="T50" fmla="*/ 2147483647 w 184"/>
                <a:gd name="T51" fmla="*/ 2147483647 h 136"/>
                <a:gd name="T52" fmla="*/ 2147483647 w 184"/>
                <a:gd name="T53" fmla="*/ 2147483647 h 136"/>
                <a:gd name="T54" fmla="*/ 2147483647 w 184"/>
                <a:gd name="T55" fmla="*/ 2147483647 h 136"/>
                <a:gd name="T56" fmla="*/ 2147483647 w 184"/>
                <a:gd name="T57" fmla="*/ 2147483647 h 136"/>
                <a:gd name="T58" fmla="*/ 2147483647 w 184"/>
                <a:gd name="T59" fmla="*/ 2147483647 h 136"/>
                <a:gd name="T60" fmla="*/ 2147483647 w 184"/>
                <a:gd name="T61" fmla="*/ 2147483647 h 136"/>
                <a:gd name="T62" fmla="*/ 2147483647 w 184"/>
                <a:gd name="T63" fmla="*/ 2147483647 h 136"/>
                <a:gd name="T64" fmla="*/ 2147483647 w 184"/>
                <a:gd name="T65" fmla="*/ 2147483647 h 136"/>
                <a:gd name="T66" fmla="*/ 2147483647 w 184"/>
                <a:gd name="T67" fmla="*/ 2147483647 h 136"/>
                <a:gd name="T68" fmla="*/ 2147483647 w 184"/>
                <a:gd name="T69" fmla="*/ 2147483647 h 1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84"/>
                <a:gd name="T106" fmla="*/ 0 h 136"/>
                <a:gd name="T107" fmla="*/ 184 w 184"/>
                <a:gd name="T108" fmla="*/ 136 h 1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84" h="136">
                  <a:moveTo>
                    <a:pt x="168" y="8"/>
                  </a:moveTo>
                  <a:lnTo>
                    <a:pt x="152" y="16"/>
                  </a:lnTo>
                  <a:lnTo>
                    <a:pt x="144" y="16"/>
                  </a:lnTo>
                  <a:lnTo>
                    <a:pt x="136" y="0"/>
                  </a:lnTo>
                  <a:lnTo>
                    <a:pt x="120" y="8"/>
                  </a:lnTo>
                  <a:lnTo>
                    <a:pt x="112" y="16"/>
                  </a:lnTo>
                  <a:lnTo>
                    <a:pt x="96" y="24"/>
                  </a:lnTo>
                  <a:lnTo>
                    <a:pt x="88" y="16"/>
                  </a:lnTo>
                  <a:lnTo>
                    <a:pt x="80" y="16"/>
                  </a:lnTo>
                  <a:lnTo>
                    <a:pt x="64" y="8"/>
                  </a:lnTo>
                  <a:lnTo>
                    <a:pt x="56" y="32"/>
                  </a:lnTo>
                  <a:lnTo>
                    <a:pt x="40" y="40"/>
                  </a:lnTo>
                  <a:lnTo>
                    <a:pt x="32" y="48"/>
                  </a:lnTo>
                  <a:lnTo>
                    <a:pt x="16" y="40"/>
                  </a:lnTo>
                  <a:lnTo>
                    <a:pt x="8" y="40"/>
                  </a:lnTo>
                  <a:lnTo>
                    <a:pt x="8" y="64"/>
                  </a:lnTo>
                  <a:lnTo>
                    <a:pt x="0" y="80"/>
                  </a:lnTo>
                  <a:lnTo>
                    <a:pt x="0" y="96"/>
                  </a:lnTo>
                  <a:lnTo>
                    <a:pt x="16" y="104"/>
                  </a:lnTo>
                  <a:lnTo>
                    <a:pt x="8" y="128"/>
                  </a:lnTo>
                  <a:lnTo>
                    <a:pt x="24" y="128"/>
                  </a:lnTo>
                  <a:lnTo>
                    <a:pt x="40" y="136"/>
                  </a:lnTo>
                  <a:lnTo>
                    <a:pt x="64" y="136"/>
                  </a:lnTo>
                  <a:lnTo>
                    <a:pt x="80" y="112"/>
                  </a:lnTo>
                  <a:lnTo>
                    <a:pt x="88" y="104"/>
                  </a:lnTo>
                  <a:lnTo>
                    <a:pt x="112" y="96"/>
                  </a:lnTo>
                  <a:lnTo>
                    <a:pt x="120" y="80"/>
                  </a:lnTo>
                  <a:lnTo>
                    <a:pt x="120" y="72"/>
                  </a:lnTo>
                  <a:lnTo>
                    <a:pt x="128" y="64"/>
                  </a:lnTo>
                  <a:lnTo>
                    <a:pt x="136" y="48"/>
                  </a:lnTo>
                  <a:lnTo>
                    <a:pt x="136" y="32"/>
                  </a:lnTo>
                  <a:lnTo>
                    <a:pt x="160" y="24"/>
                  </a:lnTo>
                  <a:lnTo>
                    <a:pt x="184" y="24"/>
                  </a:lnTo>
                  <a:lnTo>
                    <a:pt x="176" y="8"/>
                  </a:lnTo>
                  <a:lnTo>
                    <a:pt x="168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75" name="Freeform 625"/>
            <p:cNvSpPr/>
            <p:nvPr/>
          </p:nvSpPr>
          <p:spPr bwMode="auto">
            <a:xfrm>
              <a:off x="3972121" y="3085002"/>
              <a:ext cx="161137" cy="373388"/>
            </a:xfrm>
            <a:custGeom>
              <a:avLst/>
              <a:gdLst>
                <a:gd name="T0" fmla="*/ 2147483647 w 152"/>
                <a:gd name="T1" fmla="*/ 2147483647 h 352"/>
                <a:gd name="T2" fmla="*/ 2147483647 w 152"/>
                <a:gd name="T3" fmla="*/ 2147483647 h 352"/>
                <a:gd name="T4" fmla="*/ 2147483647 w 152"/>
                <a:gd name="T5" fmla="*/ 2147483647 h 352"/>
                <a:gd name="T6" fmla="*/ 2147483647 w 152"/>
                <a:gd name="T7" fmla="*/ 2147483647 h 352"/>
                <a:gd name="T8" fmla="*/ 2147483647 w 152"/>
                <a:gd name="T9" fmla="*/ 2147483647 h 352"/>
                <a:gd name="T10" fmla="*/ 2147483647 w 152"/>
                <a:gd name="T11" fmla="*/ 2147483647 h 352"/>
                <a:gd name="T12" fmla="*/ 2147483647 w 152"/>
                <a:gd name="T13" fmla="*/ 2147483647 h 352"/>
                <a:gd name="T14" fmla="*/ 2147483647 w 152"/>
                <a:gd name="T15" fmla="*/ 2147483647 h 352"/>
                <a:gd name="T16" fmla="*/ 2147483647 w 152"/>
                <a:gd name="T17" fmla="*/ 2147483647 h 352"/>
                <a:gd name="T18" fmla="*/ 2147483647 w 152"/>
                <a:gd name="T19" fmla="*/ 0 h 352"/>
                <a:gd name="T20" fmla="*/ 2147483647 w 152"/>
                <a:gd name="T21" fmla="*/ 0 h 352"/>
                <a:gd name="T22" fmla="*/ 2147483647 w 152"/>
                <a:gd name="T23" fmla="*/ 2147483647 h 352"/>
                <a:gd name="T24" fmla="*/ 2147483647 w 152"/>
                <a:gd name="T25" fmla="*/ 2147483647 h 352"/>
                <a:gd name="T26" fmla="*/ 2147483647 w 152"/>
                <a:gd name="T27" fmla="*/ 2147483647 h 352"/>
                <a:gd name="T28" fmla="*/ 2147483647 w 152"/>
                <a:gd name="T29" fmla="*/ 2147483647 h 352"/>
                <a:gd name="T30" fmla="*/ 2147483647 w 152"/>
                <a:gd name="T31" fmla="*/ 2147483647 h 352"/>
                <a:gd name="T32" fmla="*/ 0 w 152"/>
                <a:gd name="T33" fmla="*/ 2147483647 h 352"/>
                <a:gd name="T34" fmla="*/ 2147483647 w 152"/>
                <a:gd name="T35" fmla="*/ 2147483647 h 352"/>
                <a:gd name="T36" fmla="*/ 2147483647 w 152"/>
                <a:gd name="T37" fmla="*/ 2147483647 h 352"/>
                <a:gd name="T38" fmla="*/ 2147483647 w 152"/>
                <a:gd name="T39" fmla="*/ 2147483647 h 352"/>
                <a:gd name="T40" fmla="*/ 2147483647 w 152"/>
                <a:gd name="T41" fmla="*/ 2147483647 h 352"/>
                <a:gd name="T42" fmla="*/ 2147483647 w 152"/>
                <a:gd name="T43" fmla="*/ 2147483647 h 352"/>
                <a:gd name="T44" fmla="*/ 2147483647 w 152"/>
                <a:gd name="T45" fmla="*/ 2147483647 h 352"/>
                <a:gd name="T46" fmla="*/ 2147483647 w 152"/>
                <a:gd name="T47" fmla="*/ 2147483647 h 352"/>
                <a:gd name="T48" fmla="*/ 2147483647 w 152"/>
                <a:gd name="T49" fmla="*/ 2147483647 h 352"/>
                <a:gd name="T50" fmla="*/ 2147483647 w 152"/>
                <a:gd name="T51" fmla="*/ 2147483647 h 352"/>
                <a:gd name="T52" fmla="*/ 2147483647 w 152"/>
                <a:gd name="T53" fmla="*/ 2147483647 h 352"/>
                <a:gd name="T54" fmla="*/ 2147483647 w 152"/>
                <a:gd name="T55" fmla="*/ 2147483647 h 352"/>
                <a:gd name="T56" fmla="*/ 2147483647 w 152"/>
                <a:gd name="T57" fmla="*/ 2147483647 h 352"/>
                <a:gd name="T58" fmla="*/ 2147483647 w 152"/>
                <a:gd name="T59" fmla="*/ 2147483647 h 352"/>
                <a:gd name="T60" fmla="*/ 2147483647 w 152"/>
                <a:gd name="T61" fmla="*/ 2147483647 h 352"/>
                <a:gd name="T62" fmla="*/ 2147483647 w 152"/>
                <a:gd name="T63" fmla="*/ 2147483647 h 352"/>
                <a:gd name="T64" fmla="*/ 2147483647 w 152"/>
                <a:gd name="T65" fmla="*/ 2147483647 h 352"/>
                <a:gd name="T66" fmla="*/ 2147483647 w 152"/>
                <a:gd name="T67" fmla="*/ 2147483647 h 352"/>
                <a:gd name="T68" fmla="*/ 2147483647 w 152"/>
                <a:gd name="T69" fmla="*/ 2147483647 h 352"/>
                <a:gd name="T70" fmla="*/ 2147483647 w 152"/>
                <a:gd name="T71" fmla="*/ 2147483647 h 352"/>
                <a:gd name="T72" fmla="*/ 2147483647 w 152"/>
                <a:gd name="T73" fmla="*/ 2147483647 h 352"/>
                <a:gd name="T74" fmla="*/ 2147483647 w 152"/>
                <a:gd name="T75" fmla="*/ 2147483647 h 352"/>
                <a:gd name="T76" fmla="*/ 2147483647 w 152"/>
                <a:gd name="T77" fmla="*/ 2147483647 h 352"/>
                <a:gd name="T78" fmla="*/ 2147483647 w 152"/>
                <a:gd name="T79" fmla="*/ 2147483647 h 352"/>
                <a:gd name="T80" fmla="*/ 2147483647 w 152"/>
                <a:gd name="T81" fmla="*/ 2147483647 h 352"/>
                <a:gd name="T82" fmla="*/ 2147483647 w 152"/>
                <a:gd name="T83" fmla="*/ 2147483647 h 352"/>
                <a:gd name="T84" fmla="*/ 2147483647 w 152"/>
                <a:gd name="T85" fmla="*/ 2147483647 h 352"/>
                <a:gd name="T86" fmla="*/ 2147483647 w 152"/>
                <a:gd name="T87" fmla="*/ 2147483647 h 352"/>
                <a:gd name="T88" fmla="*/ 2147483647 w 152"/>
                <a:gd name="T89" fmla="*/ 2147483647 h 352"/>
                <a:gd name="T90" fmla="*/ 2147483647 w 152"/>
                <a:gd name="T91" fmla="*/ 2147483647 h 35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52"/>
                <a:gd name="T139" fmla="*/ 0 h 352"/>
                <a:gd name="T140" fmla="*/ 152 w 152"/>
                <a:gd name="T141" fmla="*/ 352 h 352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52" h="352">
                  <a:moveTo>
                    <a:pt x="96" y="104"/>
                  </a:moveTo>
                  <a:lnTo>
                    <a:pt x="112" y="88"/>
                  </a:lnTo>
                  <a:lnTo>
                    <a:pt x="88" y="80"/>
                  </a:lnTo>
                  <a:lnTo>
                    <a:pt x="88" y="72"/>
                  </a:lnTo>
                  <a:lnTo>
                    <a:pt x="80" y="64"/>
                  </a:lnTo>
                  <a:lnTo>
                    <a:pt x="72" y="56"/>
                  </a:lnTo>
                  <a:lnTo>
                    <a:pt x="72" y="48"/>
                  </a:lnTo>
                  <a:lnTo>
                    <a:pt x="80" y="24"/>
                  </a:lnTo>
                  <a:lnTo>
                    <a:pt x="72" y="8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56" y="8"/>
                  </a:lnTo>
                  <a:lnTo>
                    <a:pt x="40" y="24"/>
                  </a:lnTo>
                  <a:lnTo>
                    <a:pt x="32" y="48"/>
                  </a:lnTo>
                  <a:lnTo>
                    <a:pt x="16" y="56"/>
                  </a:lnTo>
                  <a:lnTo>
                    <a:pt x="8" y="80"/>
                  </a:lnTo>
                  <a:lnTo>
                    <a:pt x="0" y="96"/>
                  </a:lnTo>
                  <a:lnTo>
                    <a:pt x="8" y="112"/>
                  </a:lnTo>
                  <a:lnTo>
                    <a:pt x="24" y="160"/>
                  </a:lnTo>
                  <a:lnTo>
                    <a:pt x="40" y="168"/>
                  </a:lnTo>
                  <a:lnTo>
                    <a:pt x="56" y="160"/>
                  </a:lnTo>
                  <a:lnTo>
                    <a:pt x="64" y="168"/>
                  </a:lnTo>
                  <a:lnTo>
                    <a:pt x="72" y="192"/>
                  </a:lnTo>
                  <a:lnTo>
                    <a:pt x="72" y="224"/>
                  </a:lnTo>
                  <a:lnTo>
                    <a:pt x="72" y="264"/>
                  </a:lnTo>
                  <a:lnTo>
                    <a:pt x="88" y="280"/>
                  </a:lnTo>
                  <a:lnTo>
                    <a:pt x="96" y="296"/>
                  </a:lnTo>
                  <a:lnTo>
                    <a:pt x="104" y="312"/>
                  </a:lnTo>
                  <a:lnTo>
                    <a:pt x="120" y="328"/>
                  </a:lnTo>
                  <a:lnTo>
                    <a:pt x="144" y="352"/>
                  </a:lnTo>
                  <a:lnTo>
                    <a:pt x="152" y="344"/>
                  </a:lnTo>
                  <a:lnTo>
                    <a:pt x="144" y="320"/>
                  </a:lnTo>
                  <a:lnTo>
                    <a:pt x="136" y="304"/>
                  </a:lnTo>
                  <a:lnTo>
                    <a:pt x="120" y="288"/>
                  </a:lnTo>
                  <a:lnTo>
                    <a:pt x="104" y="280"/>
                  </a:lnTo>
                  <a:lnTo>
                    <a:pt x="96" y="272"/>
                  </a:lnTo>
                  <a:lnTo>
                    <a:pt x="88" y="240"/>
                  </a:lnTo>
                  <a:lnTo>
                    <a:pt x="88" y="224"/>
                  </a:lnTo>
                  <a:lnTo>
                    <a:pt x="96" y="216"/>
                  </a:lnTo>
                  <a:lnTo>
                    <a:pt x="80" y="192"/>
                  </a:lnTo>
                  <a:lnTo>
                    <a:pt x="80" y="176"/>
                  </a:lnTo>
                  <a:lnTo>
                    <a:pt x="80" y="168"/>
                  </a:lnTo>
                  <a:lnTo>
                    <a:pt x="80" y="152"/>
                  </a:lnTo>
                  <a:lnTo>
                    <a:pt x="72" y="128"/>
                  </a:lnTo>
                  <a:lnTo>
                    <a:pt x="88" y="112"/>
                  </a:lnTo>
                  <a:lnTo>
                    <a:pt x="96" y="10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76" name="Freeform 626"/>
            <p:cNvSpPr/>
            <p:nvPr/>
          </p:nvSpPr>
          <p:spPr bwMode="auto">
            <a:xfrm>
              <a:off x="3642050" y="2966315"/>
              <a:ext cx="389848" cy="407175"/>
            </a:xfrm>
            <a:custGeom>
              <a:avLst/>
              <a:gdLst>
                <a:gd name="T0" fmla="*/ 2147483647 w 368"/>
                <a:gd name="T1" fmla="*/ 2147483647 h 384"/>
                <a:gd name="T2" fmla="*/ 2147483647 w 368"/>
                <a:gd name="T3" fmla="*/ 2147483647 h 384"/>
                <a:gd name="T4" fmla="*/ 2147483647 w 368"/>
                <a:gd name="T5" fmla="*/ 2147483647 h 384"/>
                <a:gd name="T6" fmla="*/ 2147483647 w 368"/>
                <a:gd name="T7" fmla="*/ 2147483647 h 384"/>
                <a:gd name="T8" fmla="*/ 2147483647 w 368"/>
                <a:gd name="T9" fmla="*/ 2147483647 h 384"/>
                <a:gd name="T10" fmla="*/ 2147483647 w 368"/>
                <a:gd name="T11" fmla="*/ 2147483647 h 384"/>
                <a:gd name="T12" fmla="*/ 2147483647 w 368"/>
                <a:gd name="T13" fmla="*/ 2147483647 h 384"/>
                <a:gd name="T14" fmla="*/ 2147483647 w 368"/>
                <a:gd name="T15" fmla="*/ 2147483647 h 384"/>
                <a:gd name="T16" fmla="*/ 2147483647 w 368"/>
                <a:gd name="T17" fmla="*/ 2147483647 h 384"/>
                <a:gd name="T18" fmla="*/ 2147483647 w 368"/>
                <a:gd name="T19" fmla="*/ 2147483647 h 384"/>
                <a:gd name="T20" fmla="*/ 2147483647 w 368"/>
                <a:gd name="T21" fmla="*/ 2147483647 h 384"/>
                <a:gd name="T22" fmla="*/ 2147483647 w 368"/>
                <a:gd name="T23" fmla="*/ 2147483647 h 384"/>
                <a:gd name="T24" fmla="*/ 2147483647 w 368"/>
                <a:gd name="T25" fmla="*/ 0 h 384"/>
                <a:gd name="T26" fmla="*/ 2147483647 w 368"/>
                <a:gd name="T27" fmla="*/ 0 h 384"/>
                <a:gd name="T28" fmla="*/ 2147483647 w 368"/>
                <a:gd name="T29" fmla="*/ 2147483647 h 384"/>
                <a:gd name="T30" fmla="*/ 2147483647 w 368"/>
                <a:gd name="T31" fmla="*/ 2147483647 h 384"/>
                <a:gd name="T32" fmla="*/ 2147483647 w 368"/>
                <a:gd name="T33" fmla="*/ 2147483647 h 384"/>
                <a:gd name="T34" fmla="*/ 2147483647 w 368"/>
                <a:gd name="T35" fmla="*/ 2147483647 h 384"/>
                <a:gd name="T36" fmla="*/ 2147483647 w 368"/>
                <a:gd name="T37" fmla="*/ 2147483647 h 384"/>
                <a:gd name="T38" fmla="*/ 2147483647 w 368"/>
                <a:gd name="T39" fmla="*/ 2147483647 h 384"/>
                <a:gd name="T40" fmla="*/ 2147483647 w 368"/>
                <a:gd name="T41" fmla="*/ 2147483647 h 384"/>
                <a:gd name="T42" fmla="*/ 0 w 368"/>
                <a:gd name="T43" fmla="*/ 2147483647 h 384"/>
                <a:gd name="T44" fmla="*/ 2147483647 w 368"/>
                <a:gd name="T45" fmla="*/ 2147483647 h 384"/>
                <a:gd name="T46" fmla="*/ 2147483647 w 368"/>
                <a:gd name="T47" fmla="*/ 2147483647 h 384"/>
                <a:gd name="T48" fmla="*/ 2147483647 w 368"/>
                <a:gd name="T49" fmla="*/ 2147483647 h 384"/>
                <a:gd name="T50" fmla="*/ 2147483647 w 368"/>
                <a:gd name="T51" fmla="*/ 2147483647 h 384"/>
                <a:gd name="T52" fmla="*/ 2147483647 w 368"/>
                <a:gd name="T53" fmla="*/ 2147483647 h 384"/>
                <a:gd name="T54" fmla="*/ 2147483647 w 368"/>
                <a:gd name="T55" fmla="*/ 2147483647 h 384"/>
                <a:gd name="T56" fmla="*/ 2147483647 w 368"/>
                <a:gd name="T57" fmla="*/ 2147483647 h 384"/>
                <a:gd name="T58" fmla="*/ 2147483647 w 368"/>
                <a:gd name="T59" fmla="*/ 2147483647 h 384"/>
                <a:gd name="T60" fmla="*/ 2147483647 w 368"/>
                <a:gd name="T61" fmla="*/ 2147483647 h 384"/>
                <a:gd name="T62" fmla="*/ 2147483647 w 368"/>
                <a:gd name="T63" fmla="*/ 2147483647 h 384"/>
                <a:gd name="T64" fmla="*/ 2147483647 w 368"/>
                <a:gd name="T65" fmla="*/ 2147483647 h 384"/>
                <a:gd name="T66" fmla="*/ 2147483647 w 368"/>
                <a:gd name="T67" fmla="*/ 2147483647 h 384"/>
                <a:gd name="T68" fmla="*/ 2147483647 w 368"/>
                <a:gd name="T69" fmla="*/ 2147483647 h 384"/>
                <a:gd name="T70" fmla="*/ 2147483647 w 368"/>
                <a:gd name="T71" fmla="*/ 2147483647 h 384"/>
                <a:gd name="T72" fmla="*/ 2147483647 w 368"/>
                <a:gd name="T73" fmla="*/ 2147483647 h 384"/>
                <a:gd name="T74" fmla="*/ 2147483647 w 368"/>
                <a:gd name="T75" fmla="*/ 2147483647 h 38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68"/>
                <a:gd name="T115" fmla="*/ 0 h 384"/>
                <a:gd name="T116" fmla="*/ 368 w 368"/>
                <a:gd name="T117" fmla="*/ 384 h 38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68" h="384">
                  <a:moveTo>
                    <a:pt x="328" y="168"/>
                  </a:moveTo>
                  <a:lnTo>
                    <a:pt x="344" y="160"/>
                  </a:lnTo>
                  <a:lnTo>
                    <a:pt x="352" y="136"/>
                  </a:lnTo>
                  <a:lnTo>
                    <a:pt x="368" y="120"/>
                  </a:lnTo>
                  <a:lnTo>
                    <a:pt x="368" y="112"/>
                  </a:lnTo>
                  <a:lnTo>
                    <a:pt x="352" y="104"/>
                  </a:lnTo>
                  <a:lnTo>
                    <a:pt x="336" y="104"/>
                  </a:lnTo>
                  <a:lnTo>
                    <a:pt x="320" y="112"/>
                  </a:lnTo>
                  <a:lnTo>
                    <a:pt x="304" y="128"/>
                  </a:lnTo>
                  <a:lnTo>
                    <a:pt x="288" y="128"/>
                  </a:lnTo>
                  <a:lnTo>
                    <a:pt x="272" y="128"/>
                  </a:lnTo>
                  <a:lnTo>
                    <a:pt x="264" y="120"/>
                  </a:lnTo>
                  <a:lnTo>
                    <a:pt x="256" y="120"/>
                  </a:lnTo>
                  <a:lnTo>
                    <a:pt x="248" y="136"/>
                  </a:lnTo>
                  <a:lnTo>
                    <a:pt x="240" y="136"/>
                  </a:lnTo>
                  <a:lnTo>
                    <a:pt x="224" y="128"/>
                  </a:lnTo>
                  <a:lnTo>
                    <a:pt x="192" y="128"/>
                  </a:lnTo>
                  <a:lnTo>
                    <a:pt x="152" y="104"/>
                  </a:lnTo>
                  <a:lnTo>
                    <a:pt x="168" y="80"/>
                  </a:lnTo>
                  <a:lnTo>
                    <a:pt x="144" y="72"/>
                  </a:lnTo>
                  <a:lnTo>
                    <a:pt x="136" y="56"/>
                  </a:lnTo>
                  <a:lnTo>
                    <a:pt x="144" y="48"/>
                  </a:lnTo>
                  <a:lnTo>
                    <a:pt x="144" y="32"/>
                  </a:lnTo>
                  <a:lnTo>
                    <a:pt x="160" y="8"/>
                  </a:lnTo>
                  <a:lnTo>
                    <a:pt x="152" y="0"/>
                  </a:lnTo>
                  <a:lnTo>
                    <a:pt x="128" y="0"/>
                  </a:lnTo>
                  <a:lnTo>
                    <a:pt x="112" y="0"/>
                  </a:lnTo>
                  <a:lnTo>
                    <a:pt x="120" y="8"/>
                  </a:lnTo>
                  <a:lnTo>
                    <a:pt x="80" y="16"/>
                  </a:lnTo>
                  <a:lnTo>
                    <a:pt x="80" y="40"/>
                  </a:lnTo>
                  <a:lnTo>
                    <a:pt x="88" y="48"/>
                  </a:lnTo>
                  <a:lnTo>
                    <a:pt x="80" y="64"/>
                  </a:lnTo>
                  <a:lnTo>
                    <a:pt x="72" y="80"/>
                  </a:lnTo>
                  <a:lnTo>
                    <a:pt x="48" y="120"/>
                  </a:lnTo>
                  <a:lnTo>
                    <a:pt x="32" y="120"/>
                  </a:lnTo>
                  <a:lnTo>
                    <a:pt x="24" y="128"/>
                  </a:lnTo>
                  <a:lnTo>
                    <a:pt x="32" y="144"/>
                  </a:lnTo>
                  <a:lnTo>
                    <a:pt x="40" y="160"/>
                  </a:lnTo>
                  <a:lnTo>
                    <a:pt x="24" y="168"/>
                  </a:lnTo>
                  <a:lnTo>
                    <a:pt x="8" y="176"/>
                  </a:lnTo>
                  <a:lnTo>
                    <a:pt x="0" y="176"/>
                  </a:lnTo>
                  <a:lnTo>
                    <a:pt x="16" y="200"/>
                  </a:lnTo>
                  <a:lnTo>
                    <a:pt x="32" y="216"/>
                  </a:lnTo>
                  <a:lnTo>
                    <a:pt x="56" y="200"/>
                  </a:lnTo>
                  <a:lnTo>
                    <a:pt x="64" y="272"/>
                  </a:lnTo>
                  <a:lnTo>
                    <a:pt x="72" y="304"/>
                  </a:lnTo>
                  <a:lnTo>
                    <a:pt x="96" y="344"/>
                  </a:lnTo>
                  <a:lnTo>
                    <a:pt x="104" y="360"/>
                  </a:lnTo>
                  <a:lnTo>
                    <a:pt x="120" y="384"/>
                  </a:lnTo>
                  <a:lnTo>
                    <a:pt x="128" y="368"/>
                  </a:lnTo>
                  <a:lnTo>
                    <a:pt x="144" y="352"/>
                  </a:lnTo>
                  <a:lnTo>
                    <a:pt x="152" y="336"/>
                  </a:lnTo>
                  <a:lnTo>
                    <a:pt x="152" y="304"/>
                  </a:lnTo>
                  <a:lnTo>
                    <a:pt x="160" y="280"/>
                  </a:lnTo>
                  <a:lnTo>
                    <a:pt x="184" y="256"/>
                  </a:lnTo>
                  <a:lnTo>
                    <a:pt x="216" y="240"/>
                  </a:lnTo>
                  <a:lnTo>
                    <a:pt x="232" y="224"/>
                  </a:lnTo>
                  <a:lnTo>
                    <a:pt x="240" y="200"/>
                  </a:lnTo>
                  <a:lnTo>
                    <a:pt x="264" y="200"/>
                  </a:lnTo>
                  <a:lnTo>
                    <a:pt x="256" y="168"/>
                  </a:lnTo>
                  <a:lnTo>
                    <a:pt x="248" y="160"/>
                  </a:lnTo>
                  <a:lnTo>
                    <a:pt x="256" y="152"/>
                  </a:lnTo>
                  <a:lnTo>
                    <a:pt x="256" y="144"/>
                  </a:lnTo>
                  <a:lnTo>
                    <a:pt x="272" y="144"/>
                  </a:lnTo>
                  <a:lnTo>
                    <a:pt x="280" y="152"/>
                  </a:lnTo>
                  <a:lnTo>
                    <a:pt x="304" y="160"/>
                  </a:lnTo>
                  <a:lnTo>
                    <a:pt x="304" y="168"/>
                  </a:lnTo>
                  <a:lnTo>
                    <a:pt x="296" y="176"/>
                  </a:lnTo>
                  <a:lnTo>
                    <a:pt x="312" y="176"/>
                  </a:lnTo>
                  <a:lnTo>
                    <a:pt x="304" y="192"/>
                  </a:lnTo>
                  <a:lnTo>
                    <a:pt x="312" y="208"/>
                  </a:lnTo>
                  <a:lnTo>
                    <a:pt x="320" y="192"/>
                  </a:lnTo>
                  <a:lnTo>
                    <a:pt x="328" y="16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77" name="Freeform 627"/>
            <p:cNvSpPr/>
            <p:nvPr/>
          </p:nvSpPr>
          <p:spPr bwMode="auto">
            <a:xfrm>
              <a:off x="3972121" y="3085002"/>
              <a:ext cx="161137" cy="373388"/>
            </a:xfrm>
            <a:custGeom>
              <a:avLst/>
              <a:gdLst>
                <a:gd name="T0" fmla="*/ 2147483647 w 152"/>
                <a:gd name="T1" fmla="*/ 2147483647 h 352"/>
                <a:gd name="T2" fmla="*/ 2147483647 w 152"/>
                <a:gd name="T3" fmla="*/ 2147483647 h 352"/>
                <a:gd name="T4" fmla="*/ 2147483647 w 152"/>
                <a:gd name="T5" fmla="*/ 2147483647 h 352"/>
                <a:gd name="T6" fmla="*/ 2147483647 w 152"/>
                <a:gd name="T7" fmla="*/ 2147483647 h 352"/>
                <a:gd name="T8" fmla="*/ 2147483647 w 152"/>
                <a:gd name="T9" fmla="*/ 2147483647 h 352"/>
                <a:gd name="T10" fmla="*/ 2147483647 w 152"/>
                <a:gd name="T11" fmla="*/ 0 h 352"/>
                <a:gd name="T12" fmla="*/ 2147483647 w 152"/>
                <a:gd name="T13" fmla="*/ 2147483647 h 352"/>
                <a:gd name="T14" fmla="*/ 2147483647 w 152"/>
                <a:gd name="T15" fmla="*/ 2147483647 h 352"/>
                <a:gd name="T16" fmla="*/ 0 w 152"/>
                <a:gd name="T17" fmla="*/ 2147483647 h 352"/>
                <a:gd name="T18" fmla="*/ 2147483647 w 152"/>
                <a:gd name="T19" fmla="*/ 2147483647 h 352"/>
                <a:gd name="T20" fmla="*/ 2147483647 w 152"/>
                <a:gd name="T21" fmla="*/ 2147483647 h 352"/>
                <a:gd name="T22" fmla="*/ 2147483647 w 152"/>
                <a:gd name="T23" fmla="*/ 2147483647 h 352"/>
                <a:gd name="T24" fmla="*/ 2147483647 w 152"/>
                <a:gd name="T25" fmla="*/ 2147483647 h 352"/>
                <a:gd name="T26" fmla="*/ 2147483647 w 152"/>
                <a:gd name="T27" fmla="*/ 2147483647 h 352"/>
                <a:gd name="T28" fmla="*/ 2147483647 w 152"/>
                <a:gd name="T29" fmla="*/ 2147483647 h 352"/>
                <a:gd name="T30" fmla="*/ 2147483647 w 152"/>
                <a:gd name="T31" fmla="*/ 2147483647 h 352"/>
                <a:gd name="T32" fmla="*/ 2147483647 w 152"/>
                <a:gd name="T33" fmla="*/ 2147483647 h 352"/>
                <a:gd name="T34" fmla="*/ 2147483647 w 152"/>
                <a:gd name="T35" fmla="*/ 2147483647 h 352"/>
                <a:gd name="T36" fmla="*/ 2147483647 w 152"/>
                <a:gd name="T37" fmla="*/ 2147483647 h 352"/>
                <a:gd name="T38" fmla="*/ 2147483647 w 152"/>
                <a:gd name="T39" fmla="*/ 2147483647 h 352"/>
                <a:gd name="T40" fmla="*/ 2147483647 w 152"/>
                <a:gd name="T41" fmla="*/ 2147483647 h 352"/>
                <a:gd name="T42" fmla="*/ 2147483647 w 152"/>
                <a:gd name="T43" fmla="*/ 2147483647 h 352"/>
                <a:gd name="T44" fmla="*/ 2147483647 w 152"/>
                <a:gd name="T45" fmla="*/ 2147483647 h 352"/>
                <a:gd name="T46" fmla="*/ 2147483647 w 152"/>
                <a:gd name="T47" fmla="*/ 2147483647 h 352"/>
                <a:gd name="T48" fmla="*/ 2147483647 w 152"/>
                <a:gd name="T49" fmla="*/ 2147483647 h 352"/>
                <a:gd name="T50" fmla="*/ 2147483647 w 152"/>
                <a:gd name="T51" fmla="*/ 2147483647 h 352"/>
                <a:gd name="T52" fmla="*/ 2147483647 w 152"/>
                <a:gd name="T53" fmla="*/ 2147483647 h 352"/>
                <a:gd name="T54" fmla="*/ 2147483647 w 152"/>
                <a:gd name="T55" fmla="*/ 2147483647 h 352"/>
                <a:gd name="T56" fmla="*/ 2147483647 w 152"/>
                <a:gd name="T57" fmla="*/ 0 h 352"/>
                <a:gd name="T58" fmla="*/ 2147483647 w 152"/>
                <a:gd name="T59" fmla="*/ 2147483647 h 352"/>
                <a:gd name="T60" fmla="*/ 2147483647 w 152"/>
                <a:gd name="T61" fmla="*/ 2147483647 h 352"/>
                <a:gd name="T62" fmla="*/ 0 w 152"/>
                <a:gd name="T63" fmla="*/ 2147483647 h 352"/>
                <a:gd name="T64" fmla="*/ 2147483647 w 152"/>
                <a:gd name="T65" fmla="*/ 2147483647 h 352"/>
                <a:gd name="T66" fmla="*/ 2147483647 w 152"/>
                <a:gd name="T67" fmla="*/ 2147483647 h 352"/>
                <a:gd name="T68" fmla="*/ 2147483647 w 152"/>
                <a:gd name="T69" fmla="*/ 2147483647 h 352"/>
                <a:gd name="T70" fmla="*/ 2147483647 w 152"/>
                <a:gd name="T71" fmla="*/ 2147483647 h 352"/>
                <a:gd name="T72" fmla="*/ 2147483647 w 152"/>
                <a:gd name="T73" fmla="*/ 2147483647 h 352"/>
                <a:gd name="T74" fmla="*/ 2147483647 w 152"/>
                <a:gd name="T75" fmla="*/ 2147483647 h 352"/>
                <a:gd name="T76" fmla="*/ 2147483647 w 152"/>
                <a:gd name="T77" fmla="*/ 2147483647 h 352"/>
                <a:gd name="T78" fmla="*/ 2147483647 w 152"/>
                <a:gd name="T79" fmla="*/ 2147483647 h 352"/>
                <a:gd name="T80" fmla="*/ 2147483647 w 152"/>
                <a:gd name="T81" fmla="*/ 2147483647 h 352"/>
                <a:gd name="T82" fmla="*/ 2147483647 w 152"/>
                <a:gd name="T83" fmla="*/ 2147483647 h 352"/>
                <a:gd name="T84" fmla="*/ 2147483647 w 152"/>
                <a:gd name="T85" fmla="*/ 2147483647 h 352"/>
                <a:gd name="T86" fmla="*/ 2147483647 w 152"/>
                <a:gd name="T87" fmla="*/ 2147483647 h 352"/>
                <a:gd name="T88" fmla="*/ 2147483647 w 152"/>
                <a:gd name="T89" fmla="*/ 2147483647 h 352"/>
                <a:gd name="T90" fmla="*/ 2147483647 w 152"/>
                <a:gd name="T91" fmla="*/ 2147483647 h 35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52"/>
                <a:gd name="T139" fmla="*/ 0 h 352"/>
                <a:gd name="T140" fmla="*/ 152 w 152"/>
                <a:gd name="T141" fmla="*/ 352 h 352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52" h="352">
                  <a:moveTo>
                    <a:pt x="96" y="104"/>
                  </a:moveTo>
                  <a:lnTo>
                    <a:pt x="96" y="104"/>
                  </a:lnTo>
                  <a:lnTo>
                    <a:pt x="112" y="88"/>
                  </a:lnTo>
                  <a:lnTo>
                    <a:pt x="88" y="80"/>
                  </a:lnTo>
                  <a:lnTo>
                    <a:pt x="88" y="72"/>
                  </a:lnTo>
                  <a:lnTo>
                    <a:pt x="80" y="64"/>
                  </a:lnTo>
                  <a:lnTo>
                    <a:pt x="72" y="56"/>
                  </a:lnTo>
                  <a:lnTo>
                    <a:pt x="72" y="48"/>
                  </a:lnTo>
                  <a:lnTo>
                    <a:pt x="80" y="24"/>
                  </a:lnTo>
                  <a:lnTo>
                    <a:pt x="72" y="8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56" y="8"/>
                  </a:lnTo>
                  <a:lnTo>
                    <a:pt x="40" y="24"/>
                  </a:lnTo>
                  <a:lnTo>
                    <a:pt x="32" y="48"/>
                  </a:lnTo>
                  <a:lnTo>
                    <a:pt x="16" y="56"/>
                  </a:lnTo>
                  <a:lnTo>
                    <a:pt x="8" y="80"/>
                  </a:lnTo>
                  <a:lnTo>
                    <a:pt x="0" y="96"/>
                  </a:lnTo>
                  <a:lnTo>
                    <a:pt x="8" y="112"/>
                  </a:lnTo>
                  <a:lnTo>
                    <a:pt x="24" y="160"/>
                  </a:lnTo>
                  <a:lnTo>
                    <a:pt x="40" y="168"/>
                  </a:lnTo>
                  <a:lnTo>
                    <a:pt x="56" y="160"/>
                  </a:lnTo>
                  <a:lnTo>
                    <a:pt x="64" y="168"/>
                  </a:lnTo>
                  <a:lnTo>
                    <a:pt x="72" y="192"/>
                  </a:lnTo>
                  <a:lnTo>
                    <a:pt x="72" y="224"/>
                  </a:lnTo>
                  <a:lnTo>
                    <a:pt x="72" y="264"/>
                  </a:lnTo>
                  <a:lnTo>
                    <a:pt x="88" y="280"/>
                  </a:lnTo>
                  <a:lnTo>
                    <a:pt x="96" y="296"/>
                  </a:lnTo>
                  <a:lnTo>
                    <a:pt x="104" y="312"/>
                  </a:lnTo>
                  <a:lnTo>
                    <a:pt x="120" y="328"/>
                  </a:lnTo>
                  <a:lnTo>
                    <a:pt x="144" y="352"/>
                  </a:lnTo>
                  <a:lnTo>
                    <a:pt x="152" y="344"/>
                  </a:lnTo>
                  <a:lnTo>
                    <a:pt x="144" y="320"/>
                  </a:lnTo>
                  <a:lnTo>
                    <a:pt x="136" y="304"/>
                  </a:lnTo>
                  <a:lnTo>
                    <a:pt x="120" y="288"/>
                  </a:lnTo>
                  <a:lnTo>
                    <a:pt x="104" y="280"/>
                  </a:lnTo>
                  <a:lnTo>
                    <a:pt x="96" y="272"/>
                  </a:lnTo>
                  <a:lnTo>
                    <a:pt x="88" y="240"/>
                  </a:lnTo>
                  <a:lnTo>
                    <a:pt x="88" y="224"/>
                  </a:lnTo>
                  <a:lnTo>
                    <a:pt x="96" y="216"/>
                  </a:lnTo>
                  <a:lnTo>
                    <a:pt x="80" y="192"/>
                  </a:lnTo>
                  <a:lnTo>
                    <a:pt x="80" y="176"/>
                  </a:lnTo>
                  <a:lnTo>
                    <a:pt x="80" y="168"/>
                  </a:lnTo>
                  <a:lnTo>
                    <a:pt x="80" y="152"/>
                  </a:lnTo>
                  <a:lnTo>
                    <a:pt x="72" y="128"/>
                  </a:lnTo>
                  <a:lnTo>
                    <a:pt x="88" y="112"/>
                  </a:lnTo>
                  <a:lnTo>
                    <a:pt x="96" y="104"/>
                  </a:lnTo>
                  <a:lnTo>
                    <a:pt x="112" y="88"/>
                  </a:lnTo>
                  <a:lnTo>
                    <a:pt x="88" y="80"/>
                  </a:lnTo>
                  <a:lnTo>
                    <a:pt x="88" y="72"/>
                  </a:lnTo>
                  <a:lnTo>
                    <a:pt x="80" y="64"/>
                  </a:lnTo>
                  <a:lnTo>
                    <a:pt x="72" y="56"/>
                  </a:lnTo>
                  <a:lnTo>
                    <a:pt x="72" y="48"/>
                  </a:lnTo>
                  <a:lnTo>
                    <a:pt x="80" y="24"/>
                  </a:lnTo>
                  <a:lnTo>
                    <a:pt x="72" y="8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56" y="8"/>
                  </a:lnTo>
                  <a:lnTo>
                    <a:pt x="40" y="24"/>
                  </a:lnTo>
                  <a:lnTo>
                    <a:pt x="32" y="48"/>
                  </a:lnTo>
                  <a:lnTo>
                    <a:pt x="16" y="56"/>
                  </a:lnTo>
                  <a:lnTo>
                    <a:pt x="8" y="80"/>
                  </a:lnTo>
                  <a:lnTo>
                    <a:pt x="0" y="96"/>
                  </a:lnTo>
                  <a:lnTo>
                    <a:pt x="8" y="112"/>
                  </a:lnTo>
                  <a:lnTo>
                    <a:pt x="24" y="160"/>
                  </a:lnTo>
                  <a:lnTo>
                    <a:pt x="40" y="168"/>
                  </a:lnTo>
                  <a:lnTo>
                    <a:pt x="56" y="160"/>
                  </a:lnTo>
                  <a:lnTo>
                    <a:pt x="64" y="168"/>
                  </a:lnTo>
                  <a:lnTo>
                    <a:pt x="72" y="192"/>
                  </a:lnTo>
                  <a:lnTo>
                    <a:pt x="72" y="224"/>
                  </a:lnTo>
                  <a:lnTo>
                    <a:pt x="72" y="264"/>
                  </a:lnTo>
                  <a:lnTo>
                    <a:pt x="88" y="280"/>
                  </a:lnTo>
                  <a:lnTo>
                    <a:pt x="96" y="296"/>
                  </a:lnTo>
                  <a:lnTo>
                    <a:pt x="104" y="312"/>
                  </a:lnTo>
                  <a:lnTo>
                    <a:pt x="120" y="328"/>
                  </a:lnTo>
                  <a:lnTo>
                    <a:pt x="144" y="352"/>
                  </a:lnTo>
                  <a:lnTo>
                    <a:pt x="152" y="344"/>
                  </a:lnTo>
                  <a:lnTo>
                    <a:pt x="144" y="320"/>
                  </a:lnTo>
                  <a:lnTo>
                    <a:pt x="136" y="304"/>
                  </a:lnTo>
                  <a:lnTo>
                    <a:pt x="120" y="288"/>
                  </a:lnTo>
                  <a:lnTo>
                    <a:pt x="104" y="280"/>
                  </a:lnTo>
                  <a:lnTo>
                    <a:pt x="96" y="272"/>
                  </a:lnTo>
                  <a:lnTo>
                    <a:pt x="88" y="240"/>
                  </a:lnTo>
                  <a:lnTo>
                    <a:pt x="88" y="224"/>
                  </a:lnTo>
                  <a:lnTo>
                    <a:pt x="96" y="216"/>
                  </a:lnTo>
                  <a:lnTo>
                    <a:pt x="80" y="192"/>
                  </a:lnTo>
                  <a:lnTo>
                    <a:pt x="80" y="176"/>
                  </a:lnTo>
                  <a:lnTo>
                    <a:pt x="80" y="168"/>
                  </a:lnTo>
                  <a:lnTo>
                    <a:pt x="80" y="152"/>
                  </a:lnTo>
                  <a:lnTo>
                    <a:pt x="72" y="128"/>
                  </a:lnTo>
                  <a:lnTo>
                    <a:pt x="88" y="112"/>
                  </a:lnTo>
                  <a:lnTo>
                    <a:pt x="96" y="10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78" name="Freeform 628"/>
            <p:cNvSpPr/>
            <p:nvPr/>
          </p:nvSpPr>
          <p:spPr bwMode="auto">
            <a:xfrm>
              <a:off x="4048359" y="3195026"/>
              <a:ext cx="102227" cy="118687"/>
            </a:xfrm>
            <a:custGeom>
              <a:avLst/>
              <a:gdLst>
                <a:gd name="T0" fmla="*/ 2147483647 w 96"/>
                <a:gd name="T1" fmla="*/ 2147483647 h 112"/>
                <a:gd name="T2" fmla="*/ 2147483647 w 96"/>
                <a:gd name="T3" fmla="*/ 2147483647 h 112"/>
                <a:gd name="T4" fmla="*/ 2147483647 w 96"/>
                <a:gd name="T5" fmla="*/ 2147483647 h 112"/>
                <a:gd name="T6" fmla="*/ 2147483647 w 96"/>
                <a:gd name="T7" fmla="*/ 2147483647 h 112"/>
                <a:gd name="T8" fmla="*/ 2147483647 w 96"/>
                <a:gd name="T9" fmla="*/ 2147483647 h 112"/>
                <a:gd name="T10" fmla="*/ 2147483647 w 96"/>
                <a:gd name="T11" fmla="*/ 2147483647 h 112"/>
                <a:gd name="T12" fmla="*/ 2147483647 w 96"/>
                <a:gd name="T13" fmla="*/ 2147483647 h 112"/>
                <a:gd name="T14" fmla="*/ 2147483647 w 96"/>
                <a:gd name="T15" fmla="*/ 0 h 112"/>
                <a:gd name="T16" fmla="*/ 2147483647 w 96"/>
                <a:gd name="T17" fmla="*/ 2147483647 h 112"/>
                <a:gd name="T18" fmla="*/ 0 w 96"/>
                <a:gd name="T19" fmla="*/ 2147483647 h 112"/>
                <a:gd name="T20" fmla="*/ 2147483647 w 96"/>
                <a:gd name="T21" fmla="*/ 2147483647 h 112"/>
                <a:gd name="T22" fmla="*/ 2147483647 w 96"/>
                <a:gd name="T23" fmla="*/ 2147483647 h 112"/>
                <a:gd name="T24" fmla="*/ 2147483647 w 96"/>
                <a:gd name="T25" fmla="*/ 2147483647 h 112"/>
                <a:gd name="T26" fmla="*/ 2147483647 w 96"/>
                <a:gd name="T27" fmla="*/ 2147483647 h 112"/>
                <a:gd name="T28" fmla="*/ 2147483647 w 96"/>
                <a:gd name="T29" fmla="*/ 2147483647 h 112"/>
                <a:gd name="T30" fmla="*/ 2147483647 w 96"/>
                <a:gd name="T31" fmla="*/ 2147483647 h 112"/>
                <a:gd name="T32" fmla="*/ 2147483647 w 96"/>
                <a:gd name="T33" fmla="*/ 2147483647 h 112"/>
                <a:gd name="T34" fmla="*/ 2147483647 w 96"/>
                <a:gd name="T35" fmla="*/ 2147483647 h 112"/>
                <a:gd name="T36" fmla="*/ 2147483647 w 96"/>
                <a:gd name="T37" fmla="*/ 2147483647 h 112"/>
                <a:gd name="T38" fmla="*/ 2147483647 w 96"/>
                <a:gd name="T39" fmla="*/ 2147483647 h 11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96"/>
                <a:gd name="T61" fmla="*/ 0 h 112"/>
                <a:gd name="T62" fmla="*/ 96 w 96"/>
                <a:gd name="T63" fmla="*/ 112 h 11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96" h="112">
                  <a:moveTo>
                    <a:pt x="64" y="88"/>
                  </a:moveTo>
                  <a:lnTo>
                    <a:pt x="88" y="80"/>
                  </a:lnTo>
                  <a:lnTo>
                    <a:pt x="96" y="72"/>
                  </a:lnTo>
                  <a:lnTo>
                    <a:pt x="72" y="40"/>
                  </a:lnTo>
                  <a:lnTo>
                    <a:pt x="64" y="32"/>
                  </a:lnTo>
                  <a:lnTo>
                    <a:pt x="32" y="32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0" y="24"/>
                  </a:lnTo>
                  <a:lnTo>
                    <a:pt x="8" y="48"/>
                  </a:lnTo>
                  <a:lnTo>
                    <a:pt x="8" y="64"/>
                  </a:lnTo>
                  <a:lnTo>
                    <a:pt x="8" y="72"/>
                  </a:lnTo>
                  <a:lnTo>
                    <a:pt x="8" y="88"/>
                  </a:lnTo>
                  <a:lnTo>
                    <a:pt x="24" y="112"/>
                  </a:lnTo>
                  <a:lnTo>
                    <a:pt x="24" y="96"/>
                  </a:lnTo>
                  <a:lnTo>
                    <a:pt x="48" y="104"/>
                  </a:lnTo>
                  <a:lnTo>
                    <a:pt x="56" y="112"/>
                  </a:lnTo>
                  <a:lnTo>
                    <a:pt x="56" y="96"/>
                  </a:lnTo>
                  <a:lnTo>
                    <a:pt x="64" y="8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79" name="Freeform 629"/>
            <p:cNvSpPr/>
            <p:nvPr/>
          </p:nvSpPr>
          <p:spPr bwMode="auto">
            <a:xfrm>
              <a:off x="3904548" y="3118789"/>
              <a:ext cx="67574" cy="59776"/>
            </a:xfrm>
            <a:custGeom>
              <a:avLst/>
              <a:gdLst>
                <a:gd name="T0" fmla="*/ 2147483647 w 64"/>
                <a:gd name="T1" fmla="*/ 2147483647 h 56"/>
                <a:gd name="T2" fmla="*/ 2147483647 w 64"/>
                <a:gd name="T3" fmla="*/ 2147483647 h 56"/>
                <a:gd name="T4" fmla="*/ 2147483647 w 64"/>
                <a:gd name="T5" fmla="*/ 2147483647 h 56"/>
                <a:gd name="T6" fmla="*/ 2147483647 w 64"/>
                <a:gd name="T7" fmla="*/ 2147483647 h 56"/>
                <a:gd name="T8" fmla="*/ 2147483647 w 64"/>
                <a:gd name="T9" fmla="*/ 0 h 56"/>
                <a:gd name="T10" fmla="*/ 2147483647 w 64"/>
                <a:gd name="T11" fmla="*/ 0 h 56"/>
                <a:gd name="T12" fmla="*/ 2147483647 w 64"/>
                <a:gd name="T13" fmla="*/ 2147483647 h 56"/>
                <a:gd name="T14" fmla="*/ 0 w 64"/>
                <a:gd name="T15" fmla="*/ 2147483647 h 56"/>
                <a:gd name="T16" fmla="*/ 2147483647 w 64"/>
                <a:gd name="T17" fmla="*/ 2147483647 h 56"/>
                <a:gd name="T18" fmla="*/ 2147483647 w 64"/>
                <a:gd name="T19" fmla="*/ 2147483647 h 56"/>
                <a:gd name="T20" fmla="*/ 2147483647 w 64"/>
                <a:gd name="T21" fmla="*/ 2147483647 h 56"/>
                <a:gd name="T22" fmla="*/ 2147483647 w 64"/>
                <a:gd name="T23" fmla="*/ 2147483647 h 56"/>
                <a:gd name="T24" fmla="*/ 2147483647 w 64"/>
                <a:gd name="T25" fmla="*/ 2147483647 h 56"/>
                <a:gd name="T26" fmla="*/ 2147483647 w 64"/>
                <a:gd name="T27" fmla="*/ 2147483647 h 5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4"/>
                <a:gd name="T43" fmla="*/ 0 h 56"/>
                <a:gd name="T44" fmla="*/ 64 w 64"/>
                <a:gd name="T45" fmla="*/ 56 h 5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4" h="56">
                  <a:moveTo>
                    <a:pt x="48" y="32"/>
                  </a:moveTo>
                  <a:lnTo>
                    <a:pt x="56" y="24"/>
                  </a:lnTo>
                  <a:lnTo>
                    <a:pt x="56" y="16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16" y="56"/>
                  </a:lnTo>
                  <a:lnTo>
                    <a:pt x="40" y="48"/>
                  </a:lnTo>
                  <a:lnTo>
                    <a:pt x="56" y="48"/>
                  </a:lnTo>
                  <a:lnTo>
                    <a:pt x="64" y="32"/>
                  </a:lnTo>
                  <a:lnTo>
                    <a:pt x="48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80" name="Freeform 630"/>
            <p:cNvSpPr/>
            <p:nvPr/>
          </p:nvSpPr>
          <p:spPr bwMode="auto">
            <a:xfrm>
              <a:off x="4048359" y="3195026"/>
              <a:ext cx="102227" cy="118687"/>
            </a:xfrm>
            <a:custGeom>
              <a:avLst/>
              <a:gdLst>
                <a:gd name="T0" fmla="*/ 2147483647 w 96"/>
                <a:gd name="T1" fmla="*/ 2147483647 h 112"/>
                <a:gd name="T2" fmla="*/ 2147483647 w 96"/>
                <a:gd name="T3" fmla="*/ 2147483647 h 112"/>
                <a:gd name="T4" fmla="*/ 2147483647 w 96"/>
                <a:gd name="T5" fmla="*/ 2147483647 h 112"/>
                <a:gd name="T6" fmla="*/ 2147483647 w 96"/>
                <a:gd name="T7" fmla="*/ 2147483647 h 112"/>
                <a:gd name="T8" fmla="*/ 2147483647 w 96"/>
                <a:gd name="T9" fmla="*/ 2147483647 h 112"/>
                <a:gd name="T10" fmla="*/ 2147483647 w 96"/>
                <a:gd name="T11" fmla="*/ 2147483647 h 112"/>
                <a:gd name="T12" fmla="*/ 2147483647 w 96"/>
                <a:gd name="T13" fmla="*/ 2147483647 h 112"/>
                <a:gd name="T14" fmla="*/ 2147483647 w 96"/>
                <a:gd name="T15" fmla="*/ 0 h 112"/>
                <a:gd name="T16" fmla="*/ 2147483647 w 96"/>
                <a:gd name="T17" fmla="*/ 2147483647 h 112"/>
                <a:gd name="T18" fmla="*/ 0 w 96"/>
                <a:gd name="T19" fmla="*/ 2147483647 h 112"/>
                <a:gd name="T20" fmla="*/ 2147483647 w 96"/>
                <a:gd name="T21" fmla="*/ 2147483647 h 112"/>
                <a:gd name="T22" fmla="*/ 2147483647 w 96"/>
                <a:gd name="T23" fmla="*/ 2147483647 h 112"/>
                <a:gd name="T24" fmla="*/ 2147483647 w 96"/>
                <a:gd name="T25" fmla="*/ 2147483647 h 112"/>
                <a:gd name="T26" fmla="*/ 2147483647 w 96"/>
                <a:gd name="T27" fmla="*/ 2147483647 h 112"/>
                <a:gd name="T28" fmla="*/ 2147483647 w 96"/>
                <a:gd name="T29" fmla="*/ 2147483647 h 112"/>
                <a:gd name="T30" fmla="*/ 2147483647 w 96"/>
                <a:gd name="T31" fmla="*/ 2147483647 h 112"/>
                <a:gd name="T32" fmla="*/ 2147483647 w 96"/>
                <a:gd name="T33" fmla="*/ 2147483647 h 112"/>
                <a:gd name="T34" fmla="*/ 2147483647 w 96"/>
                <a:gd name="T35" fmla="*/ 2147483647 h 112"/>
                <a:gd name="T36" fmla="*/ 2147483647 w 96"/>
                <a:gd name="T37" fmla="*/ 2147483647 h 112"/>
                <a:gd name="T38" fmla="*/ 2147483647 w 96"/>
                <a:gd name="T39" fmla="*/ 2147483647 h 11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96"/>
                <a:gd name="T61" fmla="*/ 0 h 112"/>
                <a:gd name="T62" fmla="*/ 96 w 96"/>
                <a:gd name="T63" fmla="*/ 112 h 11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96" h="112">
                  <a:moveTo>
                    <a:pt x="64" y="88"/>
                  </a:moveTo>
                  <a:lnTo>
                    <a:pt x="88" y="80"/>
                  </a:lnTo>
                  <a:lnTo>
                    <a:pt x="96" y="72"/>
                  </a:lnTo>
                  <a:lnTo>
                    <a:pt x="72" y="40"/>
                  </a:lnTo>
                  <a:lnTo>
                    <a:pt x="64" y="32"/>
                  </a:lnTo>
                  <a:lnTo>
                    <a:pt x="32" y="32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0" y="24"/>
                  </a:lnTo>
                  <a:lnTo>
                    <a:pt x="8" y="48"/>
                  </a:lnTo>
                  <a:lnTo>
                    <a:pt x="8" y="64"/>
                  </a:lnTo>
                  <a:lnTo>
                    <a:pt x="8" y="72"/>
                  </a:lnTo>
                  <a:lnTo>
                    <a:pt x="8" y="88"/>
                  </a:lnTo>
                  <a:lnTo>
                    <a:pt x="24" y="112"/>
                  </a:lnTo>
                  <a:lnTo>
                    <a:pt x="24" y="96"/>
                  </a:lnTo>
                  <a:lnTo>
                    <a:pt x="48" y="104"/>
                  </a:lnTo>
                  <a:lnTo>
                    <a:pt x="56" y="112"/>
                  </a:lnTo>
                  <a:lnTo>
                    <a:pt x="56" y="96"/>
                  </a:lnTo>
                  <a:lnTo>
                    <a:pt x="64" y="8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81" name="Freeform 631"/>
            <p:cNvSpPr/>
            <p:nvPr/>
          </p:nvSpPr>
          <p:spPr bwMode="auto">
            <a:xfrm>
              <a:off x="3904548" y="3118789"/>
              <a:ext cx="67574" cy="59776"/>
            </a:xfrm>
            <a:custGeom>
              <a:avLst/>
              <a:gdLst>
                <a:gd name="T0" fmla="*/ 2147483647 w 64"/>
                <a:gd name="T1" fmla="*/ 2147483647 h 56"/>
                <a:gd name="T2" fmla="*/ 2147483647 w 64"/>
                <a:gd name="T3" fmla="*/ 2147483647 h 56"/>
                <a:gd name="T4" fmla="*/ 2147483647 w 64"/>
                <a:gd name="T5" fmla="*/ 2147483647 h 56"/>
                <a:gd name="T6" fmla="*/ 2147483647 w 64"/>
                <a:gd name="T7" fmla="*/ 2147483647 h 56"/>
                <a:gd name="T8" fmla="*/ 2147483647 w 64"/>
                <a:gd name="T9" fmla="*/ 0 h 56"/>
                <a:gd name="T10" fmla="*/ 2147483647 w 64"/>
                <a:gd name="T11" fmla="*/ 0 h 56"/>
                <a:gd name="T12" fmla="*/ 2147483647 w 64"/>
                <a:gd name="T13" fmla="*/ 2147483647 h 56"/>
                <a:gd name="T14" fmla="*/ 0 w 64"/>
                <a:gd name="T15" fmla="*/ 2147483647 h 56"/>
                <a:gd name="T16" fmla="*/ 2147483647 w 64"/>
                <a:gd name="T17" fmla="*/ 2147483647 h 56"/>
                <a:gd name="T18" fmla="*/ 2147483647 w 64"/>
                <a:gd name="T19" fmla="*/ 2147483647 h 56"/>
                <a:gd name="T20" fmla="*/ 2147483647 w 64"/>
                <a:gd name="T21" fmla="*/ 2147483647 h 56"/>
                <a:gd name="T22" fmla="*/ 2147483647 w 64"/>
                <a:gd name="T23" fmla="*/ 2147483647 h 56"/>
                <a:gd name="T24" fmla="*/ 2147483647 w 64"/>
                <a:gd name="T25" fmla="*/ 2147483647 h 56"/>
                <a:gd name="T26" fmla="*/ 2147483647 w 64"/>
                <a:gd name="T27" fmla="*/ 2147483647 h 56"/>
                <a:gd name="T28" fmla="*/ 2147483647 w 64"/>
                <a:gd name="T29" fmla="*/ 2147483647 h 5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4"/>
                <a:gd name="T46" fmla="*/ 0 h 56"/>
                <a:gd name="T47" fmla="*/ 64 w 64"/>
                <a:gd name="T48" fmla="*/ 56 h 5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4" h="56">
                  <a:moveTo>
                    <a:pt x="48" y="32"/>
                  </a:moveTo>
                  <a:lnTo>
                    <a:pt x="56" y="24"/>
                  </a:lnTo>
                  <a:lnTo>
                    <a:pt x="56" y="16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16" y="56"/>
                  </a:lnTo>
                  <a:lnTo>
                    <a:pt x="40" y="48"/>
                  </a:lnTo>
                  <a:lnTo>
                    <a:pt x="56" y="48"/>
                  </a:lnTo>
                  <a:lnTo>
                    <a:pt x="64" y="32"/>
                  </a:lnTo>
                  <a:lnTo>
                    <a:pt x="48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82" name="Freeform 632"/>
            <p:cNvSpPr/>
            <p:nvPr/>
          </p:nvSpPr>
          <p:spPr bwMode="auto">
            <a:xfrm>
              <a:off x="3005297" y="2559140"/>
              <a:ext cx="84900" cy="59776"/>
            </a:xfrm>
            <a:custGeom>
              <a:avLst/>
              <a:gdLst>
                <a:gd name="T0" fmla="*/ 2147483647 w 80"/>
                <a:gd name="T1" fmla="*/ 2147483647 h 56"/>
                <a:gd name="T2" fmla="*/ 2147483647 w 80"/>
                <a:gd name="T3" fmla="*/ 2147483647 h 56"/>
                <a:gd name="T4" fmla="*/ 2147483647 w 80"/>
                <a:gd name="T5" fmla="*/ 0 h 56"/>
                <a:gd name="T6" fmla="*/ 2147483647 w 80"/>
                <a:gd name="T7" fmla="*/ 2147483647 h 56"/>
                <a:gd name="T8" fmla="*/ 2147483647 w 80"/>
                <a:gd name="T9" fmla="*/ 0 h 56"/>
                <a:gd name="T10" fmla="*/ 2147483647 w 80"/>
                <a:gd name="T11" fmla="*/ 0 h 56"/>
                <a:gd name="T12" fmla="*/ 2147483647 w 80"/>
                <a:gd name="T13" fmla="*/ 2147483647 h 56"/>
                <a:gd name="T14" fmla="*/ 2147483647 w 80"/>
                <a:gd name="T15" fmla="*/ 2147483647 h 56"/>
                <a:gd name="T16" fmla="*/ 0 w 80"/>
                <a:gd name="T17" fmla="*/ 2147483647 h 56"/>
                <a:gd name="T18" fmla="*/ 2147483647 w 80"/>
                <a:gd name="T19" fmla="*/ 2147483647 h 56"/>
                <a:gd name="T20" fmla="*/ 2147483647 w 80"/>
                <a:gd name="T21" fmla="*/ 2147483647 h 56"/>
                <a:gd name="T22" fmla="*/ 2147483647 w 80"/>
                <a:gd name="T23" fmla="*/ 2147483647 h 56"/>
                <a:gd name="T24" fmla="*/ 2147483647 w 80"/>
                <a:gd name="T25" fmla="*/ 2147483647 h 56"/>
                <a:gd name="T26" fmla="*/ 2147483647 w 80"/>
                <a:gd name="T27" fmla="*/ 2147483647 h 56"/>
                <a:gd name="T28" fmla="*/ 2147483647 w 80"/>
                <a:gd name="T29" fmla="*/ 2147483647 h 56"/>
                <a:gd name="T30" fmla="*/ 2147483647 w 80"/>
                <a:gd name="T31" fmla="*/ 2147483647 h 56"/>
                <a:gd name="T32" fmla="*/ 2147483647 w 80"/>
                <a:gd name="T33" fmla="*/ 2147483647 h 56"/>
                <a:gd name="T34" fmla="*/ 2147483647 w 80"/>
                <a:gd name="T35" fmla="*/ 2147483647 h 56"/>
                <a:gd name="T36" fmla="*/ 2147483647 w 80"/>
                <a:gd name="T37" fmla="*/ 2147483647 h 56"/>
                <a:gd name="T38" fmla="*/ 2147483647 w 80"/>
                <a:gd name="T39" fmla="*/ 2147483647 h 56"/>
                <a:gd name="T40" fmla="*/ 2147483647 w 80"/>
                <a:gd name="T41" fmla="*/ 2147483647 h 56"/>
                <a:gd name="T42" fmla="*/ 2147483647 w 80"/>
                <a:gd name="T43" fmla="*/ 2147483647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80"/>
                <a:gd name="T67" fmla="*/ 0 h 56"/>
                <a:gd name="T68" fmla="*/ 80 w 80"/>
                <a:gd name="T69" fmla="*/ 56 h 5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80" h="56">
                  <a:moveTo>
                    <a:pt x="80" y="16"/>
                  </a:moveTo>
                  <a:lnTo>
                    <a:pt x="72" y="8"/>
                  </a:lnTo>
                  <a:lnTo>
                    <a:pt x="64" y="0"/>
                  </a:lnTo>
                  <a:lnTo>
                    <a:pt x="56" y="8"/>
                  </a:lnTo>
                  <a:lnTo>
                    <a:pt x="40" y="0"/>
                  </a:lnTo>
                  <a:lnTo>
                    <a:pt x="24" y="0"/>
                  </a:lnTo>
                  <a:lnTo>
                    <a:pt x="8" y="8"/>
                  </a:lnTo>
                  <a:lnTo>
                    <a:pt x="8" y="24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16" y="32"/>
                  </a:lnTo>
                  <a:lnTo>
                    <a:pt x="24" y="32"/>
                  </a:lnTo>
                  <a:lnTo>
                    <a:pt x="32" y="40"/>
                  </a:lnTo>
                  <a:lnTo>
                    <a:pt x="24" y="48"/>
                  </a:lnTo>
                  <a:lnTo>
                    <a:pt x="32" y="48"/>
                  </a:lnTo>
                  <a:lnTo>
                    <a:pt x="40" y="56"/>
                  </a:lnTo>
                  <a:lnTo>
                    <a:pt x="48" y="56"/>
                  </a:lnTo>
                  <a:lnTo>
                    <a:pt x="56" y="48"/>
                  </a:lnTo>
                  <a:lnTo>
                    <a:pt x="64" y="48"/>
                  </a:lnTo>
                  <a:lnTo>
                    <a:pt x="64" y="40"/>
                  </a:lnTo>
                  <a:lnTo>
                    <a:pt x="72" y="32"/>
                  </a:lnTo>
                  <a:lnTo>
                    <a:pt x="80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83" name="Freeform 633"/>
            <p:cNvSpPr/>
            <p:nvPr/>
          </p:nvSpPr>
          <p:spPr bwMode="auto">
            <a:xfrm>
              <a:off x="3047747" y="2482903"/>
              <a:ext cx="59777" cy="51113"/>
            </a:xfrm>
            <a:custGeom>
              <a:avLst/>
              <a:gdLst>
                <a:gd name="T0" fmla="*/ 2147483647 w 56"/>
                <a:gd name="T1" fmla="*/ 2147483647 h 48"/>
                <a:gd name="T2" fmla="*/ 2147483647 w 56"/>
                <a:gd name="T3" fmla="*/ 2147483647 h 48"/>
                <a:gd name="T4" fmla="*/ 2147483647 w 56"/>
                <a:gd name="T5" fmla="*/ 2147483647 h 48"/>
                <a:gd name="T6" fmla="*/ 2147483647 w 56"/>
                <a:gd name="T7" fmla="*/ 2147483647 h 48"/>
                <a:gd name="T8" fmla="*/ 2147483647 w 56"/>
                <a:gd name="T9" fmla="*/ 0 h 48"/>
                <a:gd name="T10" fmla="*/ 2147483647 w 56"/>
                <a:gd name="T11" fmla="*/ 0 h 48"/>
                <a:gd name="T12" fmla="*/ 2147483647 w 56"/>
                <a:gd name="T13" fmla="*/ 0 h 48"/>
                <a:gd name="T14" fmla="*/ 0 w 56"/>
                <a:gd name="T15" fmla="*/ 2147483647 h 48"/>
                <a:gd name="T16" fmla="*/ 0 w 56"/>
                <a:gd name="T17" fmla="*/ 2147483647 h 48"/>
                <a:gd name="T18" fmla="*/ 0 w 56"/>
                <a:gd name="T19" fmla="*/ 2147483647 h 48"/>
                <a:gd name="T20" fmla="*/ 2147483647 w 56"/>
                <a:gd name="T21" fmla="*/ 2147483647 h 48"/>
                <a:gd name="T22" fmla="*/ 2147483647 w 56"/>
                <a:gd name="T23" fmla="*/ 2147483647 h 48"/>
                <a:gd name="T24" fmla="*/ 2147483647 w 56"/>
                <a:gd name="T25" fmla="*/ 2147483647 h 48"/>
                <a:gd name="T26" fmla="*/ 2147483647 w 56"/>
                <a:gd name="T27" fmla="*/ 2147483647 h 4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6"/>
                <a:gd name="T43" fmla="*/ 0 h 48"/>
                <a:gd name="T44" fmla="*/ 56 w 56"/>
                <a:gd name="T45" fmla="*/ 48 h 4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6" h="48">
                  <a:moveTo>
                    <a:pt x="32" y="40"/>
                  </a:moveTo>
                  <a:lnTo>
                    <a:pt x="48" y="48"/>
                  </a:lnTo>
                  <a:lnTo>
                    <a:pt x="56" y="24"/>
                  </a:lnTo>
                  <a:lnTo>
                    <a:pt x="56" y="16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24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8" y="32"/>
                  </a:lnTo>
                  <a:lnTo>
                    <a:pt x="8" y="40"/>
                  </a:lnTo>
                  <a:lnTo>
                    <a:pt x="24" y="32"/>
                  </a:lnTo>
                  <a:lnTo>
                    <a:pt x="32" y="4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84" name="Freeform 634"/>
            <p:cNvSpPr/>
            <p:nvPr/>
          </p:nvSpPr>
          <p:spPr bwMode="auto">
            <a:xfrm>
              <a:off x="3039084" y="2567803"/>
              <a:ext cx="127351" cy="110024"/>
            </a:xfrm>
            <a:custGeom>
              <a:avLst/>
              <a:gdLst>
                <a:gd name="T0" fmla="*/ 2147483647 w 120"/>
                <a:gd name="T1" fmla="*/ 2147483647 h 104"/>
                <a:gd name="T2" fmla="*/ 2147483647 w 120"/>
                <a:gd name="T3" fmla="*/ 2147483647 h 104"/>
                <a:gd name="T4" fmla="*/ 2147483647 w 120"/>
                <a:gd name="T5" fmla="*/ 2147483647 h 104"/>
                <a:gd name="T6" fmla="*/ 2147483647 w 120"/>
                <a:gd name="T7" fmla="*/ 2147483647 h 104"/>
                <a:gd name="T8" fmla="*/ 2147483647 w 120"/>
                <a:gd name="T9" fmla="*/ 0 h 104"/>
                <a:gd name="T10" fmla="*/ 2147483647 w 120"/>
                <a:gd name="T11" fmla="*/ 2147483647 h 104"/>
                <a:gd name="T12" fmla="*/ 2147483647 w 120"/>
                <a:gd name="T13" fmla="*/ 2147483647 h 104"/>
                <a:gd name="T14" fmla="*/ 2147483647 w 120"/>
                <a:gd name="T15" fmla="*/ 2147483647 h 104"/>
                <a:gd name="T16" fmla="*/ 2147483647 w 120"/>
                <a:gd name="T17" fmla="*/ 2147483647 h 104"/>
                <a:gd name="T18" fmla="*/ 2147483647 w 120"/>
                <a:gd name="T19" fmla="*/ 2147483647 h 104"/>
                <a:gd name="T20" fmla="*/ 2147483647 w 120"/>
                <a:gd name="T21" fmla="*/ 2147483647 h 104"/>
                <a:gd name="T22" fmla="*/ 2147483647 w 120"/>
                <a:gd name="T23" fmla="*/ 2147483647 h 104"/>
                <a:gd name="T24" fmla="*/ 2147483647 w 120"/>
                <a:gd name="T25" fmla="*/ 2147483647 h 104"/>
                <a:gd name="T26" fmla="*/ 2147483647 w 120"/>
                <a:gd name="T27" fmla="*/ 2147483647 h 104"/>
                <a:gd name="T28" fmla="*/ 2147483647 w 120"/>
                <a:gd name="T29" fmla="*/ 2147483647 h 104"/>
                <a:gd name="T30" fmla="*/ 0 w 120"/>
                <a:gd name="T31" fmla="*/ 2147483647 h 104"/>
                <a:gd name="T32" fmla="*/ 2147483647 w 120"/>
                <a:gd name="T33" fmla="*/ 2147483647 h 104"/>
                <a:gd name="T34" fmla="*/ 2147483647 w 120"/>
                <a:gd name="T35" fmla="*/ 2147483647 h 104"/>
                <a:gd name="T36" fmla="*/ 2147483647 w 120"/>
                <a:gd name="T37" fmla="*/ 2147483647 h 104"/>
                <a:gd name="T38" fmla="*/ 2147483647 w 120"/>
                <a:gd name="T39" fmla="*/ 2147483647 h 104"/>
                <a:gd name="T40" fmla="*/ 2147483647 w 120"/>
                <a:gd name="T41" fmla="*/ 2147483647 h 104"/>
                <a:gd name="T42" fmla="*/ 2147483647 w 120"/>
                <a:gd name="T43" fmla="*/ 2147483647 h 104"/>
                <a:gd name="T44" fmla="*/ 2147483647 w 120"/>
                <a:gd name="T45" fmla="*/ 2147483647 h 104"/>
                <a:gd name="T46" fmla="*/ 2147483647 w 120"/>
                <a:gd name="T47" fmla="*/ 2147483647 h 104"/>
                <a:gd name="T48" fmla="*/ 2147483647 w 120"/>
                <a:gd name="T49" fmla="*/ 2147483647 h 104"/>
                <a:gd name="T50" fmla="*/ 2147483647 w 120"/>
                <a:gd name="T51" fmla="*/ 2147483647 h 104"/>
                <a:gd name="T52" fmla="*/ 2147483647 w 120"/>
                <a:gd name="T53" fmla="*/ 2147483647 h 104"/>
                <a:gd name="T54" fmla="*/ 2147483647 w 120"/>
                <a:gd name="T55" fmla="*/ 2147483647 h 10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20"/>
                <a:gd name="T85" fmla="*/ 0 h 104"/>
                <a:gd name="T86" fmla="*/ 120 w 120"/>
                <a:gd name="T87" fmla="*/ 104 h 104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20" h="104">
                  <a:moveTo>
                    <a:pt x="120" y="56"/>
                  </a:moveTo>
                  <a:lnTo>
                    <a:pt x="112" y="40"/>
                  </a:lnTo>
                  <a:lnTo>
                    <a:pt x="96" y="8"/>
                  </a:lnTo>
                  <a:lnTo>
                    <a:pt x="80" y="8"/>
                  </a:lnTo>
                  <a:lnTo>
                    <a:pt x="72" y="0"/>
                  </a:lnTo>
                  <a:lnTo>
                    <a:pt x="56" y="8"/>
                  </a:lnTo>
                  <a:lnTo>
                    <a:pt x="48" y="8"/>
                  </a:lnTo>
                  <a:lnTo>
                    <a:pt x="40" y="24"/>
                  </a:lnTo>
                  <a:lnTo>
                    <a:pt x="32" y="32"/>
                  </a:lnTo>
                  <a:lnTo>
                    <a:pt x="32" y="40"/>
                  </a:lnTo>
                  <a:lnTo>
                    <a:pt x="24" y="40"/>
                  </a:lnTo>
                  <a:lnTo>
                    <a:pt x="16" y="48"/>
                  </a:lnTo>
                  <a:lnTo>
                    <a:pt x="8" y="48"/>
                  </a:lnTo>
                  <a:lnTo>
                    <a:pt x="8" y="56"/>
                  </a:lnTo>
                  <a:lnTo>
                    <a:pt x="8" y="72"/>
                  </a:lnTo>
                  <a:lnTo>
                    <a:pt x="0" y="80"/>
                  </a:lnTo>
                  <a:lnTo>
                    <a:pt x="8" y="88"/>
                  </a:lnTo>
                  <a:lnTo>
                    <a:pt x="8" y="96"/>
                  </a:lnTo>
                  <a:lnTo>
                    <a:pt x="16" y="96"/>
                  </a:lnTo>
                  <a:lnTo>
                    <a:pt x="32" y="96"/>
                  </a:lnTo>
                  <a:lnTo>
                    <a:pt x="56" y="104"/>
                  </a:lnTo>
                  <a:lnTo>
                    <a:pt x="80" y="104"/>
                  </a:lnTo>
                  <a:lnTo>
                    <a:pt x="96" y="104"/>
                  </a:lnTo>
                  <a:lnTo>
                    <a:pt x="104" y="80"/>
                  </a:lnTo>
                  <a:lnTo>
                    <a:pt x="112" y="80"/>
                  </a:lnTo>
                  <a:lnTo>
                    <a:pt x="104" y="64"/>
                  </a:lnTo>
                  <a:lnTo>
                    <a:pt x="120" y="64"/>
                  </a:lnTo>
                  <a:lnTo>
                    <a:pt x="120" y="5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85" name="Freeform 635"/>
            <p:cNvSpPr/>
            <p:nvPr/>
          </p:nvSpPr>
          <p:spPr bwMode="auto">
            <a:xfrm>
              <a:off x="3013961" y="2516689"/>
              <a:ext cx="102227" cy="59777"/>
            </a:xfrm>
            <a:custGeom>
              <a:avLst/>
              <a:gdLst>
                <a:gd name="T0" fmla="*/ 2147483647 w 96"/>
                <a:gd name="T1" fmla="*/ 2147483647 h 56"/>
                <a:gd name="T2" fmla="*/ 2147483647 w 96"/>
                <a:gd name="T3" fmla="*/ 2147483647 h 56"/>
                <a:gd name="T4" fmla="*/ 2147483647 w 96"/>
                <a:gd name="T5" fmla="*/ 2147483647 h 56"/>
                <a:gd name="T6" fmla="*/ 2147483647 w 96"/>
                <a:gd name="T7" fmla="*/ 2147483647 h 56"/>
                <a:gd name="T8" fmla="*/ 2147483647 w 96"/>
                <a:gd name="T9" fmla="*/ 2147483647 h 56"/>
                <a:gd name="T10" fmla="*/ 2147483647 w 96"/>
                <a:gd name="T11" fmla="*/ 2147483647 h 56"/>
                <a:gd name="T12" fmla="*/ 2147483647 w 96"/>
                <a:gd name="T13" fmla="*/ 2147483647 h 56"/>
                <a:gd name="T14" fmla="*/ 2147483647 w 96"/>
                <a:gd name="T15" fmla="*/ 2147483647 h 56"/>
                <a:gd name="T16" fmla="*/ 2147483647 w 96"/>
                <a:gd name="T17" fmla="*/ 2147483647 h 56"/>
                <a:gd name="T18" fmla="*/ 2147483647 w 96"/>
                <a:gd name="T19" fmla="*/ 2147483647 h 56"/>
                <a:gd name="T20" fmla="*/ 2147483647 w 96"/>
                <a:gd name="T21" fmla="*/ 2147483647 h 56"/>
                <a:gd name="T22" fmla="*/ 2147483647 w 96"/>
                <a:gd name="T23" fmla="*/ 0 h 56"/>
                <a:gd name="T24" fmla="*/ 2147483647 w 96"/>
                <a:gd name="T25" fmla="*/ 2147483647 h 56"/>
                <a:gd name="T26" fmla="*/ 2147483647 w 96"/>
                <a:gd name="T27" fmla="*/ 2147483647 h 56"/>
                <a:gd name="T28" fmla="*/ 2147483647 w 96"/>
                <a:gd name="T29" fmla="*/ 2147483647 h 56"/>
                <a:gd name="T30" fmla="*/ 2147483647 w 96"/>
                <a:gd name="T31" fmla="*/ 2147483647 h 56"/>
                <a:gd name="T32" fmla="*/ 0 w 96"/>
                <a:gd name="T33" fmla="*/ 2147483647 h 56"/>
                <a:gd name="T34" fmla="*/ 0 w 96"/>
                <a:gd name="T35" fmla="*/ 2147483647 h 56"/>
                <a:gd name="T36" fmla="*/ 2147483647 w 96"/>
                <a:gd name="T37" fmla="*/ 2147483647 h 56"/>
                <a:gd name="T38" fmla="*/ 2147483647 w 96"/>
                <a:gd name="T39" fmla="*/ 2147483647 h 5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96"/>
                <a:gd name="T61" fmla="*/ 0 h 56"/>
                <a:gd name="T62" fmla="*/ 96 w 96"/>
                <a:gd name="T63" fmla="*/ 56 h 5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96" h="56">
                  <a:moveTo>
                    <a:pt x="32" y="40"/>
                  </a:moveTo>
                  <a:lnTo>
                    <a:pt x="48" y="48"/>
                  </a:lnTo>
                  <a:lnTo>
                    <a:pt x="56" y="40"/>
                  </a:lnTo>
                  <a:lnTo>
                    <a:pt x="64" y="48"/>
                  </a:lnTo>
                  <a:lnTo>
                    <a:pt x="72" y="56"/>
                  </a:lnTo>
                  <a:lnTo>
                    <a:pt x="80" y="56"/>
                  </a:lnTo>
                  <a:lnTo>
                    <a:pt x="96" y="48"/>
                  </a:lnTo>
                  <a:lnTo>
                    <a:pt x="88" y="40"/>
                  </a:lnTo>
                  <a:lnTo>
                    <a:pt x="80" y="24"/>
                  </a:lnTo>
                  <a:lnTo>
                    <a:pt x="80" y="16"/>
                  </a:lnTo>
                  <a:lnTo>
                    <a:pt x="64" y="8"/>
                  </a:lnTo>
                  <a:lnTo>
                    <a:pt x="56" y="0"/>
                  </a:lnTo>
                  <a:lnTo>
                    <a:pt x="40" y="8"/>
                  </a:lnTo>
                  <a:lnTo>
                    <a:pt x="32" y="24"/>
                  </a:lnTo>
                  <a:lnTo>
                    <a:pt x="16" y="16"/>
                  </a:lnTo>
                  <a:lnTo>
                    <a:pt x="8" y="16"/>
                  </a:lnTo>
                  <a:lnTo>
                    <a:pt x="0" y="32"/>
                  </a:lnTo>
                  <a:lnTo>
                    <a:pt x="0" y="48"/>
                  </a:lnTo>
                  <a:lnTo>
                    <a:pt x="16" y="40"/>
                  </a:lnTo>
                  <a:lnTo>
                    <a:pt x="32" y="4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86" name="Freeform 636"/>
            <p:cNvSpPr/>
            <p:nvPr/>
          </p:nvSpPr>
          <p:spPr bwMode="auto">
            <a:xfrm>
              <a:off x="2521019" y="3305916"/>
              <a:ext cx="102227" cy="76237"/>
            </a:xfrm>
            <a:custGeom>
              <a:avLst/>
              <a:gdLst>
                <a:gd name="T0" fmla="*/ 2147483647 w 96"/>
                <a:gd name="T1" fmla="*/ 2147483647 h 72"/>
                <a:gd name="T2" fmla="*/ 2147483647 w 96"/>
                <a:gd name="T3" fmla="*/ 2147483647 h 72"/>
                <a:gd name="T4" fmla="*/ 2147483647 w 96"/>
                <a:gd name="T5" fmla="*/ 2147483647 h 72"/>
                <a:gd name="T6" fmla="*/ 2147483647 w 96"/>
                <a:gd name="T7" fmla="*/ 2147483647 h 72"/>
                <a:gd name="T8" fmla="*/ 2147483647 w 96"/>
                <a:gd name="T9" fmla="*/ 2147483647 h 72"/>
                <a:gd name="T10" fmla="*/ 2147483647 w 96"/>
                <a:gd name="T11" fmla="*/ 2147483647 h 72"/>
                <a:gd name="T12" fmla="*/ 2147483647 w 96"/>
                <a:gd name="T13" fmla="*/ 2147483647 h 72"/>
                <a:gd name="T14" fmla="*/ 2147483647 w 96"/>
                <a:gd name="T15" fmla="*/ 2147483647 h 72"/>
                <a:gd name="T16" fmla="*/ 2147483647 w 96"/>
                <a:gd name="T17" fmla="*/ 2147483647 h 72"/>
                <a:gd name="T18" fmla="*/ 2147483647 w 96"/>
                <a:gd name="T19" fmla="*/ 2147483647 h 72"/>
                <a:gd name="T20" fmla="*/ 2147483647 w 96"/>
                <a:gd name="T21" fmla="*/ 2147483647 h 72"/>
                <a:gd name="T22" fmla="*/ 2147483647 w 96"/>
                <a:gd name="T23" fmla="*/ 2147483647 h 72"/>
                <a:gd name="T24" fmla="*/ 2147483647 w 96"/>
                <a:gd name="T25" fmla="*/ 2147483647 h 72"/>
                <a:gd name="T26" fmla="*/ 2147483647 w 96"/>
                <a:gd name="T27" fmla="*/ 0 h 72"/>
                <a:gd name="T28" fmla="*/ 2147483647 w 96"/>
                <a:gd name="T29" fmla="*/ 0 h 72"/>
                <a:gd name="T30" fmla="*/ 2147483647 w 96"/>
                <a:gd name="T31" fmla="*/ 2147483647 h 72"/>
                <a:gd name="T32" fmla="*/ 2147483647 w 96"/>
                <a:gd name="T33" fmla="*/ 2147483647 h 72"/>
                <a:gd name="T34" fmla="*/ 2147483647 w 96"/>
                <a:gd name="T35" fmla="*/ 2147483647 h 72"/>
                <a:gd name="T36" fmla="*/ 0 w 96"/>
                <a:gd name="T37" fmla="*/ 2147483647 h 72"/>
                <a:gd name="T38" fmla="*/ 2147483647 w 96"/>
                <a:gd name="T39" fmla="*/ 2147483647 h 72"/>
                <a:gd name="T40" fmla="*/ 2147483647 w 96"/>
                <a:gd name="T41" fmla="*/ 2147483647 h 72"/>
                <a:gd name="T42" fmla="*/ 2147483647 w 96"/>
                <a:gd name="T43" fmla="*/ 2147483647 h 72"/>
                <a:gd name="T44" fmla="*/ 2147483647 w 96"/>
                <a:gd name="T45" fmla="*/ 2147483647 h 7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96"/>
                <a:gd name="T70" fmla="*/ 0 h 72"/>
                <a:gd name="T71" fmla="*/ 96 w 96"/>
                <a:gd name="T72" fmla="*/ 72 h 7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96" h="72">
                  <a:moveTo>
                    <a:pt x="40" y="40"/>
                  </a:moveTo>
                  <a:lnTo>
                    <a:pt x="56" y="40"/>
                  </a:lnTo>
                  <a:lnTo>
                    <a:pt x="64" y="56"/>
                  </a:lnTo>
                  <a:lnTo>
                    <a:pt x="72" y="64"/>
                  </a:lnTo>
                  <a:lnTo>
                    <a:pt x="80" y="72"/>
                  </a:lnTo>
                  <a:lnTo>
                    <a:pt x="88" y="72"/>
                  </a:lnTo>
                  <a:lnTo>
                    <a:pt x="96" y="64"/>
                  </a:lnTo>
                  <a:lnTo>
                    <a:pt x="96" y="48"/>
                  </a:lnTo>
                  <a:lnTo>
                    <a:pt x="96" y="32"/>
                  </a:lnTo>
                  <a:lnTo>
                    <a:pt x="88" y="16"/>
                  </a:lnTo>
                  <a:lnTo>
                    <a:pt x="80" y="8"/>
                  </a:lnTo>
                  <a:lnTo>
                    <a:pt x="64" y="8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24" y="8"/>
                  </a:lnTo>
                  <a:lnTo>
                    <a:pt x="24" y="16"/>
                  </a:lnTo>
                  <a:lnTo>
                    <a:pt x="16" y="16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24" y="56"/>
                  </a:lnTo>
                  <a:lnTo>
                    <a:pt x="32" y="48"/>
                  </a:lnTo>
                  <a:lnTo>
                    <a:pt x="40" y="4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87" name="Freeform 637"/>
            <p:cNvSpPr/>
            <p:nvPr/>
          </p:nvSpPr>
          <p:spPr bwMode="auto">
            <a:xfrm>
              <a:off x="2495896" y="3254802"/>
              <a:ext cx="84900" cy="58910"/>
            </a:xfrm>
            <a:custGeom>
              <a:avLst/>
              <a:gdLst>
                <a:gd name="T0" fmla="*/ 2147483647 w 80"/>
                <a:gd name="T1" fmla="*/ 2147483647 h 56"/>
                <a:gd name="T2" fmla="*/ 2147483647 w 80"/>
                <a:gd name="T3" fmla="*/ 2147483647 h 56"/>
                <a:gd name="T4" fmla="*/ 2147483647 w 80"/>
                <a:gd name="T5" fmla="*/ 2147483647 h 56"/>
                <a:gd name="T6" fmla="*/ 2147483647 w 80"/>
                <a:gd name="T7" fmla="*/ 2147483647 h 56"/>
                <a:gd name="T8" fmla="*/ 2147483647 w 80"/>
                <a:gd name="T9" fmla="*/ 2147483647 h 56"/>
                <a:gd name="T10" fmla="*/ 2147483647 w 80"/>
                <a:gd name="T11" fmla="*/ 2147483647 h 56"/>
                <a:gd name="T12" fmla="*/ 2147483647 w 80"/>
                <a:gd name="T13" fmla="*/ 2147483647 h 56"/>
                <a:gd name="T14" fmla="*/ 2147483647 w 80"/>
                <a:gd name="T15" fmla="*/ 2147483647 h 56"/>
                <a:gd name="T16" fmla="*/ 2147483647 w 80"/>
                <a:gd name="T17" fmla="*/ 2147483647 h 56"/>
                <a:gd name="T18" fmla="*/ 2147483647 w 80"/>
                <a:gd name="T19" fmla="*/ 0 h 56"/>
                <a:gd name="T20" fmla="*/ 2147483647 w 80"/>
                <a:gd name="T21" fmla="*/ 0 h 56"/>
                <a:gd name="T22" fmla="*/ 2147483647 w 80"/>
                <a:gd name="T23" fmla="*/ 0 h 56"/>
                <a:gd name="T24" fmla="*/ 0 w 80"/>
                <a:gd name="T25" fmla="*/ 2147483647 h 56"/>
                <a:gd name="T26" fmla="*/ 2147483647 w 80"/>
                <a:gd name="T27" fmla="*/ 2147483647 h 56"/>
                <a:gd name="T28" fmla="*/ 2147483647 w 80"/>
                <a:gd name="T29" fmla="*/ 2147483647 h 56"/>
                <a:gd name="T30" fmla="*/ 2147483647 w 80"/>
                <a:gd name="T31" fmla="*/ 2147483647 h 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0"/>
                <a:gd name="T49" fmla="*/ 0 h 56"/>
                <a:gd name="T50" fmla="*/ 80 w 80"/>
                <a:gd name="T51" fmla="*/ 56 h 5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0" h="56">
                  <a:moveTo>
                    <a:pt x="40" y="48"/>
                  </a:moveTo>
                  <a:lnTo>
                    <a:pt x="48" y="48"/>
                  </a:lnTo>
                  <a:lnTo>
                    <a:pt x="56" y="48"/>
                  </a:lnTo>
                  <a:lnTo>
                    <a:pt x="72" y="56"/>
                  </a:lnTo>
                  <a:lnTo>
                    <a:pt x="80" y="56"/>
                  </a:lnTo>
                  <a:lnTo>
                    <a:pt x="72" y="40"/>
                  </a:lnTo>
                  <a:lnTo>
                    <a:pt x="64" y="24"/>
                  </a:lnTo>
                  <a:lnTo>
                    <a:pt x="56" y="16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8" y="0"/>
                  </a:lnTo>
                  <a:lnTo>
                    <a:pt x="0" y="24"/>
                  </a:lnTo>
                  <a:lnTo>
                    <a:pt x="8" y="56"/>
                  </a:lnTo>
                  <a:lnTo>
                    <a:pt x="16" y="56"/>
                  </a:lnTo>
                  <a:lnTo>
                    <a:pt x="40" y="4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88" name="Freeform 638"/>
            <p:cNvSpPr/>
            <p:nvPr/>
          </p:nvSpPr>
          <p:spPr bwMode="auto">
            <a:xfrm>
              <a:off x="3047747" y="2482903"/>
              <a:ext cx="59777" cy="51113"/>
            </a:xfrm>
            <a:custGeom>
              <a:avLst/>
              <a:gdLst>
                <a:gd name="T0" fmla="*/ 2147483647 w 56"/>
                <a:gd name="T1" fmla="*/ 2147483647 h 48"/>
                <a:gd name="T2" fmla="*/ 2147483647 w 56"/>
                <a:gd name="T3" fmla="*/ 2147483647 h 48"/>
                <a:gd name="T4" fmla="*/ 2147483647 w 56"/>
                <a:gd name="T5" fmla="*/ 2147483647 h 48"/>
                <a:gd name="T6" fmla="*/ 2147483647 w 56"/>
                <a:gd name="T7" fmla="*/ 2147483647 h 48"/>
                <a:gd name="T8" fmla="*/ 2147483647 w 56"/>
                <a:gd name="T9" fmla="*/ 0 h 48"/>
                <a:gd name="T10" fmla="*/ 2147483647 w 56"/>
                <a:gd name="T11" fmla="*/ 0 h 48"/>
                <a:gd name="T12" fmla="*/ 2147483647 w 56"/>
                <a:gd name="T13" fmla="*/ 0 h 48"/>
                <a:gd name="T14" fmla="*/ 2147483647 w 56"/>
                <a:gd name="T15" fmla="*/ 0 h 48"/>
                <a:gd name="T16" fmla="*/ 0 w 56"/>
                <a:gd name="T17" fmla="*/ 2147483647 h 48"/>
                <a:gd name="T18" fmla="*/ 0 w 56"/>
                <a:gd name="T19" fmla="*/ 2147483647 h 48"/>
                <a:gd name="T20" fmla="*/ 0 w 56"/>
                <a:gd name="T21" fmla="*/ 2147483647 h 48"/>
                <a:gd name="T22" fmla="*/ 2147483647 w 56"/>
                <a:gd name="T23" fmla="*/ 2147483647 h 48"/>
                <a:gd name="T24" fmla="*/ 2147483647 w 56"/>
                <a:gd name="T25" fmla="*/ 2147483647 h 48"/>
                <a:gd name="T26" fmla="*/ 2147483647 w 56"/>
                <a:gd name="T27" fmla="*/ 2147483647 h 48"/>
                <a:gd name="T28" fmla="*/ 2147483647 w 56"/>
                <a:gd name="T29" fmla="*/ 2147483647 h 48"/>
                <a:gd name="T30" fmla="*/ 2147483647 w 56"/>
                <a:gd name="T31" fmla="*/ 2147483647 h 4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6"/>
                <a:gd name="T49" fmla="*/ 0 h 48"/>
                <a:gd name="T50" fmla="*/ 56 w 56"/>
                <a:gd name="T51" fmla="*/ 48 h 4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6" h="48">
                  <a:moveTo>
                    <a:pt x="32" y="40"/>
                  </a:moveTo>
                  <a:lnTo>
                    <a:pt x="48" y="48"/>
                  </a:lnTo>
                  <a:lnTo>
                    <a:pt x="56" y="24"/>
                  </a:lnTo>
                  <a:lnTo>
                    <a:pt x="56" y="16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24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8" y="32"/>
                  </a:lnTo>
                  <a:lnTo>
                    <a:pt x="8" y="40"/>
                  </a:lnTo>
                  <a:lnTo>
                    <a:pt x="24" y="32"/>
                  </a:lnTo>
                  <a:lnTo>
                    <a:pt x="32" y="4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89" name="Freeform 639"/>
            <p:cNvSpPr/>
            <p:nvPr/>
          </p:nvSpPr>
          <p:spPr bwMode="auto">
            <a:xfrm>
              <a:off x="2495896" y="3254802"/>
              <a:ext cx="84900" cy="58910"/>
            </a:xfrm>
            <a:custGeom>
              <a:avLst/>
              <a:gdLst>
                <a:gd name="T0" fmla="*/ 2147483647 w 80"/>
                <a:gd name="T1" fmla="*/ 2147483647 h 56"/>
                <a:gd name="T2" fmla="*/ 2147483647 w 80"/>
                <a:gd name="T3" fmla="*/ 2147483647 h 56"/>
                <a:gd name="T4" fmla="*/ 2147483647 w 80"/>
                <a:gd name="T5" fmla="*/ 2147483647 h 56"/>
                <a:gd name="T6" fmla="*/ 2147483647 w 80"/>
                <a:gd name="T7" fmla="*/ 2147483647 h 56"/>
                <a:gd name="T8" fmla="*/ 2147483647 w 80"/>
                <a:gd name="T9" fmla="*/ 2147483647 h 56"/>
                <a:gd name="T10" fmla="*/ 2147483647 w 80"/>
                <a:gd name="T11" fmla="*/ 2147483647 h 56"/>
                <a:gd name="T12" fmla="*/ 2147483647 w 80"/>
                <a:gd name="T13" fmla="*/ 2147483647 h 56"/>
                <a:gd name="T14" fmla="*/ 2147483647 w 80"/>
                <a:gd name="T15" fmla="*/ 2147483647 h 56"/>
                <a:gd name="T16" fmla="*/ 2147483647 w 80"/>
                <a:gd name="T17" fmla="*/ 2147483647 h 56"/>
                <a:gd name="T18" fmla="*/ 2147483647 w 80"/>
                <a:gd name="T19" fmla="*/ 2147483647 h 56"/>
                <a:gd name="T20" fmla="*/ 2147483647 w 80"/>
                <a:gd name="T21" fmla="*/ 2147483647 h 56"/>
                <a:gd name="T22" fmla="*/ 2147483647 w 80"/>
                <a:gd name="T23" fmla="*/ 0 h 56"/>
                <a:gd name="T24" fmla="*/ 2147483647 w 80"/>
                <a:gd name="T25" fmla="*/ 0 h 56"/>
                <a:gd name="T26" fmla="*/ 2147483647 w 80"/>
                <a:gd name="T27" fmla="*/ 0 h 56"/>
                <a:gd name="T28" fmla="*/ 0 w 80"/>
                <a:gd name="T29" fmla="*/ 2147483647 h 56"/>
                <a:gd name="T30" fmla="*/ 2147483647 w 80"/>
                <a:gd name="T31" fmla="*/ 2147483647 h 56"/>
                <a:gd name="T32" fmla="*/ 2147483647 w 80"/>
                <a:gd name="T33" fmla="*/ 2147483647 h 56"/>
                <a:gd name="T34" fmla="*/ 2147483647 w 80"/>
                <a:gd name="T35" fmla="*/ 2147483647 h 56"/>
                <a:gd name="T36" fmla="*/ 2147483647 w 80"/>
                <a:gd name="T37" fmla="*/ 2147483647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80"/>
                <a:gd name="T58" fmla="*/ 0 h 56"/>
                <a:gd name="T59" fmla="*/ 80 w 80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80" h="56">
                  <a:moveTo>
                    <a:pt x="40" y="48"/>
                  </a:moveTo>
                  <a:lnTo>
                    <a:pt x="48" y="48"/>
                  </a:lnTo>
                  <a:lnTo>
                    <a:pt x="56" y="48"/>
                  </a:lnTo>
                  <a:lnTo>
                    <a:pt x="72" y="56"/>
                  </a:lnTo>
                  <a:lnTo>
                    <a:pt x="80" y="56"/>
                  </a:lnTo>
                  <a:lnTo>
                    <a:pt x="72" y="40"/>
                  </a:lnTo>
                  <a:lnTo>
                    <a:pt x="64" y="24"/>
                  </a:lnTo>
                  <a:lnTo>
                    <a:pt x="56" y="16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8" y="0"/>
                  </a:lnTo>
                  <a:lnTo>
                    <a:pt x="0" y="24"/>
                  </a:lnTo>
                  <a:lnTo>
                    <a:pt x="8" y="56"/>
                  </a:lnTo>
                  <a:lnTo>
                    <a:pt x="16" y="56"/>
                  </a:lnTo>
                  <a:lnTo>
                    <a:pt x="40" y="4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90" name="Freeform 640"/>
            <p:cNvSpPr/>
            <p:nvPr/>
          </p:nvSpPr>
          <p:spPr bwMode="auto">
            <a:xfrm>
              <a:off x="2504559" y="3102328"/>
              <a:ext cx="161137" cy="177598"/>
            </a:xfrm>
            <a:custGeom>
              <a:avLst/>
              <a:gdLst>
                <a:gd name="T0" fmla="*/ 2147483647 w 152"/>
                <a:gd name="T1" fmla="*/ 2147483647 h 168"/>
                <a:gd name="T2" fmla="*/ 2147483647 w 152"/>
                <a:gd name="T3" fmla="*/ 2147483647 h 168"/>
                <a:gd name="T4" fmla="*/ 2147483647 w 152"/>
                <a:gd name="T5" fmla="*/ 2147483647 h 168"/>
                <a:gd name="T6" fmla="*/ 2147483647 w 152"/>
                <a:gd name="T7" fmla="*/ 2147483647 h 168"/>
                <a:gd name="T8" fmla="*/ 2147483647 w 152"/>
                <a:gd name="T9" fmla="*/ 2147483647 h 168"/>
                <a:gd name="T10" fmla="*/ 2147483647 w 152"/>
                <a:gd name="T11" fmla="*/ 2147483647 h 168"/>
                <a:gd name="T12" fmla="*/ 2147483647 w 152"/>
                <a:gd name="T13" fmla="*/ 2147483647 h 168"/>
                <a:gd name="T14" fmla="*/ 2147483647 w 152"/>
                <a:gd name="T15" fmla="*/ 2147483647 h 168"/>
                <a:gd name="T16" fmla="*/ 2147483647 w 152"/>
                <a:gd name="T17" fmla="*/ 2147483647 h 168"/>
                <a:gd name="T18" fmla="*/ 2147483647 w 152"/>
                <a:gd name="T19" fmla="*/ 2147483647 h 168"/>
                <a:gd name="T20" fmla="*/ 2147483647 w 152"/>
                <a:gd name="T21" fmla="*/ 2147483647 h 168"/>
                <a:gd name="T22" fmla="*/ 2147483647 w 152"/>
                <a:gd name="T23" fmla="*/ 0 h 168"/>
                <a:gd name="T24" fmla="*/ 2147483647 w 152"/>
                <a:gd name="T25" fmla="*/ 2147483647 h 168"/>
                <a:gd name="T26" fmla="*/ 2147483647 w 152"/>
                <a:gd name="T27" fmla="*/ 2147483647 h 168"/>
                <a:gd name="T28" fmla="*/ 2147483647 w 152"/>
                <a:gd name="T29" fmla="*/ 2147483647 h 168"/>
                <a:gd name="T30" fmla="*/ 2147483647 w 152"/>
                <a:gd name="T31" fmla="*/ 2147483647 h 168"/>
                <a:gd name="T32" fmla="*/ 2147483647 w 152"/>
                <a:gd name="T33" fmla="*/ 2147483647 h 168"/>
                <a:gd name="T34" fmla="*/ 0 w 152"/>
                <a:gd name="T35" fmla="*/ 2147483647 h 168"/>
                <a:gd name="T36" fmla="*/ 2147483647 w 152"/>
                <a:gd name="T37" fmla="*/ 2147483647 h 168"/>
                <a:gd name="T38" fmla="*/ 2147483647 w 152"/>
                <a:gd name="T39" fmla="*/ 2147483647 h 168"/>
                <a:gd name="T40" fmla="*/ 0 w 152"/>
                <a:gd name="T41" fmla="*/ 2147483647 h 168"/>
                <a:gd name="T42" fmla="*/ 2147483647 w 152"/>
                <a:gd name="T43" fmla="*/ 2147483647 h 168"/>
                <a:gd name="T44" fmla="*/ 2147483647 w 152"/>
                <a:gd name="T45" fmla="*/ 2147483647 h 16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52"/>
                <a:gd name="T70" fmla="*/ 0 h 168"/>
                <a:gd name="T71" fmla="*/ 152 w 152"/>
                <a:gd name="T72" fmla="*/ 168 h 16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52" h="168">
                  <a:moveTo>
                    <a:pt x="24" y="144"/>
                  </a:moveTo>
                  <a:lnTo>
                    <a:pt x="40" y="152"/>
                  </a:lnTo>
                  <a:lnTo>
                    <a:pt x="48" y="160"/>
                  </a:lnTo>
                  <a:lnTo>
                    <a:pt x="56" y="168"/>
                  </a:lnTo>
                  <a:lnTo>
                    <a:pt x="72" y="152"/>
                  </a:lnTo>
                  <a:lnTo>
                    <a:pt x="80" y="160"/>
                  </a:lnTo>
                  <a:lnTo>
                    <a:pt x="136" y="160"/>
                  </a:lnTo>
                  <a:lnTo>
                    <a:pt x="152" y="152"/>
                  </a:lnTo>
                  <a:lnTo>
                    <a:pt x="144" y="144"/>
                  </a:lnTo>
                  <a:lnTo>
                    <a:pt x="128" y="32"/>
                  </a:lnTo>
                  <a:lnTo>
                    <a:pt x="144" y="32"/>
                  </a:lnTo>
                  <a:lnTo>
                    <a:pt x="104" y="0"/>
                  </a:lnTo>
                  <a:lnTo>
                    <a:pt x="104" y="16"/>
                  </a:lnTo>
                  <a:lnTo>
                    <a:pt x="64" y="16"/>
                  </a:lnTo>
                  <a:lnTo>
                    <a:pt x="64" y="48"/>
                  </a:lnTo>
                  <a:lnTo>
                    <a:pt x="56" y="56"/>
                  </a:lnTo>
                  <a:lnTo>
                    <a:pt x="48" y="80"/>
                  </a:lnTo>
                  <a:lnTo>
                    <a:pt x="0" y="80"/>
                  </a:lnTo>
                  <a:lnTo>
                    <a:pt x="8" y="104"/>
                  </a:lnTo>
                  <a:lnTo>
                    <a:pt x="8" y="136"/>
                  </a:lnTo>
                  <a:lnTo>
                    <a:pt x="0" y="144"/>
                  </a:lnTo>
                  <a:lnTo>
                    <a:pt x="16" y="144"/>
                  </a:lnTo>
                  <a:lnTo>
                    <a:pt x="24" y="14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91" name="Freeform 641"/>
            <p:cNvSpPr/>
            <p:nvPr/>
          </p:nvSpPr>
          <p:spPr bwMode="auto">
            <a:xfrm>
              <a:off x="3056411" y="3033888"/>
              <a:ext cx="152474" cy="144677"/>
            </a:xfrm>
            <a:custGeom>
              <a:avLst/>
              <a:gdLst>
                <a:gd name="T0" fmla="*/ 0 w 144"/>
                <a:gd name="T1" fmla="*/ 2147483647 h 136"/>
                <a:gd name="T2" fmla="*/ 2147483647 w 144"/>
                <a:gd name="T3" fmla="*/ 2147483647 h 136"/>
                <a:gd name="T4" fmla="*/ 2147483647 w 144"/>
                <a:gd name="T5" fmla="*/ 2147483647 h 136"/>
                <a:gd name="T6" fmla="*/ 2147483647 w 144"/>
                <a:gd name="T7" fmla="*/ 2147483647 h 136"/>
                <a:gd name="T8" fmla="*/ 2147483647 w 144"/>
                <a:gd name="T9" fmla="*/ 2147483647 h 136"/>
                <a:gd name="T10" fmla="*/ 2147483647 w 144"/>
                <a:gd name="T11" fmla="*/ 2147483647 h 136"/>
                <a:gd name="T12" fmla="*/ 2147483647 w 144"/>
                <a:gd name="T13" fmla="*/ 2147483647 h 136"/>
                <a:gd name="T14" fmla="*/ 2147483647 w 144"/>
                <a:gd name="T15" fmla="*/ 2147483647 h 136"/>
                <a:gd name="T16" fmla="*/ 2147483647 w 144"/>
                <a:gd name="T17" fmla="*/ 2147483647 h 136"/>
                <a:gd name="T18" fmla="*/ 2147483647 w 144"/>
                <a:gd name="T19" fmla="*/ 2147483647 h 136"/>
                <a:gd name="T20" fmla="*/ 2147483647 w 144"/>
                <a:gd name="T21" fmla="*/ 2147483647 h 136"/>
                <a:gd name="T22" fmla="*/ 2147483647 w 144"/>
                <a:gd name="T23" fmla="*/ 2147483647 h 136"/>
                <a:gd name="T24" fmla="*/ 2147483647 w 144"/>
                <a:gd name="T25" fmla="*/ 2147483647 h 136"/>
                <a:gd name="T26" fmla="*/ 2147483647 w 144"/>
                <a:gd name="T27" fmla="*/ 0 h 136"/>
                <a:gd name="T28" fmla="*/ 2147483647 w 144"/>
                <a:gd name="T29" fmla="*/ 2147483647 h 136"/>
                <a:gd name="T30" fmla="*/ 2147483647 w 144"/>
                <a:gd name="T31" fmla="*/ 2147483647 h 136"/>
                <a:gd name="T32" fmla="*/ 2147483647 w 144"/>
                <a:gd name="T33" fmla="*/ 0 h 136"/>
                <a:gd name="T34" fmla="*/ 2147483647 w 144"/>
                <a:gd name="T35" fmla="*/ 2147483647 h 136"/>
                <a:gd name="T36" fmla="*/ 2147483647 w 144"/>
                <a:gd name="T37" fmla="*/ 0 h 136"/>
                <a:gd name="T38" fmla="*/ 2147483647 w 144"/>
                <a:gd name="T39" fmla="*/ 0 h 136"/>
                <a:gd name="T40" fmla="*/ 2147483647 w 144"/>
                <a:gd name="T41" fmla="*/ 2147483647 h 136"/>
                <a:gd name="T42" fmla="*/ 0 w 144"/>
                <a:gd name="T43" fmla="*/ 2147483647 h 1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44"/>
                <a:gd name="T67" fmla="*/ 0 h 136"/>
                <a:gd name="T68" fmla="*/ 144 w 144"/>
                <a:gd name="T69" fmla="*/ 136 h 1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44" h="136">
                  <a:moveTo>
                    <a:pt x="0" y="16"/>
                  </a:moveTo>
                  <a:lnTo>
                    <a:pt x="8" y="32"/>
                  </a:lnTo>
                  <a:lnTo>
                    <a:pt x="8" y="40"/>
                  </a:lnTo>
                  <a:lnTo>
                    <a:pt x="8" y="136"/>
                  </a:lnTo>
                  <a:lnTo>
                    <a:pt x="16" y="136"/>
                  </a:lnTo>
                  <a:lnTo>
                    <a:pt x="120" y="136"/>
                  </a:lnTo>
                  <a:lnTo>
                    <a:pt x="136" y="128"/>
                  </a:lnTo>
                  <a:lnTo>
                    <a:pt x="144" y="120"/>
                  </a:lnTo>
                  <a:lnTo>
                    <a:pt x="136" y="88"/>
                  </a:lnTo>
                  <a:lnTo>
                    <a:pt x="120" y="56"/>
                  </a:lnTo>
                  <a:lnTo>
                    <a:pt x="96" y="32"/>
                  </a:lnTo>
                  <a:lnTo>
                    <a:pt x="128" y="48"/>
                  </a:lnTo>
                  <a:lnTo>
                    <a:pt x="136" y="32"/>
                  </a:lnTo>
                  <a:lnTo>
                    <a:pt x="120" y="0"/>
                  </a:lnTo>
                  <a:lnTo>
                    <a:pt x="112" y="8"/>
                  </a:lnTo>
                  <a:lnTo>
                    <a:pt x="88" y="8"/>
                  </a:lnTo>
                  <a:lnTo>
                    <a:pt x="80" y="0"/>
                  </a:lnTo>
                  <a:lnTo>
                    <a:pt x="48" y="8"/>
                  </a:lnTo>
                  <a:lnTo>
                    <a:pt x="24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92" name="Freeform 642"/>
            <p:cNvSpPr/>
            <p:nvPr/>
          </p:nvSpPr>
          <p:spPr bwMode="auto">
            <a:xfrm>
              <a:off x="2852823" y="3008765"/>
              <a:ext cx="220914" cy="212251"/>
            </a:xfrm>
            <a:custGeom>
              <a:avLst/>
              <a:gdLst>
                <a:gd name="T0" fmla="*/ 2147483647 w 208"/>
                <a:gd name="T1" fmla="*/ 2147483647 h 200"/>
                <a:gd name="T2" fmla="*/ 2147483647 w 208"/>
                <a:gd name="T3" fmla="*/ 2147483647 h 200"/>
                <a:gd name="T4" fmla="*/ 2147483647 w 208"/>
                <a:gd name="T5" fmla="*/ 2147483647 h 200"/>
                <a:gd name="T6" fmla="*/ 0 w 208"/>
                <a:gd name="T7" fmla="*/ 2147483647 h 200"/>
                <a:gd name="T8" fmla="*/ 0 w 208"/>
                <a:gd name="T9" fmla="*/ 2147483647 h 200"/>
                <a:gd name="T10" fmla="*/ 2147483647 w 208"/>
                <a:gd name="T11" fmla="*/ 2147483647 h 200"/>
                <a:gd name="T12" fmla="*/ 2147483647 w 208"/>
                <a:gd name="T13" fmla="*/ 2147483647 h 200"/>
                <a:gd name="T14" fmla="*/ 2147483647 w 208"/>
                <a:gd name="T15" fmla="*/ 2147483647 h 200"/>
                <a:gd name="T16" fmla="*/ 2147483647 w 208"/>
                <a:gd name="T17" fmla="*/ 2147483647 h 200"/>
                <a:gd name="T18" fmla="*/ 2147483647 w 208"/>
                <a:gd name="T19" fmla="*/ 2147483647 h 200"/>
                <a:gd name="T20" fmla="*/ 2147483647 w 208"/>
                <a:gd name="T21" fmla="*/ 2147483647 h 200"/>
                <a:gd name="T22" fmla="*/ 2147483647 w 208"/>
                <a:gd name="T23" fmla="*/ 2147483647 h 200"/>
                <a:gd name="T24" fmla="*/ 2147483647 w 208"/>
                <a:gd name="T25" fmla="*/ 2147483647 h 200"/>
                <a:gd name="T26" fmla="*/ 2147483647 w 208"/>
                <a:gd name="T27" fmla="*/ 2147483647 h 200"/>
                <a:gd name="T28" fmla="*/ 2147483647 w 208"/>
                <a:gd name="T29" fmla="*/ 2147483647 h 200"/>
                <a:gd name="T30" fmla="*/ 2147483647 w 208"/>
                <a:gd name="T31" fmla="*/ 2147483647 h 200"/>
                <a:gd name="T32" fmla="*/ 2147483647 w 208"/>
                <a:gd name="T33" fmla="*/ 2147483647 h 200"/>
                <a:gd name="T34" fmla="*/ 2147483647 w 208"/>
                <a:gd name="T35" fmla="*/ 2147483647 h 200"/>
                <a:gd name="T36" fmla="*/ 2147483647 w 208"/>
                <a:gd name="T37" fmla="*/ 2147483647 h 200"/>
                <a:gd name="T38" fmla="*/ 2147483647 w 208"/>
                <a:gd name="T39" fmla="*/ 2147483647 h 200"/>
                <a:gd name="T40" fmla="*/ 2147483647 w 208"/>
                <a:gd name="T41" fmla="*/ 2147483647 h 200"/>
                <a:gd name="T42" fmla="*/ 2147483647 w 208"/>
                <a:gd name="T43" fmla="*/ 2147483647 h 200"/>
                <a:gd name="T44" fmla="*/ 2147483647 w 208"/>
                <a:gd name="T45" fmla="*/ 2147483647 h 200"/>
                <a:gd name="T46" fmla="*/ 2147483647 w 208"/>
                <a:gd name="T47" fmla="*/ 2147483647 h 200"/>
                <a:gd name="T48" fmla="*/ 2147483647 w 208"/>
                <a:gd name="T49" fmla="*/ 2147483647 h 200"/>
                <a:gd name="T50" fmla="*/ 2147483647 w 208"/>
                <a:gd name="T51" fmla="*/ 2147483647 h 200"/>
                <a:gd name="T52" fmla="*/ 2147483647 w 208"/>
                <a:gd name="T53" fmla="*/ 2147483647 h 200"/>
                <a:gd name="T54" fmla="*/ 2147483647 w 208"/>
                <a:gd name="T55" fmla="*/ 2147483647 h 200"/>
                <a:gd name="T56" fmla="*/ 2147483647 w 208"/>
                <a:gd name="T57" fmla="*/ 2147483647 h 200"/>
                <a:gd name="T58" fmla="*/ 2147483647 w 208"/>
                <a:gd name="T59" fmla="*/ 2147483647 h 200"/>
                <a:gd name="T60" fmla="*/ 2147483647 w 208"/>
                <a:gd name="T61" fmla="*/ 2147483647 h 200"/>
                <a:gd name="T62" fmla="*/ 2147483647 w 208"/>
                <a:gd name="T63" fmla="*/ 0 h 200"/>
                <a:gd name="T64" fmla="*/ 2147483647 w 208"/>
                <a:gd name="T65" fmla="*/ 2147483647 h 200"/>
                <a:gd name="T66" fmla="*/ 2147483647 w 208"/>
                <a:gd name="T67" fmla="*/ 2147483647 h 20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08"/>
                <a:gd name="T103" fmla="*/ 0 h 200"/>
                <a:gd name="T104" fmla="*/ 208 w 208"/>
                <a:gd name="T105" fmla="*/ 200 h 20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08" h="200">
                  <a:moveTo>
                    <a:pt x="16" y="24"/>
                  </a:moveTo>
                  <a:lnTo>
                    <a:pt x="8" y="32"/>
                  </a:lnTo>
                  <a:lnTo>
                    <a:pt x="8" y="40"/>
                  </a:lnTo>
                  <a:lnTo>
                    <a:pt x="0" y="48"/>
                  </a:lnTo>
                  <a:lnTo>
                    <a:pt x="0" y="112"/>
                  </a:lnTo>
                  <a:lnTo>
                    <a:pt x="24" y="136"/>
                  </a:lnTo>
                  <a:lnTo>
                    <a:pt x="32" y="136"/>
                  </a:lnTo>
                  <a:lnTo>
                    <a:pt x="64" y="144"/>
                  </a:lnTo>
                  <a:lnTo>
                    <a:pt x="72" y="152"/>
                  </a:lnTo>
                  <a:lnTo>
                    <a:pt x="88" y="144"/>
                  </a:lnTo>
                  <a:lnTo>
                    <a:pt x="184" y="192"/>
                  </a:lnTo>
                  <a:lnTo>
                    <a:pt x="192" y="200"/>
                  </a:lnTo>
                  <a:lnTo>
                    <a:pt x="192" y="184"/>
                  </a:lnTo>
                  <a:lnTo>
                    <a:pt x="200" y="184"/>
                  </a:lnTo>
                  <a:lnTo>
                    <a:pt x="208" y="160"/>
                  </a:lnTo>
                  <a:lnTo>
                    <a:pt x="200" y="160"/>
                  </a:lnTo>
                  <a:lnTo>
                    <a:pt x="200" y="64"/>
                  </a:lnTo>
                  <a:lnTo>
                    <a:pt x="200" y="56"/>
                  </a:lnTo>
                  <a:lnTo>
                    <a:pt x="192" y="40"/>
                  </a:lnTo>
                  <a:lnTo>
                    <a:pt x="200" y="32"/>
                  </a:lnTo>
                  <a:lnTo>
                    <a:pt x="200" y="24"/>
                  </a:lnTo>
                  <a:lnTo>
                    <a:pt x="192" y="16"/>
                  </a:lnTo>
                  <a:lnTo>
                    <a:pt x="176" y="8"/>
                  </a:lnTo>
                  <a:lnTo>
                    <a:pt x="160" y="8"/>
                  </a:lnTo>
                  <a:lnTo>
                    <a:pt x="136" y="16"/>
                  </a:lnTo>
                  <a:lnTo>
                    <a:pt x="136" y="32"/>
                  </a:lnTo>
                  <a:lnTo>
                    <a:pt x="112" y="40"/>
                  </a:lnTo>
                  <a:lnTo>
                    <a:pt x="96" y="24"/>
                  </a:lnTo>
                  <a:lnTo>
                    <a:pt x="88" y="16"/>
                  </a:lnTo>
                  <a:lnTo>
                    <a:pt x="80" y="8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32" y="8"/>
                  </a:lnTo>
                  <a:lnTo>
                    <a:pt x="16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93" name="Freeform 643"/>
            <p:cNvSpPr/>
            <p:nvPr/>
          </p:nvSpPr>
          <p:spPr bwMode="auto">
            <a:xfrm>
              <a:off x="2827700" y="2941191"/>
              <a:ext cx="58910" cy="110024"/>
            </a:xfrm>
            <a:custGeom>
              <a:avLst/>
              <a:gdLst>
                <a:gd name="T0" fmla="*/ 2147483647 w 56"/>
                <a:gd name="T1" fmla="*/ 2147483647 h 104"/>
                <a:gd name="T2" fmla="*/ 2147483647 w 56"/>
                <a:gd name="T3" fmla="*/ 2147483647 h 104"/>
                <a:gd name="T4" fmla="*/ 2147483647 w 56"/>
                <a:gd name="T5" fmla="*/ 2147483647 h 104"/>
                <a:gd name="T6" fmla="*/ 0 w 56"/>
                <a:gd name="T7" fmla="*/ 2147483647 h 104"/>
                <a:gd name="T8" fmla="*/ 0 w 56"/>
                <a:gd name="T9" fmla="*/ 2147483647 h 104"/>
                <a:gd name="T10" fmla="*/ 2147483647 w 56"/>
                <a:gd name="T11" fmla="*/ 2147483647 h 104"/>
                <a:gd name="T12" fmla="*/ 2147483647 w 56"/>
                <a:gd name="T13" fmla="*/ 2147483647 h 104"/>
                <a:gd name="T14" fmla="*/ 2147483647 w 56"/>
                <a:gd name="T15" fmla="*/ 2147483647 h 104"/>
                <a:gd name="T16" fmla="*/ 2147483647 w 56"/>
                <a:gd name="T17" fmla="*/ 2147483647 h 104"/>
                <a:gd name="T18" fmla="*/ 2147483647 w 56"/>
                <a:gd name="T19" fmla="*/ 2147483647 h 104"/>
                <a:gd name="T20" fmla="*/ 2147483647 w 56"/>
                <a:gd name="T21" fmla="*/ 2147483647 h 104"/>
                <a:gd name="T22" fmla="*/ 2147483647 w 56"/>
                <a:gd name="T23" fmla="*/ 2147483647 h 104"/>
                <a:gd name="T24" fmla="*/ 2147483647 w 56"/>
                <a:gd name="T25" fmla="*/ 2147483647 h 104"/>
                <a:gd name="T26" fmla="*/ 2147483647 w 56"/>
                <a:gd name="T27" fmla="*/ 2147483647 h 104"/>
                <a:gd name="T28" fmla="*/ 2147483647 w 56"/>
                <a:gd name="T29" fmla="*/ 2147483647 h 104"/>
                <a:gd name="T30" fmla="*/ 2147483647 w 56"/>
                <a:gd name="T31" fmla="*/ 2147483647 h 104"/>
                <a:gd name="T32" fmla="*/ 2147483647 w 56"/>
                <a:gd name="T33" fmla="*/ 2147483647 h 104"/>
                <a:gd name="T34" fmla="*/ 2147483647 w 56"/>
                <a:gd name="T35" fmla="*/ 2147483647 h 104"/>
                <a:gd name="T36" fmla="*/ 2147483647 w 56"/>
                <a:gd name="T37" fmla="*/ 0 h 104"/>
                <a:gd name="T38" fmla="*/ 2147483647 w 56"/>
                <a:gd name="T39" fmla="*/ 0 h 104"/>
                <a:gd name="T40" fmla="*/ 2147483647 w 56"/>
                <a:gd name="T41" fmla="*/ 2147483647 h 10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6"/>
                <a:gd name="T64" fmla="*/ 0 h 104"/>
                <a:gd name="T65" fmla="*/ 56 w 56"/>
                <a:gd name="T66" fmla="*/ 104 h 10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6" h="104">
                  <a:moveTo>
                    <a:pt x="16" y="8"/>
                  </a:moveTo>
                  <a:lnTo>
                    <a:pt x="16" y="24"/>
                  </a:lnTo>
                  <a:lnTo>
                    <a:pt x="16" y="40"/>
                  </a:lnTo>
                  <a:lnTo>
                    <a:pt x="0" y="56"/>
                  </a:lnTo>
                  <a:lnTo>
                    <a:pt x="0" y="64"/>
                  </a:lnTo>
                  <a:lnTo>
                    <a:pt x="8" y="72"/>
                  </a:lnTo>
                  <a:lnTo>
                    <a:pt x="16" y="72"/>
                  </a:lnTo>
                  <a:lnTo>
                    <a:pt x="24" y="80"/>
                  </a:lnTo>
                  <a:lnTo>
                    <a:pt x="24" y="96"/>
                  </a:lnTo>
                  <a:lnTo>
                    <a:pt x="32" y="104"/>
                  </a:lnTo>
                  <a:lnTo>
                    <a:pt x="32" y="96"/>
                  </a:lnTo>
                  <a:lnTo>
                    <a:pt x="40" y="88"/>
                  </a:lnTo>
                  <a:lnTo>
                    <a:pt x="56" y="72"/>
                  </a:lnTo>
                  <a:lnTo>
                    <a:pt x="56" y="64"/>
                  </a:lnTo>
                  <a:lnTo>
                    <a:pt x="40" y="56"/>
                  </a:lnTo>
                  <a:lnTo>
                    <a:pt x="32" y="48"/>
                  </a:lnTo>
                  <a:lnTo>
                    <a:pt x="48" y="24"/>
                  </a:lnTo>
                  <a:lnTo>
                    <a:pt x="40" y="8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16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94" name="Freeform 644"/>
            <p:cNvSpPr/>
            <p:nvPr/>
          </p:nvSpPr>
          <p:spPr bwMode="auto">
            <a:xfrm>
              <a:off x="2554806" y="2966315"/>
              <a:ext cx="161137" cy="127350"/>
            </a:xfrm>
            <a:custGeom>
              <a:avLst/>
              <a:gdLst>
                <a:gd name="T0" fmla="*/ 2147483647 w 152"/>
                <a:gd name="T1" fmla="*/ 2147483647 h 120"/>
                <a:gd name="T2" fmla="*/ 2147483647 w 152"/>
                <a:gd name="T3" fmla="*/ 2147483647 h 120"/>
                <a:gd name="T4" fmla="*/ 2147483647 w 152"/>
                <a:gd name="T5" fmla="*/ 2147483647 h 120"/>
                <a:gd name="T6" fmla="*/ 2147483647 w 152"/>
                <a:gd name="T7" fmla="*/ 2147483647 h 120"/>
                <a:gd name="T8" fmla="*/ 2147483647 w 152"/>
                <a:gd name="T9" fmla="*/ 2147483647 h 120"/>
                <a:gd name="T10" fmla="*/ 2147483647 w 152"/>
                <a:gd name="T11" fmla="*/ 2147483647 h 120"/>
                <a:gd name="T12" fmla="*/ 2147483647 w 152"/>
                <a:gd name="T13" fmla="*/ 2147483647 h 120"/>
                <a:gd name="T14" fmla="*/ 2147483647 w 152"/>
                <a:gd name="T15" fmla="*/ 2147483647 h 120"/>
                <a:gd name="T16" fmla="*/ 2147483647 w 152"/>
                <a:gd name="T17" fmla="*/ 2147483647 h 120"/>
                <a:gd name="T18" fmla="*/ 2147483647 w 152"/>
                <a:gd name="T19" fmla="*/ 2147483647 h 120"/>
                <a:gd name="T20" fmla="*/ 2147483647 w 152"/>
                <a:gd name="T21" fmla="*/ 2147483647 h 120"/>
                <a:gd name="T22" fmla="*/ 2147483647 w 152"/>
                <a:gd name="T23" fmla="*/ 2147483647 h 120"/>
                <a:gd name="T24" fmla="*/ 2147483647 w 152"/>
                <a:gd name="T25" fmla="*/ 2147483647 h 120"/>
                <a:gd name="T26" fmla="*/ 2147483647 w 152"/>
                <a:gd name="T27" fmla="*/ 0 h 120"/>
                <a:gd name="T28" fmla="*/ 2147483647 w 152"/>
                <a:gd name="T29" fmla="*/ 2147483647 h 120"/>
                <a:gd name="T30" fmla="*/ 2147483647 w 152"/>
                <a:gd name="T31" fmla="*/ 2147483647 h 120"/>
                <a:gd name="T32" fmla="*/ 2147483647 w 152"/>
                <a:gd name="T33" fmla="*/ 2147483647 h 120"/>
                <a:gd name="T34" fmla="*/ 2147483647 w 152"/>
                <a:gd name="T35" fmla="*/ 2147483647 h 120"/>
                <a:gd name="T36" fmla="*/ 2147483647 w 152"/>
                <a:gd name="T37" fmla="*/ 2147483647 h 120"/>
                <a:gd name="T38" fmla="*/ 0 w 152"/>
                <a:gd name="T39" fmla="*/ 2147483647 h 120"/>
                <a:gd name="T40" fmla="*/ 2147483647 w 152"/>
                <a:gd name="T41" fmla="*/ 2147483647 h 120"/>
                <a:gd name="T42" fmla="*/ 2147483647 w 152"/>
                <a:gd name="T43" fmla="*/ 2147483647 h 12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52"/>
                <a:gd name="T67" fmla="*/ 0 h 120"/>
                <a:gd name="T68" fmla="*/ 152 w 152"/>
                <a:gd name="T69" fmla="*/ 120 h 12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52" h="120">
                  <a:moveTo>
                    <a:pt x="56" y="104"/>
                  </a:moveTo>
                  <a:lnTo>
                    <a:pt x="72" y="96"/>
                  </a:lnTo>
                  <a:lnTo>
                    <a:pt x="96" y="80"/>
                  </a:lnTo>
                  <a:lnTo>
                    <a:pt x="120" y="72"/>
                  </a:lnTo>
                  <a:lnTo>
                    <a:pt x="120" y="64"/>
                  </a:lnTo>
                  <a:lnTo>
                    <a:pt x="128" y="56"/>
                  </a:lnTo>
                  <a:lnTo>
                    <a:pt x="144" y="56"/>
                  </a:lnTo>
                  <a:lnTo>
                    <a:pt x="152" y="48"/>
                  </a:lnTo>
                  <a:lnTo>
                    <a:pt x="144" y="32"/>
                  </a:lnTo>
                  <a:lnTo>
                    <a:pt x="144" y="8"/>
                  </a:lnTo>
                  <a:lnTo>
                    <a:pt x="136" y="8"/>
                  </a:lnTo>
                  <a:lnTo>
                    <a:pt x="120" y="8"/>
                  </a:lnTo>
                  <a:lnTo>
                    <a:pt x="112" y="8"/>
                  </a:lnTo>
                  <a:lnTo>
                    <a:pt x="96" y="0"/>
                  </a:lnTo>
                  <a:lnTo>
                    <a:pt x="80" y="24"/>
                  </a:lnTo>
                  <a:lnTo>
                    <a:pt x="64" y="40"/>
                  </a:lnTo>
                  <a:lnTo>
                    <a:pt x="48" y="64"/>
                  </a:lnTo>
                  <a:lnTo>
                    <a:pt x="40" y="96"/>
                  </a:lnTo>
                  <a:lnTo>
                    <a:pt x="8" y="112"/>
                  </a:lnTo>
                  <a:lnTo>
                    <a:pt x="0" y="120"/>
                  </a:lnTo>
                  <a:lnTo>
                    <a:pt x="56" y="120"/>
                  </a:lnTo>
                  <a:lnTo>
                    <a:pt x="56" y="10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95" name="Freeform 645"/>
            <p:cNvSpPr/>
            <p:nvPr/>
          </p:nvSpPr>
          <p:spPr bwMode="auto">
            <a:xfrm>
              <a:off x="2827700" y="2941191"/>
              <a:ext cx="58910" cy="110024"/>
            </a:xfrm>
            <a:custGeom>
              <a:avLst/>
              <a:gdLst>
                <a:gd name="T0" fmla="*/ 2147483647 w 56"/>
                <a:gd name="T1" fmla="*/ 2147483647 h 104"/>
                <a:gd name="T2" fmla="*/ 2147483647 w 56"/>
                <a:gd name="T3" fmla="*/ 2147483647 h 104"/>
                <a:gd name="T4" fmla="*/ 2147483647 w 56"/>
                <a:gd name="T5" fmla="*/ 2147483647 h 104"/>
                <a:gd name="T6" fmla="*/ 0 w 56"/>
                <a:gd name="T7" fmla="*/ 2147483647 h 104"/>
                <a:gd name="T8" fmla="*/ 0 w 56"/>
                <a:gd name="T9" fmla="*/ 2147483647 h 104"/>
                <a:gd name="T10" fmla="*/ 2147483647 w 56"/>
                <a:gd name="T11" fmla="*/ 2147483647 h 104"/>
                <a:gd name="T12" fmla="*/ 2147483647 w 56"/>
                <a:gd name="T13" fmla="*/ 2147483647 h 104"/>
                <a:gd name="T14" fmla="*/ 2147483647 w 56"/>
                <a:gd name="T15" fmla="*/ 2147483647 h 104"/>
                <a:gd name="T16" fmla="*/ 2147483647 w 56"/>
                <a:gd name="T17" fmla="*/ 2147483647 h 104"/>
                <a:gd name="T18" fmla="*/ 2147483647 w 56"/>
                <a:gd name="T19" fmla="*/ 2147483647 h 104"/>
                <a:gd name="T20" fmla="*/ 2147483647 w 56"/>
                <a:gd name="T21" fmla="*/ 2147483647 h 104"/>
                <a:gd name="T22" fmla="*/ 2147483647 w 56"/>
                <a:gd name="T23" fmla="*/ 2147483647 h 104"/>
                <a:gd name="T24" fmla="*/ 2147483647 w 56"/>
                <a:gd name="T25" fmla="*/ 2147483647 h 104"/>
                <a:gd name="T26" fmla="*/ 2147483647 w 56"/>
                <a:gd name="T27" fmla="*/ 2147483647 h 104"/>
                <a:gd name="T28" fmla="*/ 2147483647 w 56"/>
                <a:gd name="T29" fmla="*/ 2147483647 h 104"/>
                <a:gd name="T30" fmla="*/ 2147483647 w 56"/>
                <a:gd name="T31" fmla="*/ 2147483647 h 104"/>
                <a:gd name="T32" fmla="*/ 2147483647 w 56"/>
                <a:gd name="T33" fmla="*/ 2147483647 h 104"/>
                <a:gd name="T34" fmla="*/ 2147483647 w 56"/>
                <a:gd name="T35" fmla="*/ 2147483647 h 104"/>
                <a:gd name="T36" fmla="*/ 2147483647 w 56"/>
                <a:gd name="T37" fmla="*/ 0 h 104"/>
                <a:gd name="T38" fmla="*/ 2147483647 w 56"/>
                <a:gd name="T39" fmla="*/ 0 h 104"/>
                <a:gd name="T40" fmla="*/ 2147483647 w 56"/>
                <a:gd name="T41" fmla="*/ 2147483647 h 104"/>
                <a:gd name="T42" fmla="*/ 2147483647 w 56"/>
                <a:gd name="T43" fmla="*/ 2147483647 h 10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56"/>
                <a:gd name="T67" fmla="*/ 0 h 104"/>
                <a:gd name="T68" fmla="*/ 56 w 56"/>
                <a:gd name="T69" fmla="*/ 104 h 10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56" h="104">
                  <a:moveTo>
                    <a:pt x="16" y="8"/>
                  </a:moveTo>
                  <a:lnTo>
                    <a:pt x="16" y="24"/>
                  </a:lnTo>
                  <a:lnTo>
                    <a:pt x="16" y="40"/>
                  </a:lnTo>
                  <a:lnTo>
                    <a:pt x="0" y="56"/>
                  </a:lnTo>
                  <a:lnTo>
                    <a:pt x="0" y="64"/>
                  </a:lnTo>
                  <a:lnTo>
                    <a:pt x="8" y="72"/>
                  </a:lnTo>
                  <a:lnTo>
                    <a:pt x="16" y="72"/>
                  </a:lnTo>
                  <a:lnTo>
                    <a:pt x="24" y="80"/>
                  </a:lnTo>
                  <a:lnTo>
                    <a:pt x="24" y="96"/>
                  </a:lnTo>
                  <a:lnTo>
                    <a:pt x="32" y="104"/>
                  </a:lnTo>
                  <a:lnTo>
                    <a:pt x="32" y="96"/>
                  </a:lnTo>
                  <a:lnTo>
                    <a:pt x="40" y="88"/>
                  </a:lnTo>
                  <a:lnTo>
                    <a:pt x="56" y="72"/>
                  </a:lnTo>
                  <a:lnTo>
                    <a:pt x="56" y="64"/>
                  </a:lnTo>
                  <a:lnTo>
                    <a:pt x="40" y="56"/>
                  </a:lnTo>
                  <a:lnTo>
                    <a:pt x="32" y="48"/>
                  </a:lnTo>
                  <a:lnTo>
                    <a:pt x="48" y="24"/>
                  </a:lnTo>
                  <a:lnTo>
                    <a:pt x="40" y="8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16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96" name="Freeform 646"/>
            <p:cNvSpPr/>
            <p:nvPr/>
          </p:nvSpPr>
          <p:spPr bwMode="auto">
            <a:xfrm>
              <a:off x="2554806" y="2966315"/>
              <a:ext cx="161137" cy="127350"/>
            </a:xfrm>
            <a:custGeom>
              <a:avLst/>
              <a:gdLst>
                <a:gd name="T0" fmla="*/ 2147483647 w 152"/>
                <a:gd name="T1" fmla="*/ 2147483647 h 120"/>
                <a:gd name="T2" fmla="*/ 2147483647 w 152"/>
                <a:gd name="T3" fmla="*/ 2147483647 h 120"/>
                <a:gd name="T4" fmla="*/ 2147483647 w 152"/>
                <a:gd name="T5" fmla="*/ 2147483647 h 120"/>
                <a:gd name="T6" fmla="*/ 2147483647 w 152"/>
                <a:gd name="T7" fmla="*/ 2147483647 h 120"/>
                <a:gd name="T8" fmla="*/ 2147483647 w 152"/>
                <a:gd name="T9" fmla="*/ 2147483647 h 120"/>
                <a:gd name="T10" fmla="*/ 2147483647 w 152"/>
                <a:gd name="T11" fmla="*/ 2147483647 h 120"/>
                <a:gd name="T12" fmla="*/ 2147483647 w 152"/>
                <a:gd name="T13" fmla="*/ 2147483647 h 120"/>
                <a:gd name="T14" fmla="*/ 2147483647 w 152"/>
                <a:gd name="T15" fmla="*/ 2147483647 h 120"/>
                <a:gd name="T16" fmla="*/ 2147483647 w 152"/>
                <a:gd name="T17" fmla="*/ 2147483647 h 120"/>
                <a:gd name="T18" fmla="*/ 2147483647 w 152"/>
                <a:gd name="T19" fmla="*/ 2147483647 h 120"/>
                <a:gd name="T20" fmla="*/ 2147483647 w 152"/>
                <a:gd name="T21" fmla="*/ 2147483647 h 120"/>
                <a:gd name="T22" fmla="*/ 2147483647 w 152"/>
                <a:gd name="T23" fmla="*/ 2147483647 h 120"/>
                <a:gd name="T24" fmla="*/ 2147483647 w 152"/>
                <a:gd name="T25" fmla="*/ 2147483647 h 120"/>
                <a:gd name="T26" fmla="*/ 2147483647 w 152"/>
                <a:gd name="T27" fmla="*/ 0 h 120"/>
                <a:gd name="T28" fmla="*/ 2147483647 w 152"/>
                <a:gd name="T29" fmla="*/ 2147483647 h 120"/>
                <a:gd name="T30" fmla="*/ 2147483647 w 152"/>
                <a:gd name="T31" fmla="*/ 2147483647 h 120"/>
                <a:gd name="T32" fmla="*/ 2147483647 w 152"/>
                <a:gd name="T33" fmla="*/ 2147483647 h 120"/>
                <a:gd name="T34" fmla="*/ 2147483647 w 152"/>
                <a:gd name="T35" fmla="*/ 2147483647 h 120"/>
                <a:gd name="T36" fmla="*/ 2147483647 w 152"/>
                <a:gd name="T37" fmla="*/ 2147483647 h 120"/>
                <a:gd name="T38" fmla="*/ 0 w 152"/>
                <a:gd name="T39" fmla="*/ 2147483647 h 120"/>
                <a:gd name="T40" fmla="*/ 2147483647 w 152"/>
                <a:gd name="T41" fmla="*/ 2147483647 h 120"/>
                <a:gd name="T42" fmla="*/ 2147483647 w 152"/>
                <a:gd name="T43" fmla="*/ 2147483647 h 12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52"/>
                <a:gd name="T67" fmla="*/ 0 h 120"/>
                <a:gd name="T68" fmla="*/ 152 w 152"/>
                <a:gd name="T69" fmla="*/ 120 h 12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52" h="120">
                  <a:moveTo>
                    <a:pt x="56" y="104"/>
                  </a:moveTo>
                  <a:lnTo>
                    <a:pt x="72" y="96"/>
                  </a:lnTo>
                  <a:lnTo>
                    <a:pt x="96" y="80"/>
                  </a:lnTo>
                  <a:lnTo>
                    <a:pt x="120" y="72"/>
                  </a:lnTo>
                  <a:lnTo>
                    <a:pt x="120" y="64"/>
                  </a:lnTo>
                  <a:lnTo>
                    <a:pt x="128" y="56"/>
                  </a:lnTo>
                  <a:lnTo>
                    <a:pt x="144" y="56"/>
                  </a:lnTo>
                  <a:lnTo>
                    <a:pt x="152" y="48"/>
                  </a:lnTo>
                  <a:lnTo>
                    <a:pt x="144" y="32"/>
                  </a:lnTo>
                  <a:lnTo>
                    <a:pt x="144" y="8"/>
                  </a:lnTo>
                  <a:lnTo>
                    <a:pt x="136" y="8"/>
                  </a:lnTo>
                  <a:lnTo>
                    <a:pt x="120" y="8"/>
                  </a:lnTo>
                  <a:lnTo>
                    <a:pt x="112" y="8"/>
                  </a:lnTo>
                  <a:lnTo>
                    <a:pt x="96" y="0"/>
                  </a:lnTo>
                  <a:lnTo>
                    <a:pt x="80" y="24"/>
                  </a:lnTo>
                  <a:lnTo>
                    <a:pt x="64" y="40"/>
                  </a:lnTo>
                  <a:lnTo>
                    <a:pt x="48" y="64"/>
                  </a:lnTo>
                  <a:lnTo>
                    <a:pt x="40" y="96"/>
                  </a:lnTo>
                  <a:lnTo>
                    <a:pt x="8" y="112"/>
                  </a:lnTo>
                  <a:lnTo>
                    <a:pt x="0" y="120"/>
                  </a:lnTo>
                  <a:lnTo>
                    <a:pt x="56" y="120"/>
                  </a:lnTo>
                  <a:lnTo>
                    <a:pt x="56" y="10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97" name="Freeform 647"/>
            <p:cNvSpPr/>
            <p:nvPr/>
          </p:nvSpPr>
          <p:spPr bwMode="auto">
            <a:xfrm>
              <a:off x="2504559" y="3093665"/>
              <a:ext cx="110024" cy="93564"/>
            </a:xfrm>
            <a:custGeom>
              <a:avLst/>
              <a:gdLst>
                <a:gd name="T0" fmla="*/ 2147483647 w 104"/>
                <a:gd name="T1" fmla="*/ 2147483647 h 88"/>
                <a:gd name="T2" fmla="*/ 2147483647 w 104"/>
                <a:gd name="T3" fmla="*/ 2147483647 h 88"/>
                <a:gd name="T4" fmla="*/ 2147483647 w 104"/>
                <a:gd name="T5" fmla="*/ 2147483647 h 88"/>
                <a:gd name="T6" fmla="*/ 2147483647 w 104"/>
                <a:gd name="T7" fmla="*/ 2147483647 h 88"/>
                <a:gd name="T8" fmla="*/ 2147483647 w 104"/>
                <a:gd name="T9" fmla="*/ 2147483647 h 88"/>
                <a:gd name="T10" fmla="*/ 2147483647 w 104"/>
                <a:gd name="T11" fmla="*/ 0 h 88"/>
                <a:gd name="T12" fmla="*/ 2147483647 w 104"/>
                <a:gd name="T13" fmla="*/ 0 h 88"/>
                <a:gd name="T14" fmla="*/ 2147483647 w 104"/>
                <a:gd name="T15" fmla="*/ 2147483647 h 88"/>
                <a:gd name="T16" fmla="*/ 2147483647 w 104"/>
                <a:gd name="T17" fmla="*/ 2147483647 h 88"/>
                <a:gd name="T18" fmla="*/ 0 w 104"/>
                <a:gd name="T19" fmla="*/ 2147483647 h 88"/>
                <a:gd name="T20" fmla="*/ 2147483647 w 104"/>
                <a:gd name="T21" fmla="*/ 2147483647 h 88"/>
                <a:gd name="T22" fmla="*/ 2147483647 w 104"/>
                <a:gd name="T23" fmla="*/ 2147483647 h 8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4"/>
                <a:gd name="T37" fmla="*/ 0 h 88"/>
                <a:gd name="T38" fmla="*/ 104 w 104"/>
                <a:gd name="T39" fmla="*/ 88 h 8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4" h="88">
                  <a:moveTo>
                    <a:pt x="56" y="64"/>
                  </a:moveTo>
                  <a:lnTo>
                    <a:pt x="64" y="56"/>
                  </a:lnTo>
                  <a:lnTo>
                    <a:pt x="64" y="24"/>
                  </a:lnTo>
                  <a:lnTo>
                    <a:pt x="104" y="24"/>
                  </a:lnTo>
                  <a:lnTo>
                    <a:pt x="104" y="8"/>
                  </a:lnTo>
                  <a:lnTo>
                    <a:pt x="104" y="0"/>
                  </a:lnTo>
                  <a:lnTo>
                    <a:pt x="48" y="0"/>
                  </a:lnTo>
                  <a:lnTo>
                    <a:pt x="40" y="8"/>
                  </a:lnTo>
                  <a:lnTo>
                    <a:pt x="16" y="48"/>
                  </a:lnTo>
                  <a:lnTo>
                    <a:pt x="0" y="88"/>
                  </a:lnTo>
                  <a:lnTo>
                    <a:pt x="48" y="88"/>
                  </a:lnTo>
                  <a:lnTo>
                    <a:pt x="56" y="6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98" name="Freeform 648"/>
            <p:cNvSpPr/>
            <p:nvPr/>
          </p:nvSpPr>
          <p:spPr bwMode="auto">
            <a:xfrm>
              <a:off x="2512356" y="3305916"/>
              <a:ext cx="33787" cy="25123"/>
            </a:xfrm>
            <a:custGeom>
              <a:avLst/>
              <a:gdLst>
                <a:gd name="T0" fmla="*/ 2147483647 w 32"/>
                <a:gd name="T1" fmla="*/ 2147483647 h 24"/>
                <a:gd name="T2" fmla="*/ 2147483647 w 32"/>
                <a:gd name="T3" fmla="*/ 2147483647 h 24"/>
                <a:gd name="T4" fmla="*/ 2147483647 w 32"/>
                <a:gd name="T5" fmla="*/ 0 h 24"/>
                <a:gd name="T6" fmla="*/ 2147483647 w 32"/>
                <a:gd name="T7" fmla="*/ 0 h 24"/>
                <a:gd name="T8" fmla="*/ 0 w 32"/>
                <a:gd name="T9" fmla="*/ 2147483647 h 24"/>
                <a:gd name="T10" fmla="*/ 2147483647 w 32"/>
                <a:gd name="T11" fmla="*/ 2147483647 h 24"/>
                <a:gd name="T12" fmla="*/ 2147483647 w 32"/>
                <a:gd name="T13" fmla="*/ 2147483647 h 24"/>
                <a:gd name="T14" fmla="*/ 2147483647 w 32"/>
                <a:gd name="T15" fmla="*/ 2147483647 h 2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2"/>
                <a:gd name="T25" fmla="*/ 0 h 24"/>
                <a:gd name="T26" fmla="*/ 32 w 32"/>
                <a:gd name="T27" fmla="*/ 24 h 2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2" h="24">
                  <a:moveTo>
                    <a:pt x="32" y="16"/>
                  </a:moveTo>
                  <a:lnTo>
                    <a:pt x="32" y="8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0" y="8"/>
                  </a:lnTo>
                  <a:lnTo>
                    <a:pt x="8" y="24"/>
                  </a:lnTo>
                  <a:lnTo>
                    <a:pt x="24" y="16"/>
                  </a:lnTo>
                  <a:lnTo>
                    <a:pt x="32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99" name="Freeform 649"/>
            <p:cNvSpPr/>
            <p:nvPr/>
          </p:nvSpPr>
          <p:spPr bwMode="auto">
            <a:xfrm>
              <a:off x="3022624" y="3161239"/>
              <a:ext cx="220048" cy="272028"/>
            </a:xfrm>
            <a:custGeom>
              <a:avLst/>
              <a:gdLst>
                <a:gd name="T0" fmla="*/ 2147483647 w 208"/>
                <a:gd name="T1" fmla="*/ 2147483647 h 256"/>
                <a:gd name="T2" fmla="*/ 2147483647 w 208"/>
                <a:gd name="T3" fmla="*/ 2147483647 h 256"/>
                <a:gd name="T4" fmla="*/ 2147483647 w 208"/>
                <a:gd name="T5" fmla="*/ 2147483647 h 256"/>
                <a:gd name="T6" fmla="*/ 2147483647 w 208"/>
                <a:gd name="T7" fmla="*/ 2147483647 h 256"/>
                <a:gd name="T8" fmla="*/ 2147483647 w 208"/>
                <a:gd name="T9" fmla="*/ 2147483647 h 256"/>
                <a:gd name="T10" fmla="*/ 2147483647 w 208"/>
                <a:gd name="T11" fmla="*/ 2147483647 h 256"/>
                <a:gd name="T12" fmla="*/ 2147483647 w 208"/>
                <a:gd name="T13" fmla="*/ 2147483647 h 256"/>
                <a:gd name="T14" fmla="*/ 2147483647 w 208"/>
                <a:gd name="T15" fmla="*/ 2147483647 h 256"/>
                <a:gd name="T16" fmla="*/ 2147483647 w 208"/>
                <a:gd name="T17" fmla="*/ 2147483647 h 256"/>
                <a:gd name="T18" fmla="*/ 0 w 208"/>
                <a:gd name="T19" fmla="*/ 2147483647 h 256"/>
                <a:gd name="T20" fmla="*/ 2147483647 w 208"/>
                <a:gd name="T21" fmla="*/ 2147483647 h 256"/>
                <a:gd name="T22" fmla="*/ 2147483647 w 208"/>
                <a:gd name="T23" fmla="*/ 2147483647 h 256"/>
                <a:gd name="T24" fmla="*/ 2147483647 w 208"/>
                <a:gd name="T25" fmla="*/ 2147483647 h 256"/>
                <a:gd name="T26" fmla="*/ 2147483647 w 208"/>
                <a:gd name="T27" fmla="*/ 2147483647 h 256"/>
                <a:gd name="T28" fmla="*/ 2147483647 w 208"/>
                <a:gd name="T29" fmla="*/ 2147483647 h 256"/>
                <a:gd name="T30" fmla="*/ 2147483647 w 208"/>
                <a:gd name="T31" fmla="*/ 2147483647 h 256"/>
                <a:gd name="T32" fmla="*/ 2147483647 w 208"/>
                <a:gd name="T33" fmla="*/ 2147483647 h 256"/>
                <a:gd name="T34" fmla="*/ 2147483647 w 208"/>
                <a:gd name="T35" fmla="*/ 2147483647 h 256"/>
                <a:gd name="T36" fmla="*/ 2147483647 w 208"/>
                <a:gd name="T37" fmla="*/ 2147483647 h 256"/>
                <a:gd name="T38" fmla="*/ 2147483647 w 208"/>
                <a:gd name="T39" fmla="*/ 2147483647 h 256"/>
                <a:gd name="T40" fmla="*/ 2147483647 w 208"/>
                <a:gd name="T41" fmla="*/ 2147483647 h 256"/>
                <a:gd name="T42" fmla="*/ 2147483647 w 208"/>
                <a:gd name="T43" fmla="*/ 2147483647 h 256"/>
                <a:gd name="T44" fmla="*/ 2147483647 w 208"/>
                <a:gd name="T45" fmla="*/ 2147483647 h 256"/>
                <a:gd name="T46" fmla="*/ 2147483647 w 208"/>
                <a:gd name="T47" fmla="*/ 2147483647 h 256"/>
                <a:gd name="T48" fmla="*/ 2147483647 w 208"/>
                <a:gd name="T49" fmla="*/ 2147483647 h 256"/>
                <a:gd name="T50" fmla="*/ 2147483647 w 208"/>
                <a:gd name="T51" fmla="*/ 2147483647 h 256"/>
                <a:gd name="T52" fmla="*/ 2147483647 w 208"/>
                <a:gd name="T53" fmla="*/ 2147483647 h 256"/>
                <a:gd name="T54" fmla="*/ 2147483647 w 208"/>
                <a:gd name="T55" fmla="*/ 2147483647 h 256"/>
                <a:gd name="T56" fmla="*/ 2147483647 w 208"/>
                <a:gd name="T57" fmla="*/ 2147483647 h 256"/>
                <a:gd name="T58" fmla="*/ 2147483647 w 208"/>
                <a:gd name="T59" fmla="*/ 2147483647 h 256"/>
                <a:gd name="T60" fmla="*/ 2147483647 w 208"/>
                <a:gd name="T61" fmla="*/ 2147483647 h 256"/>
                <a:gd name="T62" fmla="*/ 2147483647 w 208"/>
                <a:gd name="T63" fmla="*/ 2147483647 h 256"/>
                <a:gd name="T64" fmla="*/ 2147483647 w 208"/>
                <a:gd name="T65" fmla="*/ 2147483647 h 256"/>
                <a:gd name="T66" fmla="*/ 2147483647 w 208"/>
                <a:gd name="T67" fmla="*/ 2147483647 h 256"/>
                <a:gd name="T68" fmla="*/ 2147483647 w 208"/>
                <a:gd name="T69" fmla="*/ 2147483647 h 256"/>
                <a:gd name="T70" fmla="*/ 2147483647 w 208"/>
                <a:gd name="T71" fmla="*/ 0 h 256"/>
                <a:gd name="T72" fmla="*/ 2147483647 w 208"/>
                <a:gd name="T73" fmla="*/ 2147483647 h 256"/>
                <a:gd name="T74" fmla="*/ 2147483647 w 208"/>
                <a:gd name="T75" fmla="*/ 2147483647 h 25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08"/>
                <a:gd name="T115" fmla="*/ 0 h 256"/>
                <a:gd name="T116" fmla="*/ 208 w 208"/>
                <a:gd name="T117" fmla="*/ 256 h 25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08" h="256">
                  <a:moveTo>
                    <a:pt x="152" y="16"/>
                  </a:moveTo>
                  <a:lnTo>
                    <a:pt x="48" y="16"/>
                  </a:lnTo>
                  <a:lnTo>
                    <a:pt x="40" y="40"/>
                  </a:lnTo>
                  <a:lnTo>
                    <a:pt x="32" y="40"/>
                  </a:lnTo>
                  <a:lnTo>
                    <a:pt x="32" y="56"/>
                  </a:lnTo>
                  <a:lnTo>
                    <a:pt x="24" y="48"/>
                  </a:lnTo>
                  <a:lnTo>
                    <a:pt x="24" y="96"/>
                  </a:lnTo>
                  <a:lnTo>
                    <a:pt x="8" y="104"/>
                  </a:lnTo>
                  <a:lnTo>
                    <a:pt x="8" y="128"/>
                  </a:lnTo>
                  <a:lnTo>
                    <a:pt x="0" y="136"/>
                  </a:lnTo>
                  <a:lnTo>
                    <a:pt x="16" y="160"/>
                  </a:lnTo>
                  <a:lnTo>
                    <a:pt x="24" y="176"/>
                  </a:lnTo>
                  <a:lnTo>
                    <a:pt x="32" y="200"/>
                  </a:lnTo>
                  <a:lnTo>
                    <a:pt x="48" y="208"/>
                  </a:lnTo>
                  <a:lnTo>
                    <a:pt x="72" y="232"/>
                  </a:lnTo>
                  <a:lnTo>
                    <a:pt x="80" y="240"/>
                  </a:lnTo>
                  <a:lnTo>
                    <a:pt x="104" y="240"/>
                  </a:lnTo>
                  <a:lnTo>
                    <a:pt x="120" y="256"/>
                  </a:lnTo>
                  <a:lnTo>
                    <a:pt x="144" y="248"/>
                  </a:lnTo>
                  <a:lnTo>
                    <a:pt x="168" y="240"/>
                  </a:lnTo>
                  <a:lnTo>
                    <a:pt x="176" y="240"/>
                  </a:lnTo>
                  <a:lnTo>
                    <a:pt x="176" y="232"/>
                  </a:lnTo>
                  <a:lnTo>
                    <a:pt x="168" y="224"/>
                  </a:lnTo>
                  <a:lnTo>
                    <a:pt x="160" y="216"/>
                  </a:lnTo>
                  <a:lnTo>
                    <a:pt x="144" y="200"/>
                  </a:lnTo>
                  <a:lnTo>
                    <a:pt x="144" y="192"/>
                  </a:lnTo>
                  <a:lnTo>
                    <a:pt x="152" y="192"/>
                  </a:lnTo>
                  <a:lnTo>
                    <a:pt x="160" y="168"/>
                  </a:lnTo>
                  <a:lnTo>
                    <a:pt x="176" y="152"/>
                  </a:lnTo>
                  <a:lnTo>
                    <a:pt x="184" y="128"/>
                  </a:lnTo>
                  <a:lnTo>
                    <a:pt x="192" y="80"/>
                  </a:lnTo>
                  <a:lnTo>
                    <a:pt x="200" y="72"/>
                  </a:lnTo>
                  <a:lnTo>
                    <a:pt x="208" y="72"/>
                  </a:lnTo>
                  <a:lnTo>
                    <a:pt x="200" y="48"/>
                  </a:lnTo>
                  <a:lnTo>
                    <a:pt x="192" y="16"/>
                  </a:lnTo>
                  <a:lnTo>
                    <a:pt x="176" y="0"/>
                  </a:lnTo>
                  <a:lnTo>
                    <a:pt x="168" y="8"/>
                  </a:lnTo>
                  <a:lnTo>
                    <a:pt x="152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00" name="Freeform 650"/>
            <p:cNvSpPr/>
            <p:nvPr/>
          </p:nvSpPr>
          <p:spPr bwMode="auto">
            <a:xfrm>
              <a:off x="2614583" y="3339703"/>
              <a:ext cx="84900" cy="76237"/>
            </a:xfrm>
            <a:custGeom>
              <a:avLst/>
              <a:gdLst>
                <a:gd name="T0" fmla="*/ 2147483647 w 80"/>
                <a:gd name="T1" fmla="*/ 2147483647 h 72"/>
                <a:gd name="T2" fmla="*/ 2147483647 w 80"/>
                <a:gd name="T3" fmla="*/ 2147483647 h 72"/>
                <a:gd name="T4" fmla="*/ 2147483647 w 80"/>
                <a:gd name="T5" fmla="*/ 2147483647 h 72"/>
                <a:gd name="T6" fmla="*/ 2147483647 w 80"/>
                <a:gd name="T7" fmla="*/ 2147483647 h 72"/>
                <a:gd name="T8" fmla="*/ 2147483647 w 80"/>
                <a:gd name="T9" fmla="*/ 0 h 72"/>
                <a:gd name="T10" fmla="*/ 2147483647 w 80"/>
                <a:gd name="T11" fmla="*/ 0 h 72"/>
                <a:gd name="T12" fmla="*/ 2147483647 w 80"/>
                <a:gd name="T13" fmla="*/ 0 h 72"/>
                <a:gd name="T14" fmla="*/ 2147483647 w 80"/>
                <a:gd name="T15" fmla="*/ 0 h 72"/>
                <a:gd name="T16" fmla="*/ 2147483647 w 80"/>
                <a:gd name="T17" fmla="*/ 0 h 72"/>
                <a:gd name="T18" fmla="*/ 2147483647 w 80"/>
                <a:gd name="T19" fmla="*/ 2147483647 h 72"/>
                <a:gd name="T20" fmla="*/ 2147483647 w 80"/>
                <a:gd name="T21" fmla="*/ 2147483647 h 72"/>
                <a:gd name="T22" fmla="*/ 0 w 80"/>
                <a:gd name="T23" fmla="*/ 2147483647 h 72"/>
                <a:gd name="T24" fmla="*/ 2147483647 w 80"/>
                <a:gd name="T25" fmla="*/ 2147483647 h 72"/>
                <a:gd name="T26" fmla="*/ 2147483647 w 80"/>
                <a:gd name="T27" fmla="*/ 2147483647 h 72"/>
                <a:gd name="T28" fmla="*/ 2147483647 w 80"/>
                <a:gd name="T29" fmla="*/ 2147483647 h 72"/>
                <a:gd name="T30" fmla="*/ 2147483647 w 80"/>
                <a:gd name="T31" fmla="*/ 2147483647 h 72"/>
                <a:gd name="T32" fmla="*/ 2147483647 w 80"/>
                <a:gd name="T33" fmla="*/ 2147483647 h 72"/>
                <a:gd name="T34" fmla="*/ 2147483647 w 80"/>
                <a:gd name="T35" fmla="*/ 2147483647 h 72"/>
                <a:gd name="T36" fmla="*/ 2147483647 w 80"/>
                <a:gd name="T37" fmla="*/ 2147483647 h 72"/>
                <a:gd name="T38" fmla="*/ 2147483647 w 80"/>
                <a:gd name="T39" fmla="*/ 2147483647 h 72"/>
                <a:gd name="T40" fmla="*/ 2147483647 w 80"/>
                <a:gd name="T41" fmla="*/ 2147483647 h 7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80"/>
                <a:gd name="T64" fmla="*/ 0 h 72"/>
                <a:gd name="T65" fmla="*/ 80 w 80"/>
                <a:gd name="T66" fmla="*/ 72 h 7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80" h="72">
                  <a:moveTo>
                    <a:pt x="72" y="40"/>
                  </a:moveTo>
                  <a:lnTo>
                    <a:pt x="80" y="24"/>
                  </a:lnTo>
                  <a:lnTo>
                    <a:pt x="72" y="8"/>
                  </a:lnTo>
                  <a:lnTo>
                    <a:pt x="48" y="8"/>
                  </a:lnTo>
                  <a:lnTo>
                    <a:pt x="40" y="0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8" y="0"/>
                  </a:lnTo>
                  <a:lnTo>
                    <a:pt x="8" y="16"/>
                  </a:lnTo>
                  <a:lnTo>
                    <a:pt x="8" y="32"/>
                  </a:lnTo>
                  <a:lnTo>
                    <a:pt x="0" y="40"/>
                  </a:lnTo>
                  <a:lnTo>
                    <a:pt x="8" y="40"/>
                  </a:lnTo>
                  <a:lnTo>
                    <a:pt x="8" y="56"/>
                  </a:lnTo>
                  <a:lnTo>
                    <a:pt x="16" y="64"/>
                  </a:lnTo>
                  <a:lnTo>
                    <a:pt x="16" y="72"/>
                  </a:lnTo>
                  <a:lnTo>
                    <a:pt x="32" y="72"/>
                  </a:lnTo>
                  <a:lnTo>
                    <a:pt x="64" y="64"/>
                  </a:lnTo>
                  <a:lnTo>
                    <a:pt x="72" y="64"/>
                  </a:lnTo>
                  <a:lnTo>
                    <a:pt x="72" y="48"/>
                  </a:lnTo>
                  <a:lnTo>
                    <a:pt x="72" y="4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01" name="Freeform 651"/>
            <p:cNvSpPr/>
            <p:nvPr/>
          </p:nvSpPr>
          <p:spPr bwMode="auto">
            <a:xfrm>
              <a:off x="2572133" y="3364826"/>
              <a:ext cx="58910" cy="51113"/>
            </a:xfrm>
            <a:custGeom>
              <a:avLst/>
              <a:gdLst>
                <a:gd name="T0" fmla="*/ 2147483647 w 56"/>
                <a:gd name="T1" fmla="*/ 2147483647 h 48"/>
                <a:gd name="T2" fmla="*/ 2147483647 w 56"/>
                <a:gd name="T3" fmla="*/ 2147483647 h 48"/>
                <a:gd name="T4" fmla="*/ 2147483647 w 56"/>
                <a:gd name="T5" fmla="*/ 2147483647 h 48"/>
                <a:gd name="T6" fmla="*/ 2147483647 w 56"/>
                <a:gd name="T7" fmla="*/ 2147483647 h 48"/>
                <a:gd name="T8" fmla="*/ 2147483647 w 56"/>
                <a:gd name="T9" fmla="*/ 2147483647 h 48"/>
                <a:gd name="T10" fmla="*/ 2147483647 w 56"/>
                <a:gd name="T11" fmla="*/ 0 h 48"/>
                <a:gd name="T12" fmla="*/ 2147483647 w 56"/>
                <a:gd name="T13" fmla="*/ 2147483647 h 48"/>
                <a:gd name="T14" fmla="*/ 2147483647 w 56"/>
                <a:gd name="T15" fmla="*/ 2147483647 h 48"/>
                <a:gd name="T16" fmla="*/ 0 w 56"/>
                <a:gd name="T17" fmla="*/ 2147483647 h 48"/>
                <a:gd name="T18" fmla="*/ 2147483647 w 56"/>
                <a:gd name="T19" fmla="*/ 2147483647 h 48"/>
                <a:gd name="T20" fmla="*/ 2147483647 w 56"/>
                <a:gd name="T21" fmla="*/ 2147483647 h 48"/>
                <a:gd name="T22" fmla="*/ 2147483647 w 56"/>
                <a:gd name="T23" fmla="*/ 2147483647 h 48"/>
                <a:gd name="T24" fmla="*/ 2147483647 w 56"/>
                <a:gd name="T25" fmla="*/ 2147483647 h 48"/>
                <a:gd name="T26" fmla="*/ 2147483647 w 56"/>
                <a:gd name="T27" fmla="*/ 2147483647 h 4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6"/>
                <a:gd name="T43" fmla="*/ 0 h 48"/>
                <a:gd name="T44" fmla="*/ 56 w 56"/>
                <a:gd name="T45" fmla="*/ 48 h 4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6" h="48">
                  <a:moveTo>
                    <a:pt x="48" y="32"/>
                  </a:moveTo>
                  <a:lnTo>
                    <a:pt x="48" y="16"/>
                  </a:lnTo>
                  <a:lnTo>
                    <a:pt x="40" y="16"/>
                  </a:lnTo>
                  <a:lnTo>
                    <a:pt x="32" y="16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16" y="8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40" y="48"/>
                  </a:lnTo>
                  <a:lnTo>
                    <a:pt x="56" y="48"/>
                  </a:lnTo>
                  <a:lnTo>
                    <a:pt x="56" y="40"/>
                  </a:lnTo>
                  <a:lnTo>
                    <a:pt x="48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02" name="Freeform 652"/>
            <p:cNvSpPr/>
            <p:nvPr/>
          </p:nvSpPr>
          <p:spPr bwMode="auto">
            <a:xfrm>
              <a:off x="2546143" y="3348366"/>
              <a:ext cx="42450" cy="42450"/>
            </a:xfrm>
            <a:custGeom>
              <a:avLst/>
              <a:gdLst>
                <a:gd name="T0" fmla="*/ 2147483647 w 40"/>
                <a:gd name="T1" fmla="*/ 2147483647 h 40"/>
                <a:gd name="T2" fmla="*/ 2147483647 w 40"/>
                <a:gd name="T3" fmla="*/ 2147483647 h 40"/>
                <a:gd name="T4" fmla="*/ 2147483647 w 40"/>
                <a:gd name="T5" fmla="*/ 0 h 40"/>
                <a:gd name="T6" fmla="*/ 2147483647 w 40"/>
                <a:gd name="T7" fmla="*/ 0 h 40"/>
                <a:gd name="T8" fmla="*/ 2147483647 w 40"/>
                <a:gd name="T9" fmla="*/ 2147483647 h 40"/>
                <a:gd name="T10" fmla="*/ 0 w 40"/>
                <a:gd name="T11" fmla="*/ 2147483647 h 40"/>
                <a:gd name="T12" fmla="*/ 2147483647 w 40"/>
                <a:gd name="T13" fmla="*/ 2147483647 h 40"/>
                <a:gd name="T14" fmla="*/ 2147483647 w 40"/>
                <a:gd name="T15" fmla="*/ 2147483647 h 40"/>
                <a:gd name="T16" fmla="*/ 2147483647 w 40"/>
                <a:gd name="T17" fmla="*/ 2147483647 h 40"/>
                <a:gd name="T18" fmla="*/ 2147483647 w 40"/>
                <a:gd name="T19" fmla="*/ 2147483647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0"/>
                <a:gd name="T31" fmla="*/ 0 h 40"/>
                <a:gd name="T32" fmla="*/ 40 w 40"/>
                <a:gd name="T33" fmla="*/ 40 h 4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0" h="40">
                  <a:moveTo>
                    <a:pt x="40" y="24"/>
                  </a:moveTo>
                  <a:lnTo>
                    <a:pt x="40" y="16"/>
                  </a:lnTo>
                  <a:lnTo>
                    <a:pt x="32" y="0"/>
                  </a:lnTo>
                  <a:lnTo>
                    <a:pt x="16" y="0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24" y="40"/>
                  </a:lnTo>
                  <a:lnTo>
                    <a:pt x="32" y="32"/>
                  </a:lnTo>
                  <a:lnTo>
                    <a:pt x="40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03" name="Freeform 653"/>
            <p:cNvSpPr/>
            <p:nvPr/>
          </p:nvSpPr>
          <p:spPr bwMode="auto">
            <a:xfrm>
              <a:off x="2515821" y="3305916"/>
              <a:ext cx="33787" cy="25123"/>
            </a:xfrm>
            <a:custGeom>
              <a:avLst/>
              <a:gdLst>
                <a:gd name="T0" fmla="*/ 2147483647 w 32"/>
                <a:gd name="T1" fmla="*/ 2147483647 h 24"/>
                <a:gd name="T2" fmla="*/ 2147483647 w 32"/>
                <a:gd name="T3" fmla="*/ 2147483647 h 24"/>
                <a:gd name="T4" fmla="*/ 2147483647 w 32"/>
                <a:gd name="T5" fmla="*/ 0 h 24"/>
                <a:gd name="T6" fmla="*/ 2147483647 w 32"/>
                <a:gd name="T7" fmla="*/ 0 h 24"/>
                <a:gd name="T8" fmla="*/ 0 w 32"/>
                <a:gd name="T9" fmla="*/ 2147483647 h 24"/>
                <a:gd name="T10" fmla="*/ 0 w 32"/>
                <a:gd name="T11" fmla="*/ 2147483647 h 24"/>
                <a:gd name="T12" fmla="*/ 2147483647 w 32"/>
                <a:gd name="T13" fmla="*/ 2147483647 h 24"/>
                <a:gd name="T14" fmla="*/ 2147483647 w 32"/>
                <a:gd name="T15" fmla="*/ 2147483647 h 24"/>
                <a:gd name="T16" fmla="*/ 2147483647 w 32"/>
                <a:gd name="T17" fmla="*/ 2147483647 h 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2"/>
                <a:gd name="T28" fmla="*/ 0 h 24"/>
                <a:gd name="T29" fmla="*/ 32 w 32"/>
                <a:gd name="T30" fmla="*/ 24 h 2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2" h="24">
                  <a:moveTo>
                    <a:pt x="32" y="16"/>
                  </a:moveTo>
                  <a:lnTo>
                    <a:pt x="32" y="8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0" y="8"/>
                  </a:lnTo>
                  <a:lnTo>
                    <a:pt x="8" y="24"/>
                  </a:lnTo>
                  <a:lnTo>
                    <a:pt x="24" y="16"/>
                  </a:lnTo>
                  <a:lnTo>
                    <a:pt x="32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04" name="Freeform 654"/>
            <p:cNvSpPr/>
            <p:nvPr/>
          </p:nvSpPr>
          <p:spPr bwMode="auto">
            <a:xfrm>
              <a:off x="2549608" y="3348366"/>
              <a:ext cx="42450" cy="42450"/>
            </a:xfrm>
            <a:custGeom>
              <a:avLst/>
              <a:gdLst>
                <a:gd name="T0" fmla="*/ 2147483647 w 40"/>
                <a:gd name="T1" fmla="*/ 2147483647 h 40"/>
                <a:gd name="T2" fmla="*/ 2147483647 w 40"/>
                <a:gd name="T3" fmla="*/ 2147483647 h 40"/>
                <a:gd name="T4" fmla="*/ 2147483647 w 40"/>
                <a:gd name="T5" fmla="*/ 2147483647 h 40"/>
                <a:gd name="T6" fmla="*/ 2147483647 w 40"/>
                <a:gd name="T7" fmla="*/ 0 h 40"/>
                <a:gd name="T8" fmla="*/ 2147483647 w 40"/>
                <a:gd name="T9" fmla="*/ 0 h 40"/>
                <a:gd name="T10" fmla="*/ 2147483647 w 40"/>
                <a:gd name="T11" fmla="*/ 2147483647 h 40"/>
                <a:gd name="T12" fmla="*/ 0 w 40"/>
                <a:gd name="T13" fmla="*/ 2147483647 h 40"/>
                <a:gd name="T14" fmla="*/ 2147483647 w 40"/>
                <a:gd name="T15" fmla="*/ 2147483647 h 40"/>
                <a:gd name="T16" fmla="*/ 2147483647 w 40"/>
                <a:gd name="T17" fmla="*/ 2147483647 h 40"/>
                <a:gd name="T18" fmla="*/ 2147483647 w 40"/>
                <a:gd name="T19" fmla="*/ 2147483647 h 40"/>
                <a:gd name="T20" fmla="*/ 2147483647 w 40"/>
                <a:gd name="T21" fmla="*/ 2147483647 h 4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0"/>
                <a:gd name="T34" fmla="*/ 0 h 40"/>
                <a:gd name="T35" fmla="*/ 40 w 40"/>
                <a:gd name="T36" fmla="*/ 40 h 4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0" h="40">
                  <a:moveTo>
                    <a:pt x="40" y="24"/>
                  </a:moveTo>
                  <a:lnTo>
                    <a:pt x="40" y="16"/>
                  </a:lnTo>
                  <a:lnTo>
                    <a:pt x="32" y="0"/>
                  </a:lnTo>
                  <a:lnTo>
                    <a:pt x="16" y="0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24" y="40"/>
                  </a:lnTo>
                  <a:lnTo>
                    <a:pt x="32" y="32"/>
                  </a:lnTo>
                  <a:lnTo>
                    <a:pt x="40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05" name="Freeform 655"/>
            <p:cNvSpPr/>
            <p:nvPr/>
          </p:nvSpPr>
          <p:spPr bwMode="auto">
            <a:xfrm>
              <a:off x="2614583" y="3093665"/>
              <a:ext cx="867" cy="8663"/>
            </a:xfrm>
            <a:custGeom>
              <a:avLst/>
              <a:gdLst>
                <a:gd name="T0" fmla="*/ 0 w 1942"/>
                <a:gd name="T1" fmla="*/ 0 h 8"/>
                <a:gd name="T2" fmla="*/ 0 w 1942"/>
                <a:gd name="T3" fmla="*/ 2147483647 h 8"/>
                <a:gd name="T4" fmla="*/ 0 w 1942"/>
                <a:gd name="T5" fmla="*/ 0 h 8"/>
                <a:gd name="T6" fmla="*/ 0 60000 65536"/>
                <a:gd name="T7" fmla="*/ 0 60000 65536"/>
                <a:gd name="T8" fmla="*/ 0 60000 65536"/>
                <a:gd name="T9" fmla="*/ 0 w 1942"/>
                <a:gd name="T10" fmla="*/ 0 h 8"/>
                <a:gd name="T11" fmla="*/ 1942 w 1942"/>
                <a:gd name="T12" fmla="*/ 8 h 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42" h="8">
                  <a:moveTo>
                    <a:pt x="0" y="0"/>
                  </a:move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06" name="Freeform 656"/>
            <p:cNvSpPr/>
            <p:nvPr/>
          </p:nvSpPr>
          <p:spPr bwMode="auto">
            <a:xfrm>
              <a:off x="2614583" y="2941191"/>
              <a:ext cx="272028" cy="279825"/>
            </a:xfrm>
            <a:custGeom>
              <a:avLst/>
              <a:gdLst>
                <a:gd name="T0" fmla="*/ 2147483647 w 257"/>
                <a:gd name="T1" fmla="*/ 2147483647 h 264"/>
                <a:gd name="T2" fmla="*/ 2147483647 w 257"/>
                <a:gd name="T3" fmla="*/ 2147483647 h 264"/>
                <a:gd name="T4" fmla="*/ 2147483647 w 257"/>
                <a:gd name="T5" fmla="*/ 2147483647 h 264"/>
                <a:gd name="T6" fmla="*/ 2147483647 w 257"/>
                <a:gd name="T7" fmla="*/ 2147483647 h 264"/>
                <a:gd name="T8" fmla="*/ 2147483647 w 257"/>
                <a:gd name="T9" fmla="*/ 2147483647 h 264"/>
                <a:gd name="T10" fmla="*/ 2147483647 w 257"/>
                <a:gd name="T11" fmla="*/ 2147483647 h 264"/>
                <a:gd name="T12" fmla="*/ 2147483647 w 257"/>
                <a:gd name="T13" fmla="*/ 2147483647 h 264"/>
                <a:gd name="T14" fmla="*/ 2147483647 w 257"/>
                <a:gd name="T15" fmla="*/ 2147483647 h 264"/>
                <a:gd name="T16" fmla="*/ 2147483647 w 257"/>
                <a:gd name="T17" fmla="*/ 2147483647 h 264"/>
                <a:gd name="T18" fmla="*/ 2147483647 w 257"/>
                <a:gd name="T19" fmla="*/ 2147483647 h 264"/>
                <a:gd name="T20" fmla="*/ 2147483647 w 257"/>
                <a:gd name="T21" fmla="*/ 2147483647 h 264"/>
                <a:gd name="T22" fmla="*/ 2147483647 w 257"/>
                <a:gd name="T23" fmla="*/ 2147483647 h 264"/>
                <a:gd name="T24" fmla="*/ 2147483647 w 257"/>
                <a:gd name="T25" fmla="*/ 2147483647 h 264"/>
                <a:gd name="T26" fmla="*/ 2147483647 w 257"/>
                <a:gd name="T27" fmla="*/ 2147483647 h 264"/>
                <a:gd name="T28" fmla="*/ 2147483647 w 257"/>
                <a:gd name="T29" fmla="*/ 2147483647 h 264"/>
                <a:gd name="T30" fmla="*/ 2147483647 w 257"/>
                <a:gd name="T31" fmla="*/ 2147483647 h 264"/>
                <a:gd name="T32" fmla="*/ 2147483647 w 257"/>
                <a:gd name="T33" fmla="*/ 2147483647 h 264"/>
                <a:gd name="T34" fmla="*/ 2147483647 w 257"/>
                <a:gd name="T35" fmla="*/ 2147483647 h 264"/>
                <a:gd name="T36" fmla="*/ 2147483647 w 257"/>
                <a:gd name="T37" fmla="*/ 2147483647 h 264"/>
                <a:gd name="T38" fmla="*/ 2147483647 w 257"/>
                <a:gd name="T39" fmla="*/ 2147483647 h 264"/>
                <a:gd name="T40" fmla="*/ 2147483647 w 257"/>
                <a:gd name="T41" fmla="*/ 2147483647 h 264"/>
                <a:gd name="T42" fmla="*/ 2147483647 w 257"/>
                <a:gd name="T43" fmla="*/ 2147483647 h 264"/>
                <a:gd name="T44" fmla="*/ 2147483647 w 257"/>
                <a:gd name="T45" fmla="*/ 0 h 264"/>
                <a:gd name="T46" fmla="*/ 2147483647 w 257"/>
                <a:gd name="T47" fmla="*/ 2147483647 h 264"/>
                <a:gd name="T48" fmla="*/ 2147483647 w 257"/>
                <a:gd name="T49" fmla="*/ 2147483647 h 264"/>
                <a:gd name="T50" fmla="*/ 2147483647 w 257"/>
                <a:gd name="T51" fmla="*/ 2147483647 h 264"/>
                <a:gd name="T52" fmla="*/ 2147483647 w 257"/>
                <a:gd name="T53" fmla="*/ 2147483647 h 264"/>
                <a:gd name="T54" fmla="*/ 2147483647 w 257"/>
                <a:gd name="T55" fmla="*/ 2147483647 h 264"/>
                <a:gd name="T56" fmla="*/ 2147483647 w 257"/>
                <a:gd name="T57" fmla="*/ 2147483647 h 264"/>
                <a:gd name="T58" fmla="*/ 2147483647 w 257"/>
                <a:gd name="T59" fmla="*/ 2147483647 h 264"/>
                <a:gd name="T60" fmla="*/ 2147483647 w 257"/>
                <a:gd name="T61" fmla="*/ 2147483647 h 264"/>
                <a:gd name="T62" fmla="*/ 2147483647 w 257"/>
                <a:gd name="T63" fmla="*/ 2147483647 h 264"/>
                <a:gd name="T64" fmla="*/ 2147483647 w 257"/>
                <a:gd name="T65" fmla="*/ 2147483647 h 264"/>
                <a:gd name="T66" fmla="*/ 2147483647 w 257"/>
                <a:gd name="T67" fmla="*/ 2147483647 h 264"/>
                <a:gd name="T68" fmla="*/ 2147483647 w 257"/>
                <a:gd name="T69" fmla="*/ 2147483647 h 264"/>
                <a:gd name="T70" fmla="*/ 2147483647 w 257"/>
                <a:gd name="T71" fmla="*/ 2147483647 h 264"/>
                <a:gd name="T72" fmla="*/ 0 w 257"/>
                <a:gd name="T73" fmla="*/ 2147483647 h 264"/>
                <a:gd name="T74" fmla="*/ 0 w 257"/>
                <a:gd name="T75" fmla="*/ 2147483647 h 264"/>
                <a:gd name="T76" fmla="*/ 0 w 257"/>
                <a:gd name="T77" fmla="*/ 2147483647 h 264"/>
                <a:gd name="T78" fmla="*/ 2147483647 w 257"/>
                <a:gd name="T79" fmla="*/ 2147483647 h 26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257"/>
                <a:gd name="T121" fmla="*/ 0 h 264"/>
                <a:gd name="T122" fmla="*/ 257 w 257"/>
                <a:gd name="T123" fmla="*/ 264 h 26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257" h="264">
                  <a:moveTo>
                    <a:pt x="40" y="184"/>
                  </a:moveTo>
                  <a:lnTo>
                    <a:pt x="144" y="256"/>
                  </a:lnTo>
                  <a:lnTo>
                    <a:pt x="152" y="264"/>
                  </a:lnTo>
                  <a:lnTo>
                    <a:pt x="160" y="264"/>
                  </a:lnTo>
                  <a:lnTo>
                    <a:pt x="185" y="248"/>
                  </a:lnTo>
                  <a:lnTo>
                    <a:pt x="257" y="200"/>
                  </a:lnTo>
                  <a:lnTo>
                    <a:pt x="241" y="184"/>
                  </a:lnTo>
                  <a:lnTo>
                    <a:pt x="233" y="184"/>
                  </a:lnTo>
                  <a:lnTo>
                    <a:pt x="225" y="168"/>
                  </a:lnTo>
                  <a:lnTo>
                    <a:pt x="233" y="160"/>
                  </a:lnTo>
                  <a:lnTo>
                    <a:pt x="233" y="120"/>
                  </a:lnTo>
                  <a:lnTo>
                    <a:pt x="225" y="112"/>
                  </a:lnTo>
                  <a:lnTo>
                    <a:pt x="233" y="104"/>
                  </a:lnTo>
                  <a:lnTo>
                    <a:pt x="225" y="96"/>
                  </a:lnTo>
                  <a:lnTo>
                    <a:pt x="225" y="80"/>
                  </a:lnTo>
                  <a:lnTo>
                    <a:pt x="217" y="72"/>
                  </a:lnTo>
                  <a:lnTo>
                    <a:pt x="209" y="72"/>
                  </a:lnTo>
                  <a:lnTo>
                    <a:pt x="201" y="64"/>
                  </a:lnTo>
                  <a:lnTo>
                    <a:pt x="201" y="56"/>
                  </a:lnTo>
                  <a:lnTo>
                    <a:pt x="217" y="40"/>
                  </a:lnTo>
                  <a:lnTo>
                    <a:pt x="217" y="24"/>
                  </a:lnTo>
                  <a:lnTo>
                    <a:pt x="217" y="8"/>
                  </a:lnTo>
                  <a:lnTo>
                    <a:pt x="217" y="0"/>
                  </a:lnTo>
                  <a:lnTo>
                    <a:pt x="209" y="8"/>
                  </a:lnTo>
                  <a:lnTo>
                    <a:pt x="193" y="8"/>
                  </a:lnTo>
                  <a:lnTo>
                    <a:pt x="144" y="8"/>
                  </a:lnTo>
                  <a:lnTo>
                    <a:pt x="104" y="24"/>
                  </a:lnTo>
                  <a:lnTo>
                    <a:pt x="88" y="32"/>
                  </a:lnTo>
                  <a:lnTo>
                    <a:pt x="88" y="56"/>
                  </a:lnTo>
                  <a:lnTo>
                    <a:pt x="96" y="72"/>
                  </a:lnTo>
                  <a:lnTo>
                    <a:pt x="88" y="80"/>
                  </a:lnTo>
                  <a:lnTo>
                    <a:pt x="72" y="80"/>
                  </a:lnTo>
                  <a:lnTo>
                    <a:pt x="64" y="88"/>
                  </a:lnTo>
                  <a:lnTo>
                    <a:pt x="64" y="96"/>
                  </a:lnTo>
                  <a:lnTo>
                    <a:pt x="40" y="104"/>
                  </a:lnTo>
                  <a:lnTo>
                    <a:pt x="16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0" y="152"/>
                  </a:lnTo>
                  <a:lnTo>
                    <a:pt x="40" y="18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07" name="Rectangle 657"/>
            <p:cNvSpPr>
              <a:spLocks noChangeArrowheads="1"/>
            </p:cNvSpPr>
            <p:nvPr/>
          </p:nvSpPr>
          <p:spPr bwMode="auto">
            <a:xfrm>
              <a:off x="2614583" y="3093665"/>
              <a:ext cx="0" cy="8663"/>
            </a:xfrm>
            <a:prstGeom prst="rect">
              <a:avLst/>
            </a:prstGeom>
            <a:grpFill/>
            <a:ln w="6350">
              <a:noFill/>
              <a:miter lim="800000"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1218565" eaLnBrk="1" hangingPunct="1">
                <a:spcBef>
                  <a:spcPct val="50000"/>
                </a:spcBef>
              </a:pPr>
              <a:endParaRPr lang="en-US" sz="3200">
                <a:solidFill>
                  <a:srgbClr val="4D4D4D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08" name="Freeform 658"/>
            <p:cNvSpPr/>
            <p:nvPr/>
          </p:nvSpPr>
          <p:spPr bwMode="auto">
            <a:xfrm>
              <a:off x="2614583" y="2941191"/>
              <a:ext cx="272028" cy="279825"/>
            </a:xfrm>
            <a:custGeom>
              <a:avLst/>
              <a:gdLst>
                <a:gd name="T0" fmla="*/ 2147483647 w 257"/>
                <a:gd name="T1" fmla="*/ 2147483647 h 264"/>
                <a:gd name="T2" fmla="*/ 2147483647 w 257"/>
                <a:gd name="T3" fmla="*/ 2147483647 h 264"/>
                <a:gd name="T4" fmla="*/ 2147483647 w 257"/>
                <a:gd name="T5" fmla="*/ 2147483647 h 264"/>
                <a:gd name="T6" fmla="*/ 2147483647 w 257"/>
                <a:gd name="T7" fmla="*/ 2147483647 h 264"/>
                <a:gd name="T8" fmla="*/ 2147483647 w 257"/>
                <a:gd name="T9" fmla="*/ 2147483647 h 264"/>
                <a:gd name="T10" fmla="*/ 2147483647 w 257"/>
                <a:gd name="T11" fmla="*/ 2147483647 h 264"/>
                <a:gd name="T12" fmla="*/ 2147483647 w 257"/>
                <a:gd name="T13" fmla="*/ 2147483647 h 264"/>
                <a:gd name="T14" fmla="*/ 2147483647 w 257"/>
                <a:gd name="T15" fmla="*/ 2147483647 h 264"/>
                <a:gd name="T16" fmla="*/ 2147483647 w 257"/>
                <a:gd name="T17" fmla="*/ 2147483647 h 264"/>
                <a:gd name="T18" fmla="*/ 2147483647 w 257"/>
                <a:gd name="T19" fmla="*/ 2147483647 h 264"/>
                <a:gd name="T20" fmla="*/ 2147483647 w 257"/>
                <a:gd name="T21" fmla="*/ 2147483647 h 264"/>
                <a:gd name="T22" fmla="*/ 2147483647 w 257"/>
                <a:gd name="T23" fmla="*/ 2147483647 h 264"/>
                <a:gd name="T24" fmla="*/ 2147483647 w 257"/>
                <a:gd name="T25" fmla="*/ 2147483647 h 264"/>
                <a:gd name="T26" fmla="*/ 2147483647 w 257"/>
                <a:gd name="T27" fmla="*/ 2147483647 h 264"/>
                <a:gd name="T28" fmla="*/ 2147483647 w 257"/>
                <a:gd name="T29" fmla="*/ 2147483647 h 264"/>
                <a:gd name="T30" fmla="*/ 2147483647 w 257"/>
                <a:gd name="T31" fmla="*/ 2147483647 h 264"/>
                <a:gd name="T32" fmla="*/ 2147483647 w 257"/>
                <a:gd name="T33" fmla="*/ 2147483647 h 264"/>
                <a:gd name="T34" fmla="*/ 2147483647 w 257"/>
                <a:gd name="T35" fmla="*/ 2147483647 h 264"/>
                <a:gd name="T36" fmla="*/ 2147483647 w 257"/>
                <a:gd name="T37" fmla="*/ 2147483647 h 264"/>
                <a:gd name="T38" fmla="*/ 0 w 257"/>
                <a:gd name="T39" fmla="*/ 2147483647 h 264"/>
                <a:gd name="T40" fmla="*/ 0 w 257"/>
                <a:gd name="T41" fmla="*/ 2147483647 h 264"/>
                <a:gd name="T42" fmla="*/ 2147483647 w 257"/>
                <a:gd name="T43" fmla="*/ 2147483647 h 264"/>
                <a:gd name="T44" fmla="*/ 2147483647 w 257"/>
                <a:gd name="T45" fmla="*/ 2147483647 h 264"/>
                <a:gd name="T46" fmla="*/ 2147483647 w 257"/>
                <a:gd name="T47" fmla="*/ 2147483647 h 264"/>
                <a:gd name="T48" fmla="*/ 2147483647 w 257"/>
                <a:gd name="T49" fmla="*/ 2147483647 h 264"/>
                <a:gd name="T50" fmla="*/ 2147483647 w 257"/>
                <a:gd name="T51" fmla="*/ 2147483647 h 264"/>
                <a:gd name="T52" fmla="*/ 2147483647 w 257"/>
                <a:gd name="T53" fmla="*/ 2147483647 h 264"/>
                <a:gd name="T54" fmla="*/ 2147483647 w 257"/>
                <a:gd name="T55" fmla="*/ 2147483647 h 264"/>
                <a:gd name="T56" fmla="*/ 2147483647 w 257"/>
                <a:gd name="T57" fmla="*/ 2147483647 h 264"/>
                <a:gd name="T58" fmla="*/ 2147483647 w 257"/>
                <a:gd name="T59" fmla="*/ 2147483647 h 264"/>
                <a:gd name="T60" fmla="*/ 2147483647 w 257"/>
                <a:gd name="T61" fmla="*/ 2147483647 h 264"/>
                <a:gd name="T62" fmla="*/ 2147483647 w 257"/>
                <a:gd name="T63" fmla="*/ 2147483647 h 264"/>
                <a:gd name="T64" fmla="*/ 2147483647 w 257"/>
                <a:gd name="T65" fmla="*/ 2147483647 h 264"/>
                <a:gd name="T66" fmla="*/ 2147483647 w 257"/>
                <a:gd name="T67" fmla="*/ 2147483647 h 264"/>
                <a:gd name="T68" fmla="*/ 2147483647 w 257"/>
                <a:gd name="T69" fmla="*/ 2147483647 h 264"/>
                <a:gd name="T70" fmla="*/ 2147483647 w 257"/>
                <a:gd name="T71" fmla="*/ 2147483647 h 264"/>
                <a:gd name="T72" fmla="*/ 2147483647 w 257"/>
                <a:gd name="T73" fmla="*/ 2147483647 h 264"/>
                <a:gd name="T74" fmla="*/ 2147483647 w 257"/>
                <a:gd name="T75" fmla="*/ 2147483647 h 264"/>
                <a:gd name="T76" fmla="*/ 2147483647 w 257"/>
                <a:gd name="T77" fmla="*/ 2147483647 h 264"/>
                <a:gd name="T78" fmla="*/ 2147483647 w 257"/>
                <a:gd name="T79" fmla="*/ 2147483647 h 264"/>
                <a:gd name="T80" fmla="*/ 0 w 257"/>
                <a:gd name="T81" fmla="*/ 2147483647 h 264"/>
                <a:gd name="T82" fmla="*/ 0 w 257"/>
                <a:gd name="T83" fmla="*/ 2147483647 h 26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57"/>
                <a:gd name="T127" fmla="*/ 0 h 264"/>
                <a:gd name="T128" fmla="*/ 257 w 257"/>
                <a:gd name="T129" fmla="*/ 264 h 26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57" h="264">
                  <a:moveTo>
                    <a:pt x="40" y="184"/>
                  </a:moveTo>
                  <a:lnTo>
                    <a:pt x="144" y="256"/>
                  </a:lnTo>
                  <a:lnTo>
                    <a:pt x="152" y="264"/>
                  </a:lnTo>
                  <a:lnTo>
                    <a:pt x="160" y="264"/>
                  </a:lnTo>
                  <a:lnTo>
                    <a:pt x="185" y="248"/>
                  </a:lnTo>
                  <a:lnTo>
                    <a:pt x="257" y="200"/>
                  </a:lnTo>
                  <a:lnTo>
                    <a:pt x="241" y="184"/>
                  </a:lnTo>
                  <a:lnTo>
                    <a:pt x="233" y="184"/>
                  </a:lnTo>
                  <a:lnTo>
                    <a:pt x="225" y="168"/>
                  </a:lnTo>
                  <a:lnTo>
                    <a:pt x="233" y="160"/>
                  </a:lnTo>
                  <a:lnTo>
                    <a:pt x="233" y="120"/>
                  </a:lnTo>
                  <a:lnTo>
                    <a:pt x="225" y="112"/>
                  </a:lnTo>
                  <a:lnTo>
                    <a:pt x="233" y="104"/>
                  </a:lnTo>
                  <a:lnTo>
                    <a:pt x="225" y="96"/>
                  </a:lnTo>
                  <a:lnTo>
                    <a:pt x="225" y="80"/>
                  </a:lnTo>
                  <a:lnTo>
                    <a:pt x="217" y="72"/>
                  </a:lnTo>
                  <a:lnTo>
                    <a:pt x="209" y="72"/>
                  </a:lnTo>
                  <a:lnTo>
                    <a:pt x="201" y="64"/>
                  </a:lnTo>
                  <a:lnTo>
                    <a:pt x="201" y="56"/>
                  </a:lnTo>
                  <a:lnTo>
                    <a:pt x="217" y="40"/>
                  </a:lnTo>
                  <a:lnTo>
                    <a:pt x="217" y="24"/>
                  </a:lnTo>
                  <a:lnTo>
                    <a:pt x="217" y="8"/>
                  </a:lnTo>
                  <a:lnTo>
                    <a:pt x="217" y="0"/>
                  </a:lnTo>
                  <a:lnTo>
                    <a:pt x="209" y="8"/>
                  </a:lnTo>
                  <a:lnTo>
                    <a:pt x="193" y="8"/>
                  </a:lnTo>
                  <a:lnTo>
                    <a:pt x="144" y="8"/>
                  </a:lnTo>
                  <a:lnTo>
                    <a:pt x="104" y="24"/>
                  </a:lnTo>
                  <a:lnTo>
                    <a:pt x="88" y="32"/>
                  </a:lnTo>
                  <a:lnTo>
                    <a:pt x="88" y="56"/>
                  </a:lnTo>
                  <a:lnTo>
                    <a:pt x="96" y="72"/>
                  </a:lnTo>
                  <a:lnTo>
                    <a:pt x="88" y="80"/>
                  </a:lnTo>
                  <a:lnTo>
                    <a:pt x="72" y="80"/>
                  </a:lnTo>
                  <a:lnTo>
                    <a:pt x="64" y="88"/>
                  </a:lnTo>
                  <a:lnTo>
                    <a:pt x="64" y="96"/>
                  </a:lnTo>
                  <a:lnTo>
                    <a:pt x="40" y="104"/>
                  </a:lnTo>
                  <a:lnTo>
                    <a:pt x="16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0" y="152"/>
                  </a:lnTo>
                  <a:lnTo>
                    <a:pt x="40" y="184"/>
                  </a:lnTo>
                  <a:lnTo>
                    <a:pt x="144" y="256"/>
                  </a:lnTo>
                  <a:lnTo>
                    <a:pt x="152" y="264"/>
                  </a:lnTo>
                  <a:lnTo>
                    <a:pt x="160" y="264"/>
                  </a:lnTo>
                  <a:lnTo>
                    <a:pt x="185" y="248"/>
                  </a:lnTo>
                  <a:lnTo>
                    <a:pt x="257" y="200"/>
                  </a:lnTo>
                  <a:lnTo>
                    <a:pt x="241" y="184"/>
                  </a:lnTo>
                  <a:lnTo>
                    <a:pt x="233" y="184"/>
                  </a:lnTo>
                  <a:lnTo>
                    <a:pt x="225" y="168"/>
                  </a:lnTo>
                  <a:lnTo>
                    <a:pt x="233" y="160"/>
                  </a:lnTo>
                  <a:lnTo>
                    <a:pt x="233" y="120"/>
                  </a:lnTo>
                  <a:lnTo>
                    <a:pt x="225" y="112"/>
                  </a:lnTo>
                  <a:lnTo>
                    <a:pt x="233" y="104"/>
                  </a:lnTo>
                  <a:lnTo>
                    <a:pt x="225" y="96"/>
                  </a:lnTo>
                  <a:lnTo>
                    <a:pt x="225" y="80"/>
                  </a:lnTo>
                  <a:lnTo>
                    <a:pt x="217" y="72"/>
                  </a:lnTo>
                  <a:lnTo>
                    <a:pt x="209" y="72"/>
                  </a:lnTo>
                  <a:lnTo>
                    <a:pt x="201" y="64"/>
                  </a:lnTo>
                  <a:lnTo>
                    <a:pt x="201" y="56"/>
                  </a:lnTo>
                  <a:lnTo>
                    <a:pt x="217" y="40"/>
                  </a:lnTo>
                  <a:lnTo>
                    <a:pt x="217" y="24"/>
                  </a:lnTo>
                  <a:lnTo>
                    <a:pt x="217" y="8"/>
                  </a:lnTo>
                  <a:lnTo>
                    <a:pt x="217" y="0"/>
                  </a:lnTo>
                  <a:lnTo>
                    <a:pt x="209" y="8"/>
                  </a:lnTo>
                  <a:lnTo>
                    <a:pt x="193" y="8"/>
                  </a:lnTo>
                  <a:lnTo>
                    <a:pt x="144" y="8"/>
                  </a:lnTo>
                  <a:lnTo>
                    <a:pt x="104" y="24"/>
                  </a:lnTo>
                  <a:lnTo>
                    <a:pt x="88" y="32"/>
                  </a:lnTo>
                  <a:lnTo>
                    <a:pt x="88" y="56"/>
                  </a:lnTo>
                  <a:lnTo>
                    <a:pt x="96" y="72"/>
                  </a:lnTo>
                  <a:lnTo>
                    <a:pt x="88" y="80"/>
                  </a:lnTo>
                  <a:lnTo>
                    <a:pt x="72" y="80"/>
                  </a:lnTo>
                  <a:lnTo>
                    <a:pt x="64" y="88"/>
                  </a:lnTo>
                  <a:lnTo>
                    <a:pt x="64" y="96"/>
                  </a:lnTo>
                  <a:lnTo>
                    <a:pt x="40" y="104"/>
                  </a:lnTo>
                  <a:lnTo>
                    <a:pt x="16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0" y="152"/>
                  </a:lnTo>
                  <a:lnTo>
                    <a:pt x="40" y="18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09" name="Freeform 659"/>
            <p:cNvSpPr/>
            <p:nvPr/>
          </p:nvSpPr>
          <p:spPr bwMode="auto">
            <a:xfrm>
              <a:off x="2631043" y="2923864"/>
              <a:ext cx="8663" cy="867"/>
            </a:xfrm>
            <a:custGeom>
              <a:avLst/>
              <a:gdLst>
                <a:gd name="T0" fmla="*/ 2147483647 w 8"/>
                <a:gd name="T1" fmla="*/ 0 h 1943"/>
                <a:gd name="T2" fmla="*/ 0 w 8"/>
                <a:gd name="T3" fmla="*/ 0 h 1943"/>
                <a:gd name="T4" fmla="*/ 2147483647 w 8"/>
                <a:gd name="T5" fmla="*/ 0 h 1943"/>
                <a:gd name="T6" fmla="*/ 0 60000 65536"/>
                <a:gd name="T7" fmla="*/ 0 60000 65536"/>
                <a:gd name="T8" fmla="*/ 0 60000 65536"/>
                <a:gd name="T9" fmla="*/ 0 w 8"/>
                <a:gd name="T10" fmla="*/ 0 h 1943"/>
                <a:gd name="T11" fmla="*/ 8 w 8"/>
                <a:gd name="T12" fmla="*/ 1943 h 19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" h="1943">
                  <a:moveTo>
                    <a:pt x="8" y="0"/>
                  </a:moveTo>
                  <a:lnTo>
                    <a:pt x="0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10" name="Freeform 660"/>
            <p:cNvSpPr/>
            <p:nvPr/>
          </p:nvSpPr>
          <p:spPr bwMode="auto">
            <a:xfrm>
              <a:off x="2639706" y="2864954"/>
              <a:ext cx="8663" cy="867"/>
            </a:xfrm>
            <a:custGeom>
              <a:avLst/>
              <a:gdLst>
                <a:gd name="T0" fmla="*/ 0 w 8"/>
                <a:gd name="T1" fmla="*/ 0 h 1943"/>
                <a:gd name="T2" fmla="*/ 2147483647 w 8"/>
                <a:gd name="T3" fmla="*/ 0 h 1943"/>
                <a:gd name="T4" fmla="*/ 0 w 8"/>
                <a:gd name="T5" fmla="*/ 0 h 1943"/>
                <a:gd name="T6" fmla="*/ 0 60000 65536"/>
                <a:gd name="T7" fmla="*/ 0 60000 65536"/>
                <a:gd name="T8" fmla="*/ 0 60000 65536"/>
                <a:gd name="T9" fmla="*/ 0 w 8"/>
                <a:gd name="T10" fmla="*/ 0 h 1943"/>
                <a:gd name="T11" fmla="*/ 8 w 8"/>
                <a:gd name="T12" fmla="*/ 1943 h 19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" h="1943">
                  <a:moveTo>
                    <a:pt x="0" y="0"/>
                  </a:move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11" name="Rectangle 661"/>
            <p:cNvSpPr>
              <a:spLocks noChangeArrowheads="1"/>
            </p:cNvSpPr>
            <p:nvPr/>
          </p:nvSpPr>
          <p:spPr bwMode="auto">
            <a:xfrm>
              <a:off x="2631043" y="2923864"/>
              <a:ext cx="8663" cy="0"/>
            </a:xfrm>
            <a:prstGeom prst="rect">
              <a:avLst/>
            </a:prstGeom>
            <a:grpFill/>
            <a:ln w="6350">
              <a:noFill/>
              <a:miter lim="800000"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1218565" eaLnBrk="1" hangingPunct="1">
                <a:spcBef>
                  <a:spcPct val="50000"/>
                </a:spcBef>
              </a:pPr>
              <a:endParaRPr lang="en-US" sz="3200">
                <a:solidFill>
                  <a:srgbClr val="4D4D4D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12" name="Freeform 662"/>
            <p:cNvSpPr/>
            <p:nvPr/>
          </p:nvSpPr>
          <p:spPr bwMode="auto">
            <a:xfrm>
              <a:off x="2639706" y="2864954"/>
              <a:ext cx="8663" cy="867"/>
            </a:xfrm>
            <a:custGeom>
              <a:avLst/>
              <a:gdLst>
                <a:gd name="T0" fmla="*/ 0 w 8"/>
                <a:gd name="T1" fmla="*/ 0 h 1943"/>
                <a:gd name="T2" fmla="*/ 0 w 8"/>
                <a:gd name="T3" fmla="*/ 0 h 1943"/>
                <a:gd name="T4" fmla="*/ 2147483647 w 8"/>
                <a:gd name="T5" fmla="*/ 0 h 1943"/>
                <a:gd name="T6" fmla="*/ 0 w 8"/>
                <a:gd name="T7" fmla="*/ 0 h 19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"/>
                <a:gd name="T13" fmla="*/ 0 h 1943"/>
                <a:gd name="T14" fmla="*/ 8 w 8"/>
                <a:gd name="T15" fmla="*/ 1943 h 19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" h="1943">
                  <a:moveTo>
                    <a:pt x="0" y="0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13" name="Freeform 663"/>
            <p:cNvSpPr/>
            <p:nvPr/>
          </p:nvSpPr>
          <p:spPr bwMode="auto">
            <a:xfrm>
              <a:off x="2605919" y="2830301"/>
              <a:ext cx="161137" cy="127351"/>
            </a:xfrm>
            <a:custGeom>
              <a:avLst/>
              <a:gdLst>
                <a:gd name="T0" fmla="*/ 2147483647 w 152"/>
                <a:gd name="T1" fmla="*/ 2147483647 h 120"/>
                <a:gd name="T2" fmla="*/ 2147483647 w 152"/>
                <a:gd name="T3" fmla="*/ 2147483647 h 120"/>
                <a:gd name="T4" fmla="*/ 2147483647 w 152"/>
                <a:gd name="T5" fmla="*/ 2147483647 h 120"/>
                <a:gd name="T6" fmla="*/ 2147483647 w 152"/>
                <a:gd name="T7" fmla="*/ 2147483647 h 120"/>
                <a:gd name="T8" fmla="*/ 2147483647 w 152"/>
                <a:gd name="T9" fmla="*/ 2147483647 h 120"/>
                <a:gd name="T10" fmla="*/ 2147483647 w 152"/>
                <a:gd name="T11" fmla="*/ 0 h 120"/>
                <a:gd name="T12" fmla="*/ 2147483647 w 152"/>
                <a:gd name="T13" fmla="*/ 0 h 120"/>
                <a:gd name="T14" fmla="*/ 2147483647 w 152"/>
                <a:gd name="T15" fmla="*/ 0 h 120"/>
                <a:gd name="T16" fmla="*/ 2147483647 w 152"/>
                <a:gd name="T17" fmla="*/ 0 h 120"/>
                <a:gd name="T18" fmla="*/ 0 w 152"/>
                <a:gd name="T19" fmla="*/ 2147483647 h 120"/>
                <a:gd name="T20" fmla="*/ 2147483647 w 152"/>
                <a:gd name="T21" fmla="*/ 2147483647 h 120"/>
                <a:gd name="T22" fmla="*/ 2147483647 w 152"/>
                <a:gd name="T23" fmla="*/ 2147483647 h 120"/>
                <a:gd name="T24" fmla="*/ 2147483647 w 152"/>
                <a:gd name="T25" fmla="*/ 2147483647 h 120"/>
                <a:gd name="T26" fmla="*/ 2147483647 w 152"/>
                <a:gd name="T27" fmla="*/ 2147483647 h 120"/>
                <a:gd name="T28" fmla="*/ 2147483647 w 152"/>
                <a:gd name="T29" fmla="*/ 2147483647 h 120"/>
                <a:gd name="T30" fmla="*/ 2147483647 w 152"/>
                <a:gd name="T31" fmla="*/ 2147483647 h 120"/>
                <a:gd name="T32" fmla="*/ 2147483647 w 152"/>
                <a:gd name="T33" fmla="*/ 2147483647 h 120"/>
                <a:gd name="T34" fmla="*/ 2147483647 w 152"/>
                <a:gd name="T35" fmla="*/ 2147483647 h 120"/>
                <a:gd name="T36" fmla="*/ 2147483647 w 152"/>
                <a:gd name="T37" fmla="*/ 2147483647 h 120"/>
                <a:gd name="T38" fmla="*/ 2147483647 w 152"/>
                <a:gd name="T39" fmla="*/ 2147483647 h 120"/>
                <a:gd name="T40" fmla="*/ 2147483647 w 152"/>
                <a:gd name="T41" fmla="*/ 2147483647 h 120"/>
                <a:gd name="T42" fmla="*/ 2147483647 w 152"/>
                <a:gd name="T43" fmla="*/ 2147483647 h 120"/>
                <a:gd name="T44" fmla="*/ 2147483647 w 152"/>
                <a:gd name="T45" fmla="*/ 2147483647 h 120"/>
                <a:gd name="T46" fmla="*/ 2147483647 w 152"/>
                <a:gd name="T47" fmla="*/ 2147483647 h 120"/>
                <a:gd name="T48" fmla="*/ 2147483647 w 152"/>
                <a:gd name="T49" fmla="*/ 2147483647 h 120"/>
                <a:gd name="T50" fmla="*/ 2147483647 w 152"/>
                <a:gd name="T51" fmla="*/ 2147483647 h 120"/>
                <a:gd name="T52" fmla="*/ 2147483647 w 152"/>
                <a:gd name="T53" fmla="*/ 2147483647 h 120"/>
                <a:gd name="T54" fmla="*/ 2147483647 w 152"/>
                <a:gd name="T55" fmla="*/ 2147483647 h 120"/>
                <a:gd name="T56" fmla="*/ 2147483647 w 152"/>
                <a:gd name="T57" fmla="*/ 2147483647 h 120"/>
                <a:gd name="T58" fmla="*/ 2147483647 w 152"/>
                <a:gd name="T59" fmla="*/ 2147483647 h 120"/>
                <a:gd name="T60" fmla="*/ 2147483647 w 152"/>
                <a:gd name="T61" fmla="*/ 2147483647 h 120"/>
                <a:gd name="T62" fmla="*/ 2147483647 w 152"/>
                <a:gd name="T63" fmla="*/ 2147483647 h 120"/>
                <a:gd name="T64" fmla="*/ 2147483647 w 152"/>
                <a:gd name="T65" fmla="*/ 2147483647 h 120"/>
                <a:gd name="T66" fmla="*/ 2147483647 w 152"/>
                <a:gd name="T67" fmla="*/ 2147483647 h 12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52"/>
                <a:gd name="T103" fmla="*/ 0 h 120"/>
                <a:gd name="T104" fmla="*/ 152 w 152"/>
                <a:gd name="T105" fmla="*/ 120 h 12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52" h="120">
                  <a:moveTo>
                    <a:pt x="136" y="16"/>
                  </a:moveTo>
                  <a:lnTo>
                    <a:pt x="128" y="16"/>
                  </a:lnTo>
                  <a:lnTo>
                    <a:pt x="112" y="16"/>
                  </a:lnTo>
                  <a:lnTo>
                    <a:pt x="104" y="16"/>
                  </a:lnTo>
                  <a:lnTo>
                    <a:pt x="96" y="8"/>
                  </a:lnTo>
                  <a:lnTo>
                    <a:pt x="48" y="0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8"/>
                  </a:lnTo>
                  <a:lnTo>
                    <a:pt x="8" y="32"/>
                  </a:lnTo>
                  <a:lnTo>
                    <a:pt x="16" y="24"/>
                  </a:lnTo>
                  <a:lnTo>
                    <a:pt x="32" y="24"/>
                  </a:lnTo>
                  <a:lnTo>
                    <a:pt x="32" y="32"/>
                  </a:lnTo>
                  <a:lnTo>
                    <a:pt x="40" y="32"/>
                  </a:lnTo>
                  <a:lnTo>
                    <a:pt x="32" y="48"/>
                  </a:lnTo>
                  <a:lnTo>
                    <a:pt x="32" y="64"/>
                  </a:lnTo>
                  <a:lnTo>
                    <a:pt x="24" y="80"/>
                  </a:lnTo>
                  <a:lnTo>
                    <a:pt x="24" y="88"/>
                  </a:lnTo>
                  <a:lnTo>
                    <a:pt x="32" y="88"/>
                  </a:lnTo>
                  <a:lnTo>
                    <a:pt x="24" y="88"/>
                  </a:lnTo>
                  <a:lnTo>
                    <a:pt x="24" y="96"/>
                  </a:lnTo>
                  <a:lnTo>
                    <a:pt x="24" y="104"/>
                  </a:lnTo>
                  <a:lnTo>
                    <a:pt x="32" y="104"/>
                  </a:lnTo>
                  <a:lnTo>
                    <a:pt x="48" y="120"/>
                  </a:lnTo>
                  <a:lnTo>
                    <a:pt x="72" y="112"/>
                  </a:lnTo>
                  <a:lnTo>
                    <a:pt x="96" y="104"/>
                  </a:lnTo>
                  <a:lnTo>
                    <a:pt x="104" y="88"/>
                  </a:lnTo>
                  <a:lnTo>
                    <a:pt x="120" y="72"/>
                  </a:lnTo>
                  <a:lnTo>
                    <a:pt x="120" y="64"/>
                  </a:lnTo>
                  <a:lnTo>
                    <a:pt x="128" y="40"/>
                  </a:lnTo>
                  <a:lnTo>
                    <a:pt x="152" y="24"/>
                  </a:lnTo>
                  <a:lnTo>
                    <a:pt x="144" y="24"/>
                  </a:lnTo>
                  <a:lnTo>
                    <a:pt x="136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14" name="Freeform 664"/>
            <p:cNvSpPr/>
            <p:nvPr/>
          </p:nvSpPr>
          <p:spPr bwMode="auto">
            <a:xfrm>
              <a:off x="2605919" y="2856291"/>
              <a:ext cx="42450" cy="84900"/>
            </a:xfrm>
            <a:custGeom>
              <a:avLst/>
              <a:gdLst>
                <a:gd name="T0" fmla="*/ 2147483647 w 40"/>
                <a:gd name="T1" fmla="*/ 2147483647 h 80"/>
                <a:gd name="T2" fmla="*/ 2147483647 w 40"/>
                <a:gd name="T3" fmla="*/ 2147483647 h 80"/>
                <a:gd name="T4" fmla="*/ 2147483647 w 40"/>
                <a:gd name="T5" fmla="*/ 2147483647 h 80"/>
                <a:gd name="T6" fmla="*/ 2147483647 w 40"/>
                <a:gd name="T7" fmla="*/ 2147483647 h 80"/>
                <a:gd name="T8" fmla="*/ 2147483647 w 40"/>
                <a:gd name="T9" fmla="*/ 2147483647 h 80"/>
                <a:gd name="T10" fmla="*/ 2147483647 w 40"/>
                <a:gd name="T11" fmla="*/ 2147483647 h 80"/>
                <a:gd name="T12" fmla="*/ 2147483647 w 40"/>
                <a:gd name="T13" fmla="*/ 2147483647 h 80"/>
                <a:gd name="T14" fmla="*/ 2147483647 w 40"/>
                <a:gd name="T15" fmla="*/ 2147483647 h 80"/>
                <a:gd name="T16" fmla="*/ 2147483647 w 40"/>
                <a:gd name="T17" fmla="*/ 2147483647 h 80"/>
                <a:gd name="T18" fmla="*/ 2147483647 w 40"/>
                <a:gd name="T19" fmla="*/ 0 h 80"/>
                <a:gd name="T20" fmla="*/ 2147483647 w 40"/>
                <a:gd name="T21" fmla="*/ 0 h 80"/>
                <a:gd name="T22" fmla="*/ 2147483647 w 40"/>
                <a:gd name="T23" fmla="*/ 0 h 80"/>
                <a:gd name="T24" fmla="*/ 2147483647 w 40"/>
                <a:gd name="T25" fmla="*/ 2147483647 h 80"/>
                <a:gd name="T26" fmla="*/ 0 w 40"/>
                <a:gd name="T27" fmla="*/ 2147483647 h 80"/>
                <a:gd name="T28" fmla="*/ 2147483647 w 40"/>
                <a:gd name="T29" fmla="*/ 2147483647 h 80"/>
                <a:gd name="T30" fmla="*/ 2147483647 w 40"/>
                <a:gd name="T31" fmla="*/ 2147483647 h 80"/>
                <a:gd name="T32" fmla="*/ 0 w 40"/>
                <a:gd name="T33" fmla="*/ 2147483647 h 80"/>
                <a:gd name="T34" fmla="*/ 2147483647 w 40"/>
                <a:gd name="T35" fmla="*/ 2147483647 h 80"/>
                <a:gd name="T36" fmla="*/ 2147483647 w 40"/>
                <a:gd name="T37" fmla="*/ 2147483647 h 80"/>
                <a:gd name="T38" fmla="*/ 2147483647 w 40"/>
                <a:gd name="T39" fmla="*/ 2147483647 h 80"/>
                <a:gd name="T40" fmla="*/ 2147483647 w 40"/>
                <a:gd name="T41" fmla="*/ 2147483647 h 80"/>
                <a:gd name="T42" fmla="*/ 2147483647 w 40"/>
                <a:gd name="T43" fmla="*/ 2147483647 h 8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40"/>
                <a:gd name="T67" fmla="*/ 0 h 80"/>
                <a:gd name="T68" fmla="*/ 40 w 40"/>
                <a:gd name="T69" fmla="*/ 80 h 8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40" h="80">
                  <a:moveTo>
                    <a:pt x="24" y="64"/>
                  </a:moveTo>
                  <a:lnTo>
                    <a:pt x="24" y="56"/>
                  </a:lnTo>
                  <a:lnTo>
                    <a:pt x="32" y="48"/>
                  </a:lnTo>
                  <a:lnTo>
                    <a:pt x="32" y="40"/>
                  </a:lnTo>
                  <a:lnTo>
                    <a:pt x="32" y="32"/>
                  </a:lnTo>
                  <a:lnTo>
                    <a:pt x="32" y="24"/>
                  </a:lnTo>
                  <a:lnTo>
                    <a:pt x="32" y="16"/>
                  </a:lnTo>
                  <a:lnTo>
                    <a:pt x="40" y="8"/>
                  </a:lnTo>
                  <a:lnTo>
                    <a:pt x="32" y="8"/>
                  </a:lnTo>
                  <a:lnTo>
                    <a:pt x="32" y="0"/>
                  </a:lnTo>
                  <a:lnTo>
                    <a:pt x="16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0" y="8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56"/>
                  </a:lnTo>
                  <a:lnTo>
                    <a:pt x="8" y="64"/>
                  </a:lnTo>
                  <a:lnTo>
                    <a:pt x="8" y="80"/>
                  </a:lnTo>
                  <a:lnTo>
                    <a:pt x="24" y="80"/>
                  </a:lnTo>
                  <a:lnTo>
                    <a:pt x="24" y="72"/>
                  </a:lnTo>
                  <a:lnTo>
                    <a:pt x="24" y="6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15" name="Freeform 665"/>
            <p:cNvSpPr/>
            <p:nvPr/>
          </p:nvSpPr>
          <p:spPr bwMode="auto">
            <a:xfrm>
              <a:off x="2639706" y="2864954"/>
              <a:ext cx="8663" cy="33787"/>
            </a:xfrm>
            <a:custGeom>
              <a:avLst/>
              <a:gdLst>
                <a:gd name="T0" fmla="*/ 0 w 8"/>
                <a:gd name="T1" fmla="*/ 2147483647 h 32"/>
                <a:gd name="T2" fmla="*/ 0 w 8"/>
                <a:gd name="T3" fmla="*/ 2147483647 h 32"/>
                <a:gd name="T4" fmla="*/ 0 w 8"/>
                <a:gd name="T5" fmla="*/ 2147483647 h 32"/>
                <a:gd name="T6" fmla="*/ 0 w 8"/>
                <a:gd name="T7" fmla="*/ 2147483647 h 32"/>
                <a:gd name="T8" fmla="*/ 2147483647 w 8"/>
                <a:gd name="T9" fmla="*/ 0 h 32"/>
                <a:gd name="T10" fmla="*/ 0 w 8"/>
                <a:gd name="T11" fmla="*/ 2147483647 h 32"/>
                <a:gd name="T12" fmla="*/ 0 w 8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32"/>
                <a:gd name="T23" fmla="*/ 8 w 8"/>
                <a:gd name="T24" fmla="*/ 32 h 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32">
                  <a:moveTo>
                    <a:pt x="0" y="16"/>
                  </a:moveTo>
                  <a:lnTo>
                    <a:pt x="0" y="24"/>
                  </a:lnTo>
                  <a:lnTo>
                    <a:pt x="0" y="32"/>
                  </a:lnTo>
                  <a:lnTo>
                    <a:pt x="0" y="16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16" name="Freeform 666"/>
            <p:cNvSpPr/>
            <p:nvPr/>
          </p:nvSpPr>
          <p:spPr bwMode="auto">
            <a:xfrm>
              <a:off x="2605919" y="2856291"/>
              <a:ext cx="42450" cy="84900"/>
            </a:xfrm>
            <a:custGeom>
              <a:avLst/>
              <a:gdLst>
                <a:gd name="T0" fmla="*/ 2147483647 w 40"/>
                <a:gd name="T1" fmla="*/ 2147483647 h 80"/>
                <a:gd name="T2" fmla="*/ 2147483647 w 40"/>
                <a:gd name="T3" fmla="*/ 2147483647 h 80"/>
                <a:gd name="T4" fmla="*/ 2147483647 w 40"/>
                <a:gd name="T5" fmla="*/ 2147483647 h 80"/>
                <a:gd name="T6" fmla="*/ 2147483647 w 40"/>
                <a:gd name="T7" fmla="*/ 2147483647 h 80"/>
                <a:gd name="T8" fmla="*/ 2147483647 w 40"/>
                <a:gd name="T9" fmla="*/ 2147483647 h 80"/>
                <a:gd name="T10" fmla="*/ 2147483647 w 40"/>
                <a:gd name="T11" fmla="*/ 2147483647 h 80"/>
                <a:gd name="T12" fmla="*/ 2147483647 w 40"/>
                <a:gd name="T13" fmla="*/ 2147483647 h 80"/>
                <a:gd name="T14" fmla="*/ 2147483647 w 40"/>
                <a:gd name="T15" fmla="*/ 2147483647 h 80"/>
                <a:gd name="T16" fmla="*/ 2147483647 w 40"/>
                <a:gd name="T17" fmla="*/ 2147483647 h 80"/>
                <a:gd name="T18" fmla="*/ 2147483647 w 40"/>
                <a:gd name="T19" fmla="*/ 2147483647 h 80"/>
                <a:gd name="T20" fmla="*/ 2147483647 w 40"/>
                <a:gd name="T21" fmla="*/ 2147483647 h 80"/>
                <a:gd name="T22" fmla="*/ 2147483647 w 40"/>
                <a:gd name="T23" fmla="*/ 0 h 80"/>
                <a:gd name="T24" fmla="*/ 2147483647 w 40"/>
                <a:gd name="T25" fmla="*/ 0 h 80"/>
                <a:gd name="T26" fmla="*/ 2147483647 w 40"/>
                <a:gd name="T27" fmla="*/ 0 h 80"/>
                <a:gd name="T28" fmla="*/ 2147483647 w 40"/>
                <a:gd name="T29" fmla="*/ 2147483647 h 80"/>
                <a:gd name="T30" fmla="*/ 2147483647 w 40"/>
                <a:gd name="T31" fmla="*/ 2147483647 h 80"/>
                <a:gd name="T32" fmla="*/ 0 w 40"/>
                <a:gd name="T33" fmla="*/ 2147483647 h 80"/>
                <a:gd name="T34" fmla="*/ 2147483647 w 40"/>
                <a:gd name="T35" fmla="*/ 2147483647 h 80"/>
                <a:gd name="T36" fmla="*/ 2147483647 w 40"/>
                <a:gd name="T37" fmla="*/ 2147483647 h 80"/>
                <a:gd name="T38" fmla="*/ 0 w 40"/>
                <a:gd name="T39" fmla="*/ 2147483647 h 80"/>
                <a:gd name="T40" fmla="*/ 2147483647 w 40"/>
                <a:gd name="T41" fmla="*/ 2147483647 h 80"/>
                <a:gd name="T42" fmla="*/ 2147483647 w 40"/>
                <a:gd name="T43" fmla="*/ 2147483647 h 80"/>
                <a:gd name="T44" fmla="*/ 2147483647 w 40"/>
                <a:gd name="T45" fmla="*/ 2147483647 h 80"/>
                <a:gd name="T46" fmla="*/ 2147483647 w 40"/>
                <a:gd name="T47" fmla="*/ 2147483647 h 80"/>
                <a:gd name="T48" fmla="*/ 2147483647 w 40"/>
                <a:gd name="T49" fmla="*/ 2147483647 h 8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0"/>
                <a:gd name="T76" fmla="*/ 0 h 80"/>
                <a:gd name="T77" fmla="*/ 40 w 40"/>
                <a:gd name="T78" fmla="*/ 80 h 80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0" h="80">
                  <a:moveTo>
                    <a:pt x="24" y="64"/>
                  </a:moveTo>
                  <a:lnTo>
                    <a:pt x="24" y="64"/>
                  </a:lnTo>
                  <a:lnTo>
                    <a:pt x="24" y="56"/>
                  </a:lnTo>
                  <a:lnTo>
                    <a:pt x="32" y="48"/>
                  </a:lnTo>
                  <a:lnTo>
                    <a:pt x="32" y="40"/>
                  </a:lnTo>
                  <a:lnTo>
                    <a:pt x="32" y="32"/>
                  </a:lnTo>
                  <a:lnTo>
                    <a:pt x="32" y="24"/>
                  </a:lnTo>
                  <a:lnTo>
                    <a:pt x="32" y="16"/>
                  </a:lnTo>
                  <a:lnTo>
                    <a:pt x="40" y="8"/>
                  </a:lnTo>
                  <a:lnTo>
                    <a:pt x="32" y="8"/>
                  </a:lnTo>
                  <a:lnTo>
                    <a:pt x="32" y="0"/>
                  </a:lnTo>
                  <a:lnTo>
                    <a:pt x="16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0" y="8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56"/>
                  </a:lnTo>
                  <a:lnTo>
                    <a:pt x="8" y="64"/>
                  </a:lnTo>
                  <a:lnTo>
                    <a:pt x="8" y="80"/>
                  </a:lnTo>
                  <a:lnTo>
                    <a:pt x="24" y="80"/>
                  </a:lnTo>
                  <a:lnTo>
                    <a:pt x="24" y="72"/>
                  </a:lnTo>
                  <a:lnTo>
                    <a:pt x="24" y="6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17" name="Freeform 667"/>
            <p:cNvSpPr/>
            <p:nvPr/>
          </p:nvSpPr>
          <p:spPr bwMode="auto">
            <a:xfrm>
              <a:off x="2639706" y="2864954"/>
              <a:ext cx="8663" cy="33787"/>
            </a:xfrm>
            <a:custGeom>
              <a:avLst/>
              <a:gdLst>
                <a:gd name="T0" fmla="*/ 0 w 8"/>
                <a:gd name="T1" fmla="*/ 2147483647 h 32"/>
                <a:gd name="T2" fmla="*/ 0 w 8"/>
                <a:gd name="T3" fmla="*/ 2147483647 h 32"/>
                <a:gd name="T4" fmla="*/ 0 w 8"/>
                <a:gd name="T5" fmla="*/ 2147483647 h 32"/>
                <a:gd name="T6" fmla="*/ 0 w 8"/>
                <a:gd name="T7" fmla="*/ 2147483647 h 32"/>
                <a:gd name="T8" fmla="*/ 2147483647 w 8"/>
                <a:gd name="T9" fmla="*/ 0 h 32"/>
                <a:gd name="T10" fmla="*/ 0 w 8"/>
                <a:gd name="T11" fmla="*/ 2147483647 h 32"/>
                <a:gd name="T12" fmla="*/ 0 w 8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32"/>
                <a:gd name="T23" fmla="*/ 8 w 8"/>
                <a:gd name="T24" fmla="*/ 32 h 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32">
                  <a:moveTo>
                    <a:pt x="0" y="16"/>
                  </a:moveTo>
                  <a:lnTo>
                    <a:pt x="0" y="24"/>
                  </a:lnTo>
                  <a:lnTo>
                    <a:pt x="0" y="32"/>
                  </a:lnTo>
                  <a:lnTo>
                    <a:pt x="0" y="16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18" name="Freeform 668"/>
            <p:cNvSpPr/>
            <p:nvPr/>
          </p:nvSpPr>
          <p:spPr bwMode="auto">
            <a:xfrm>
              <a:off x="2631043" y="2923864"/>
              <a:ext cx="1733" cy="17327"/>
            </a:xfrm>
            <a:custGeom>
              <a:avLst/>
              <a:gdLst>
                <a:gd name="T0" fmla="*/ 0 w 1942"/>
                <a:gd name="T1" fmla="*/ 0 h 16"/>
                <a:gd name="T2" fmla="*/ 0 w 1942"/>
                <a:gd name="T3" fmla="*/ 2147483647 h 16"/>
                <a:gd name="T4" fmla="*/ 0 w 1942"/>
                <a:gd name="T5" fmla="*/ 2147483647 h 16"/>
                <a:gd name="T6" fmla="*/ 0 w 1942"/>
                <a:gd name="T7" fmla="*/ 2147483647 h 16"/>
                <a:gd name="T8" fmla="*/ 0 w 1942"/>
                <a:gd name="T9" fmla="*/ 0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2"/>
                <a:gd name="T16" fmla="*/ 0 h 16"/>
                <a:gd name="T17" fmla="*/ 1942 w 1942"/>
                <a:gd name="T18" fmla="*/ 16 h 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2" h="16">
                  <a:moveTo>
                    <a:pt x="0" y="0"/>
                  </a:moveTo>
                  <a:lnTo>
                    <a:pt x="0" y="8"/>
                  </a:lnTo>
                  <a:lnTo>
                    <a:pt x="0" y="16"/>
                  </a:ln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19" name="Freeform 669"/>
            <p:cNvSpPr/>
            <p:nvPr/>
          </p:nvSpPr>
          <p:spPr bwMode="auto">
            <a:xfrm>
              <a:off x="2631043" y="2898741"/>
              <a:ext cx="8663" cy="16460"/>
            </a:xfrm>
            <a:custGeom>
              <a:avLst/>
              <a:gdLst>
                <a:gd name="T0" fmla="*/ 0 w 8"/>
                <a:gd name="T1" fmla="*/ 2147483647 h 16"/>
                <a:gd name="T2" fmla="*/ 2147483647 w 8"/>
                <a:gd name="T3" fmla="*/ 0 h 16"/>
                <a:gd name="T4" fmla="*/ 2147483647 w 8"/>
                <a:gd name="T5" fmla="*/ 2147483647 h 16"/>
                <a:gd name="T6" fmla="*/ 0 w 8"/>
                <a:gd name="T7" fmla="*/ 2147483647 h 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"/>
                <a:gd name="T13" fmla="*/ 0 h 16"/>
                <a:gd name="T14" fmla="*/ 8 w 8"/>
                <a:gd name="T15" fmla="*/ 16 h 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" h="16">
                  <a:moveTo>
                    <a:pt x="0" y="16"/>
                  </a:moveTo>
                  <a:lnTo>
                    <a:pt x="8" y="0"/>
                  </a:lnTo>
                  <a:lnTo>
                    <a:pt x="8" y="8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20" name="Freeform 670"/>
            <p:cNvSpPr/>
            <p:nvPr/>
          </p:nvSpPr>
          <p:spPr bwMode="auto">
            <a:xfrm>
              <a:off x="2631043" y="2915201"/>
              <a:ext cx="1733" cy="8663"/>
            </a:xfrm>
            <a:custGeom>
              <a:avLst/>
              <a:gdLst>
                <a:gd name="T0" fmla="*/ 0 w 1942"/>
                <a:gd name="T1" fmla="*/ 2147483647 h 8"/>
                <a:gd name="T2" fmla="*/ 0 w 1942"/>
                <a:gd name="T3" fmla="*/ 0 h 8"/>
                <a:gd name="T4" fmla="*/ 0 w 1942"/>
                <a:gd name="T5" fmla="*/ 2147483647 h 8"/>
                <a:gd name="T6" fmla="*/ 0 60000 65536"/>
                <a:gd name="T7" fmla="*/ 0 60000 65536"/>
                <a:gd name="T8" fmla="*/ 0 60000 65536"/>
                <a:gd name="T9" fmla="*/ 0 w 1942"/>
                <a:gd name="T10" fmla="*/ 0 h 8"/>
                <a:gd name="T11" fmla="*/ 1942 w 1942"/>
                <a:gd name="T12" fmla="*/ 8 h 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42" h="8">
                  <a:moveTo>
                    <a:pt x="0" y="8"/>
                  </a:moveTo>
                  <a:lnTo>
                    <a:pt x="0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21" name="Freeform 671"/>
            <p:cNvSpPr/>
            <p:nvPr/>
          </p:nvSpPr>
          <p:spPr bwMode="auto">
            <a:xfrm>
              <a:off x="2631043" y="2898741"/>
              <a:ext cx="8663" cy="16460"/>
            </a:xfrm>
            <a:custGeom>
              <a:avLst/>
              <a:gdLst>
                <a:gd name="T0" fmla="*/ 0 w 8"/>
                <a:gd name="T1" fmla="*/ 2147483647 h 16"/>
                <a:gd name="T2" fmla="*/ 2147483647 w 8"/>
                <a:gd name="T3" fmla="*/ 0 h 16"/>
                <a:gd name="T4" fmla="*/ 2147483647 w 8"/>
                <a:gd name="T5" fmla="*/ 2147483647 h 16"/>
                <a:gd name="T6" fmla="*/ 0 w 8"/>
                <a:gd name="T7" fmla="*/ 2147483647 h 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"/>
                <a:gd name="T13" fmla="*/ 0 h 16"/>
                <a:gd name="T14" fmla="*/ 8 w 8"/>
                <a:gd name="T15" fmla="*/ 16 h 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" h="16">
                  <a:moveTo>
                    <a:pt x="0" y="16"/>
                  </a:moveTo>
                  <a:lnTo>
                    <a:pt x="8" y="0"/>
                  </a:lnTo>
                  <a:lnTo>
                    <a:pt x="8" y="8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22" name="Freeform 672"/>
            <p:cNvSpPr/>
            <p:nvPr/>
          </p:nvSpPr>
          <p:spPr bwMode="auto">
            <a:xfrm>
              <a:off x="2631043" y="2915201"/>
              <a:ext cx="1733" cy="8663"/>
            </a:xfrm>
            <a:custGeom>
              <a:avLst/>
              <a:gdLst>
                <a:gd name="T0" fmla="*/ 0 w 1942"/>
                <a:gd name="T1" fmla="*/ 2147483647 h 8"/>
                <a:gd name="T2" fmla="*/ 0 w 1942"/>
                <a:gd name="T3" fmla="*/ 0 h 8"/>
                <a:gd name="T4" fmla="*/ 0 w 1942"/>
                <a:gd name="T5" fmla="*/ 2147483647 h 8"/>
                <a:gd name="T6" fmla="*/ 0 w 1942"/>
                <a:gd name="T7" fmla="*/ 2147483647 h 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42"/>
                <a:gd name="T13" fmla="*/ 0 h 8"/>
                <a:gd name="T14" fmla="*/ 1942 w 1942"/>
                <a:gd name="T15" fmla="*/ 8 h 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42" h="8">
                  <a:moveTo>
                    <a:pt x="0" y="8"/>
                  </a:moveTo>
                  <a:lnTo>
                    <a:pt x="0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23" name="Freeform 673"/>
            <p:cNvSpPr/>
            <p:nvPr/>
          </p:nvSpPr>
          <p:spPr bwMode="auto">
            <a:xfrm>
              <a:off x="3403809" y="2941191"/>
              <a:ext cx="8663" cy="8663"/>
            </a:xfrm>
            <a:custGeom>
              <a:avLst/>
              <a:gdLst>
                <a:gd name="T0" fmla="*/ 0 w 8"/>
                <a:gd name="T1" fmla="*/ 0 h 8"/>
                <a:gd name="T2" fmla="*/ 2147483647 w 8"/>
                <a:gd name="T3" fmla="*/ 2147483647 h 8"/>
                <a:gd name="T4" fmla="*/ 0 w 8"/>
                <a:gd name="T5" fmla="*/ 0 h 8"/>
                <a:gd name="T6" fmla="*/ 0 60000 65536"/>
                <a:gd name="T7" fmla="*/ 0 60000 65536"/>
                <a:gd name="T8" fmla="*/ 0 60000 65536"/>
                <a:gd name="T9" fmla="*/ 0 w 8"/>
                <a:gd name="T10" fmla="*/ 0 h 8"/>
                <a:gd name="T11" fmla="*/ 8 w 8"/>
                <a:gd name="T12" fmla="*/ 8 h 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" h="8">
                  <a:moveTo>
                    <a:pt x="0" y="0"/>
                  </a:move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24" name="Freeform 674"/>
            <p:cNvSpPr/>
            <p:nvPr/>
          </p:nvSpPr>
          <p:spPr bwMode="auto">
            <a:xfrm>
              <a:off x="3378685" y="2915201"/>
              <a:ext cx="8663" cy="17327"/>
            </a:xfrm>
            <a:custGeom>
              <a:avLst/>
              <a:gdLst>
                <a:gd name="T0" fmla="*/ 0 w 8"/>
                <a:gd name="T1" fmla="*/ 0 h 16"/>
                <a:gd name="T2" fmla="*/ 2147483647 w 8"/>
                <a:gd name="T3" fmla="*/ 2147483647 h 16"/>
                <a:gd name="T4" fmla="*/ 2147483647 w 8"/>
                <a:gd name="T5" fmla="*/ 2147483647 h 16"/>
                <a:gd name="T6" fmla="*/ 0 w 8"/>
                <a:gd name="T7" fmla="*/ 0 h 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"/>
                <a:gd name="T13" fmla="*/ 0 h 16"/>
                <a:gd name="T14" fmla="*/ 8 w 8"/>
                <a:gd name="T15" fmla="*/ 16 h 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" h="16">
                  <a:moveTo>
                    <a:pt x="0" y="0"/>
                  </a:moveTo>
                  <a:lnTo>
                    <a:pt x="8" y="16"/>
                  </a:ln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25" name="Freeform 675"/>
            <p:cNvSpPr/>
            <p:nvPr/>
          </p:nvSpPr>
          <p:spPr bwMode="auto">
            <a:xfrm>
              <a:off x="3403809" y="2941191"/>
              <a:ext cx="8663" cy="8663"/>
            </a:xfrm>
            <a:custGeom>
              <a:avLst/>
              <a:gdLst>
                <a:gd name="T0" fmla="*/ 0 w 8"/>
                <a:gd name="T1" fmla="*/ 0 h 8"/>
                <a:gd name="T2" fmla="*/ 2147483647 w 8"/>
                <a:gd name="T3" fmla="*/ 2147483647 h 8"/>
                <a:gd name="T4" fmla="*/ 2147483647 w 8"/>
                <a:gd name="T5" fmla="*/ 2147483647 h 8"/>
                <a:gd name="T6" fmla="*/ 0 w 8"/>
                <a:gd name="T7" fmla="*/ 0 h 8"/>
                <a:gd name="T8" fmla="*/ 0 w 8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"/>
                <a:gd name="T16" fmla="*/ 0 h 8"/>
                <a:gd name="T17" fmla="*/ 8 w 8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" h="8">
                  <a:moveTo>
                    <a:pt x="0" y="0"/>
                  </a:move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26" name="Freeform 676"/>
            <p:cNvSpPr/>
            <p:nvPr/>
          </p:nvSpPr>
          <p:spPr bwMode="auto">
            <a:xfrm>
              <a:off x="3378685" y="2915201"/>
              <a:ext cx="8663" cy="17327"/>
            </a:xfrm>
            <a:custGeom>
              <a:avLst/>
              <a:gdLst>
                <a:gd name="T0" fmla="*/ 0 w 8"/>
                <a:gd name="T1" fmla="*/ 0 h 16"/>
                <a:gd name="T2" fmla="*/ 2147483647 w 8"/>
                <a:gd name="T3" fmla="*/ 2147483647 h 16"/>
                <a:gd name="T4" fmla="*/ 2147483647 w 8"/>
                <a:gd name="T5" fmla="*/ 2147483647 h 16"/>
                <a:gd name="T6" fmla="*/ 0 w 8"/>
                <a:gd name="T7" fmla="*/ 0 h 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"/>
                <a:gd name="T13" fmla="*/ 0 h 16"/>
                <a:gd name="T14" fmla="*/ 8 w 8"/>
                <a:gd name="T15" fmla="*/ 16 h 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" h="16">
                  <a:moveTo>
                    <a:pt x="0" y="0"/>
                  </a:moveTo>
                  <a:lnTo>
                    <a:pt x="8" y="16"/>
                  </a:ln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27" name="Freeform 677"/>
            <p:cNvSpPr/>
            <p:nvPr/>
          </p:nvSpPr>
          <p:spPr bwMode="auto">
            <a:xfrm>
              <a:off x="4074348" y="3178565"/>
              <a:ext cx="101360" cy="161137"/>
            </a:xfrm>
            <a:custGeom>
              <a:avLst/>
              <a:gdLst>
                <a:gd name="T0" fmla="*/ 2147483647 w 96"/>
                <a:gd name="T1" fmla="*/ 2147483647 h 152"/>
                <a:gd name="T2" fmla="*/ 2147483647 w 96"/>
                <a:gd name="T3" fmla="*/ 2147483647 h 152"/>
                <a:gd name="T4" fmla="*/ 2147483647 w 96"/>
                <a:gd name="T5" fmla="*/ 2147483647 h 152"/>
                <a:gd name="T6" fmla="*/ 2147483647 w 96"/>
                <a:gd name="T7" fmla="*/ 2147483647 h 152"/>
                <a:gd name="T8" fmla="*/ 2147483647 w 96"/>
                <a:gd name="T9" fmla="*/ 2147483647 h 152"/>
                <a:gd name="T10" fmla="*/ 2147483647 w 96"/>
                <a:gd name="T11" fmla="*/ 2147483647 h 152"/>
                <a:gd name="T12" fmla="*/ 2147483647 w 96"/>
                <a:gd name="T13" fmla="*/ 2147483647 h 152"/>
                <a:gd name="T14" fmla="*/ 2147483647 w 96"/>
                <a:gd name="T15" fmla="*/ 2147483647 h 152"/>
                <a:gd name="T16" fmla="*/ 2147483647 w 96"/>
                <a:gd name="T17" fmla="*/ 2147483647 h 152"/>
                <a:gd name="T18" fmla="*/ 2147483647 w 96"/>
                <a:gd name="T19" fmla="*/ 2147483647 h 152"/>
                <a:gd name="T20" fmla="*/ 2147483647 w 96"/>
                <a:gd name="T21" fmla="*/ 2147483647 h 152"/>
                <a:gd name="T22" fmla="*/ 2147483647 w 96"/>
                <a:gd name="T23" fmla="*/ 0 h 152"/>
                <a:gd name="T24" fmla="*/ 2147483647 w 96"/>
                <a:gd name="T25" fmla="*/ 2147483647 h 152"/>
                <a:gd name="T26" fmla="*/ 0 w 96"/>
                <a:gd name="T27" fmla="*/ 2147483647 h 152"/>
                <a:gd name="T28" fmla="*/ 2147483647 w 96"/>
                <a:gd name="T29" fmla="*/ 2147483647 h 152"/>
                <a:gd name="T30" fmla="*/ 2147483647 w 96"/>
                <a:gd name="T31" fmla="*/ 2147483647 h 152"/>
                <a:gd name="T32" fmla="*/ 2147483647 w 96"/>
                <a:gd name="T33" fmla="*/ 2147483647 h 152"/>
                <a:gd name="T34" fmla="*/ 2147483647 w 96"/>
                <a:gd name="T35" fmla="*/ 2147483647 h 152"/>
                <a:gd name="T36" fmla="*/ 2147483647 w 96"/>
                <a:gd name="T37" fmla="*/ 2147483647 h 152"/>
                <a:gd name="T38" fmla="*/ 2147483647 w 96"/>
                <a:gd name="T39" fmla="*/ 2147483647 h 152"/>
                <a:gd name="T40" fmla="*/ 2147483647 w 96"/>
                <a:gd name="T41" fmla="*/ 2147483647 h 152"/>
                <a:gd name="T42" fmla="*/ 2147483647 w 96"/>
                <a:gd name="T43" fmla="*/ 2147483647 h 152"/>
                <a:gd name="T44" fmla="*/ 2147483647 w 96"/>
                <a:gd name="T45" fmla="*/ 2147483647 h 152"/>
                <a:gd name="T46" fmla="*/ 2147483647 w 96"/>
                <a:gd name="T47" fmla="*/ 2147483647 h 152"/>
                <a:gd name="T48" fmla="*/ 2147483647 w 96"/>
                <a:gd name="T49" fmla="*/ 2147483647 h 152"/>
                <a:gd name="T50" fmla="*/ 2147483647 w 96"/>
                <a:gd name="T51" fmla="*/ 2147483647 h 152"/>
                <a:gd name="T52" fmla="*/ 2147483647 w 96"/>
                <a:gd name="T53" fmla="*/ 2147483647 h 15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96"/>
                <a:gd name="T82" fmla="*/ 0 h 152"/>
                <a:gd name="T83" fmla="*/ 96 w 96"/>
                <a:gd name="T84" fmla="*/ 152 h 152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96" h="152">
                  <a:moveTo>
                    <a:pt x="72" y="136"/>
                  </a:moveTo>
                  <a:lnTo>
                    <a:pt x="80" y="136"/>
                  </a:lnTo>
                  <a:lnTo>
                    <a:pt x="96" y="128"/>
                  </a:lnTo>
                  <a:lnTo>
                    <a:pt x="96" y="104"/>
                  </a:lnTo>
                  <a:lnTo>
                    <a:pt x="96" y="80"/>
                  </a:lnTo>
                  <a:lnTo>
                    <a:pt x="80" y="72"/>
                  </a:lnTo>
                  <a:lnTo>
                    <a:pt x="64" y="48"/>
                  </a:lnTo>
                  <a:lnTo>
                    <a:pt x="56" y="32"/>
                  </a:lnTo>
                  <a:lnTo>
                    <a:pt x="56" y="24"/>
                  </a:lnTo>
                  <a:lnTo>
                    <a:pt x="56" y="16"/>
                  </a:lnTo>
                  <a:lnTo>
                    <a:pt x="40" y="16"/>
                  </a:lnTo>
                  <a:lnTo>
                    <a:pt x="32" y="0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8" y="48"/>
                  </a:lnTo>
                  <a:lnTo>
                    <a:pt x="40" y="48"/>
                  </a:lnTo>
                  <a:lnTo>
                    <a:pt x="48" y="56"/>
                  </a:lnTo>
                  <a:lnTo>
                    <a:pt x="72" y="88"/>
                  </a:lnTo>
                  <a:lnTo>
                    <a:pt x="64" y="96"/>
                  </a:lnTo>
                  <a:lnTo>
                    <a:pt x="40" y="104"/>
                  </a:lnTo>
                  <a:lnTo>
                    <a:pt x="32" y="112"/>
                  </a:lnTo>
                  <a:lnTo>
                    <a:pt x="32" y="128"/>
                  </a:lnTo>
                  <a:lnTo>
                    <a:pt x="48" y="144"/>
                  </a:lnTo>
                  <a:lnTo>
                    <a:pt x="56" y="152"/>
                  </a:lnTo>
                  <a:lnTo>
                    <a:pt x="64" y="144"/>
                  </a:lnTo>
                  <a:lnTo>
                    <a:pt x="72" y="13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28" name="Freeform 678"/>
            <p:cNvSpPr/>
            <p:nvPr/>
          </p:nvSpPr>
          <p:spPr bwMode="auto">
            <a:xfrm>
              <a:off x="4108135" y="3161239"/>
              <a:ext cx="93564" cy="194924"/>
            </a:xfrm>
            <a:custGeom>
              <a:avLst/>
              <a:gdLst>
                <a:gd name="T0" fmla="*/ 2147483647 w 88"/>
                <a:gd name="T1" fmla="*/ 0 h 184"/>
                <a:gd name="T2" fmla="*/ 0 w 88"/>
                <a:gd name="T3" fmla="*/ 0 h 184"/>
                <a:gd name="T4" fmla="*/ 0 w 88"/>
                <a:gd name="T5" fmla="*/ 2147483647 h 184"/>
                <a:gd name="T6" fmla="*/ 2147483647 w 88"/>
                <a:gd name="T7" fmla="*/ 2147483647 h 184"/>
                <a:gd name="T8" fmla="*/ 2147483647 w 88"/>
                <a:gd name="T9" fmla="*/ 2147483647 h 184"/>
                <a:gd name="T10" fmla="*/ 2147483647 w 88"/>
                <a:gd name="T11" fmla="*/ 2147483647 h 184"/>
                <a:gd name="T12" fmla="*/ 2147483647 w 88"/>
                <a:gd name="T13" fmla="*/ 2147483647 h 184"/>
                <a:gd name="T14" fmla="*/ 2147483647 w 88"/>
                <a:gd name="T15" fmla="*/ 2147483647 h 184"/>
                <a:gd name="T16" fmla="*/ 2147483647 w 88"/>
                <a:gd name="T17" fmla="*/ 2147483647 h 184"/>
                <a:gd name="T18" fmla="*/ 2147483647 w 88"/>
                <a:gd name="T19" fmla="*/ 2147483647 h 184"/>
                <a:gd name="T20" fmla="*/ 2147483647 w 88"/>
                <a:gd name="T21" fmla="*/ 2147483647 h 184"/>
                <a:gd name="T22" fmla="*/ 2147483647 w 88"/>
                <a:gd name="T23" fmla="*/ 2147483647 h 184"/>
                <a:gd name="T24" fmla="*/ 2147483647 w 88"/>
                <a:gd name="T25" fmla="*/ 2147483647 h 184"/>
                <a:gd name="T26" fmla="*/ 2147483647 w 88"/>
                <a:gd name="T27" fmla="*/ 2147483647 h 184"/>
                <a:gd name="T28" fmla="*/ 2147483647 w 88"/>
                <a:gd name="T29" fmla="*/ 2147483647 h 184"/>
                <a:gd name="T30" fmla="*/ 2147483647 w 88"/>
                <a:gd name="T31" fmla="*/ 2147483647 h 184"/>
                <a:gd name="T32" fmla="*/ 2147483647 w 88"/>
                <a:gd name="T33" fmla="*/ 2147483647 h 184"/>
                <a:gd name="T34" fmla="*/ 2147483647 w 88"/>
                <a:gd name="T35" fmla="*/ 2147483647 h 184"/>
                <a:gd name="T36" fmla="*/ 2147483647 w 88"/>
                <a:gd name="T37" fmla="*/ 2147483647 h 184"/>
                <a:gd name="T38" fmla="*/ 2147483647 w 88"/>
                <a:gd name="T39" fmla="*/ 2147483647 h 184"/>
                <a:gd name="T40" fmla="*/ 2147483647 w 88"/>
                <a:gd name="T41" fmla="*/ 2147483647 h 184"/>
                <a:gd name="T42" fmla="*/ 2147483647 w 88"/>
                <a:gd name="T43" fmla="*/ 2147483647 h 184"/>
                <a:gd name="T44" fmla="*/ 2147483647 w 88"/>
                <a:gd name="T45" fmla="*/ 2147483647 h 184"/>
                <a:gd name="T46" fmla="*/ 2147483647 w 88"/>
                <a:gd name="T47" fmla="*/ 2147483647 h 184"/>
                <a:gd name="T48" fmla="*/ 2147483647 w 88"/>
                <a:gd name="T49" fmla="*/ 2147483647 h 184"/>
                <a:gd name="T50" fmla="*/ 2147483647 w 88"/>
                <a:gd name="T51" fmla="*/ 2147483647 h 184"/>
                <a:gd name="T52" fmla="*/ 2147483647 w 88"/>
                <a:gd name="T53" fmla="*/ 2147483647 h 184"/>
                <a:gd name="T54" fmla="*/ 2147483647 w 88"/>
                <a:gd name="T55" fmla="*/ 0 h 18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88"/>
                <a:gd name="T85" fmla="*/ 0 h 184"/>
                <a:gd name="T86" fmla="*/ 88 w 88"/>
                <a:gd name="T87" fmla="*/ 184 h 184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88" h="184">
                  <a:moveTo>
                    <a:pt x="4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8" y="32"/>
                  </a:lnTo>
                  <a:lnTo>
                    <a:pt x="24" y="32"/>
                  </a:lnTo>
                  <a:lnTo>
                    <a:pt x="24" y="40"/>
                  </a:lnTo>
                  <a:lnTo>
                    <a:pt x="24" y="48"/>
                  </a:lnTo>
                  <a:lnTo>
                    <a:pt x="32" y="64"/>
                  </a:lnTo>
                  <a:lnTo>
                    <a:pt x="48" y="88"/>
                  </a:lnTo>
                  <a:lnTo>
                    <a:pt x="64" y="96"/>
                  </a:lnTo>
                  <a:lnTo>
                    <a:pt x="64" y="120"/>
                  </a:lnTo>
                  <a:lnTo>
                    <a:pt x="64" y="144"/>
                  </a:lnTo>
                  <a:lnTo>
                    <a:pt x="48" y="152"/>
                  </a:lnTo>
                  <a:lnTo>
                    <a:pt x="40" y="152"/>
                  </a:lnTo>
                  <a:lnTo>
                    <a:pt x="32" y="160"/>
                  </a:lnTo>
                  <a:lnTo>
                    <a:pt x="24" y="168"/>
                  </a:lnTo>
                  <a:lnTo>
                    <a:pt x="32" y="168"/>
                  </a:lnTo>
                  <a:lnTo>
                    <a:pt x="40" y="184"/>
                  </a:lnTo>
                  <a:lnTo>
                    <a:pt x="72" y="160"/>
                  </a:lnTo>
                  <a:lnTo>
                    <a:pt x="88" y="144"/>
                  </a:lnTo>
                  <a:lnTo>
                    <a:pt x="72" y="88"/>
                  </a:lnTo>
                  <a:lnTo>
                    <a:pt x="64" y="80"/>
                  </a:lnTo>
                  <a:lnTo>
                    <a:pt x="48" y="56"/>
                  </a:lnTo>
                  <a:lnTo>
                    <a:pt x="40" y="40"/>
                  </a:lnTo>
                  <a:lnTo>
                    <a:pt x="48" y="32"/>
                  </a:lnTo>
                  <a:lnTo>
                    <a:pt x="64" y="24"/>
                  </a:lnTo>
                  <a:lnTo>
                    <a:pt x="56" y="16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29" name="Freeform 679"/>
            <p:cNvSpPr/>
            <p:nvPr/>
          </p:nvSpPr>
          <p:spPr bwMode="auto">
            <a:xfrm>
              <a:off x="4074348" y="3178565"/>
              <a:ext cx="101360" cy="161137"/>
            </a:xfrm>
            <a:custGeom>
              <a:avLst/>
              <a:gdLst>
                <a:gd name="T0" fmla="*/ 2147483647 w 96"/>
                <a:gd name="T1" fmla="*/ 2147483647 h 152"/>
                <a:gd name="T2" fmla="*/ 2147483647 w 96"/>
                <a:gd name="T3" fmla="*/ 2147483647 h 152"/>
                <a:gd name="T4" fmla="*/ 2147483647 w 96"/>
                <a:gd name="T5" fmla="*/ 2147483647 h 152"/>
                <a:gd name="T6" fmla="*/ 2147483647 w 96"/>
                <a:gd name="T7" fmla="*/ 2147483647 h 152"/>
                <a:gd name="T8" fmla="*/ 2147483647 w 96"/>
                <a:gd name="T9" fmla="*/ 2147483647 h 152"/>
                <a:gd name="T10" fmla="*/ 2147483647 w 96"/>
                <a:gd name="T11" fmla="*/ 2147483647 h 152"/>
                <a:gd name="T12" fmla="*/ 2147483647 w 96"/>
                <a:gd name="T13" fmla="*/ 2147483647 h 152"/>
                <a:gd name="T14" fmla="*/ 2147483647 w 96"/>
                <a:gd name="T15" fmla="*/ 2147483647 h 152"/>
                <a:gd name="T16" fmla="*/ 2147483647 w 96"/>
                <a:gd name="T17" fmla="*/ 2147483647 h 152"/>
                <a:gd name="T18" fmla="*/ 2147483647 w 96"/>
                <a:gd name="T19" fmla="*/ 2147483647 h 152"/>
                <a:gd name="T20" fmla="*/ 2147483647 w 96"/>
                <a:gd name="T21" fmla="*/ 2147483647 h 152"/>
                <a:gd name="T22" fmla="*/ 2147483647 w 96"/>
                <a:gd name="T23" fmla="*/ 0 h 152"/>
                <a:gd name="T24" fmla="*/ 2147483647 w 96"/>
                <a:gd name="T25" fmla="*/ 0 h 152"/>
                <a:gd name="T26" fmla="*/ 2147483647 w 96"/>
                <a:gd name="T27" fmla="*/ 2147483647 h 152"/>
                <a:gd name="T28" fmla="*/ 0 w 96"/>
                <a:gd name="T29" fmla="*/ 2147483647 h 152"/>
                <a:gd name="T30" fmla="*/ 0 w 96"/>
                <a:gd name="T31" fmla="*/ 2147483647 h 152"/>
                <a:gd name="T32" fmla="*/ 2147483647 w 96"/>
                <a:gd name="T33" fmla="*/ 2147483647 h 152"/>
                <a:gd name="T34" fmla="*/ 2147483647 w 96"/>
                <a:gd name="T35" fmla="*/ 2147483647 h 152"/>
                <a:gd name="T36" fmla="*/ 2147483647 w 96"/>
                <a:gd name="T37" fmla="*/ 2147483647 h 152"/>
                <a:gd name="T38" fmla="*/ 2147483647 w 96"/>
                <a:gd name="T39" fmla="*/ 2147483647 h 152"/>
                <a:gd name="T40" fmla="*/ 2147483647 w 96"/>
                <a:gd name="T41" fmla="*/ 2147483647 h 152"/>
                <a:gd name="T42" fmla="*/ 2147483647 w 96"/>
                <a:gd name="T43" fmla="*/ 2147483647 h 152"/>
                <a:gd name="T44" fmla="*/ 2147483647 w 96"/>
                <a:gd name="T45" fmla="*/ 2147483647 h 152"/>
                <a:gd name="T46" fmla="*/ 2147483647 w 96"/>
                <a:gd name="T47" fmla="*/ 2147483647 h 152"/>
                <a:gd name="T48" fmla="*/ 2147483647 w 96"/>
                <a:gd name="T49" fmla="*/ 2147483647 h 152"/>
                <a:gd name="T50" fmla="*/ 2147483647 w 96"/>
                <a:gd name="T51" fmla="*/ 2147483647 h 152"/>
                <a:gd name="T52" fmla="*/ 2147483647 w 96"/>
                <a:gd name="T53" fmla="*/ 2147483647 h 152"/>
                <a:gd name="T54" fmla="*/ 2147483647 w 96"/>
                <a:gd name="T55" fmla="*/ 2147483647 h 152"/>
                <a:gd name="T56" fmla="*/ 2147483647 w 96"/>
                <a:gd name="T57" fmla="*/ 2147483647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96"/>
                <a:gd name="T88" fmla="*/ 0 h 152"/>
                <a:gd name="T89" fmla="*/ 96 w 96"/>
                <a:gd name="T90" fmla="*/ 152 h 152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96" h="152">
                  <a:moveTo>
                    <a:pt x="72" y="136"/>
                  </a:moveTo>
                  <a:lnTo>
                    <a:pt x="80" y="136"/>
                  </a:lnTo>
                  <a:lnTo>
                    <a:pt x="96" y="128"/>
                  </a:lnTo>
                  <a:lnTo>
                    <a:pt x="96" y="104"/>
                  </a:lnTo>
                  <a:lnTo>
                    <a:pt x="96" y="80"/>
                  </a:lnTo>
                  <a:lnTo>
                    <a:pt x="80" y="72"/>
                  </a:lnTo>
                  <a:lnTo>
                    <a:pt x="64" y="48"/>
                  </a:lnTo>
                  <a:lnTo>
                    <a:pt x="56" y="32"/>
                  </a:lnTo>
                  <a:lnTo>
                    <a:pt x="56" y="24"/>
                  </a:lnTo>
                  <a:lnTo>
                    <a:pt x="56" y="16"/>
                  </a:lnTo>
                  <a:lnTo>
                    <a:pt x="40" y="16"/>
                  </a:lnTo>
                  <a:lnTo>
                    <a:pt x="32" y="0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8" y="48"/>
                  </a:lnTo>
                  <a:lnTo>
                    <a:pt x="40" y="48"/>
                  </a:lnTo>
                  <a:lnTo>
                    <a:pt x="48" y="56"/>
                  </a:lnTo>
                  <a:lnTo>
                    <a:pt x="72" y="88"/>
                  </a:lnTo>
                  <a:lnTo>
                    <a:pt x="64" y="96"/>
                  </a:lnTo>
                  <a:lnTo>
                    <a:pt x="40" y="104"/>
                  </a:lnTo>
                  <a:lnTo>
                    <a:pt x="32" y="112"/>
                  </a:lnTo>
                  <a:lnTo>
                    <a:pt x="32" y="128"/>
                  </a:lnTo>
                  <a:lnTo>
                    <a:pt x="48" y="144"/>
                  </a:lnTo>
                  <a:lnTo>
                    <a:pt x="56" y="152"/>
                  </a:lnTo>
                  <a:lnTo>
                    <a:pt x="64" y="144"/>
                  </a:lnTo>
                  <a:lnTo>
                    <a:pt x="72" y="13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30" name="Freeform 680"/>
            <p:cNvSpPr/>
            <p:nvPr/>
          </p:nvSpPr>
          <p:spPr bwMode="auto">
            <a:xfrm>
              <a:off x="4111600" y="3161239"/>
              <a:ext cx="93564" cy="194924"/>
            </a:xfrm>
            <a:custGeom>
              <a:avLst/>
              <a:gdLst>
                <a:gd name="T0" fmla="*/ 2147483647 w 88"/>
                <a:gd name="T1" fmla="*/ 0 h 184"/>
                <a:gd name="T2" fmla="*/ 0 w 88"/>
                <a:gd name="T3" fmla="*/ 0 h 184"/>
                <a:gd name="T4" fmla="*/ 0 w 88"/>
                <a:gd name="T5" fmla="*/ 2147483647 h 184"/>
                <a:gd name="T6" fmla="*/ 0 w 88"/>
                <a:gd name="T7" fmla="*/ 2147483647 h 184"/>
                <a:gd name="T8" fmla="*/ 2147483647 w 88"/>
                <a:gd name="T9" fmla="*/ 2147483647 h 184"/>
                <a:gd name="T10" fmla="*/ 2147483647 w 88"/>
                <a:gd name="T11" fmla="*/ 2147483647 h 184"/>
                <a:gd name="T12" fmla="*/ 2147483647 w 88"/>
                <a:gd name="T13" fmla="*/ 2147483647 h 184"/>
                <a:gd name="T14" fmla="*/ 2147483647 w 88"/>
                <a:gd name="T15" fmla="*/ 2147483647 h 184"/>
                <a:gd name="T16" fmla="*/ 2147483647 w 88"/>
                <a:gd name="T17" fmla="*/ 2147483647 h 184"/>
                <a:gd name="T18" fmla="*/ 2147483647 w 88"/>
                <a:gd name="T19" fmla="*/ 2147483647 h 184"/>
                <a:gd name="T20" fmla="*/ 2147483647 w 88"/>
                <a:gd name="T21" fmla="*/ 2147483647 h 184"/>
                <a:gd name="T22" fmla="*/ 2147483647 w 88"/>
                <a:gd name="T23" fmla="*/ 2147483647 h 184"/>
                <a:gd name="T24" fmla="*/ 2147483647 w 88"/>
                <a:gd name="T25" fmla="*/ 2147483647 h 184"/>
                <a:gd name="T26" fmla="*/ 2147483647 w 88"/>
                <a:gd name="T27" fmla="*/ 2147483647 h 184"/>
                <a:gd name="T28" fmla="*/ 2147483647 w 88"/>
                <a:gd name="T29" fmla="*/ 2147483647 h 184"/>
                <a:gd name="T30" fmla="*/ 2147483647 w 88"/>
                <a:gd name="T31" fmla="*/ 2147483647 h 184"/>
                <a:gd name="T32" fmla="*/ 2147483647 w 88"/>
                <a:gd name="T33" fmla="*/ 2147483647 h 184"/>
                <a:gd name="T34" fmla="*/ 2147483647 w 88"/>
                <a:gd name="T35" fmla="*/ 2147483647 h 184"/>
                <a:gd name="T36" fmla="*/ 2147483647 w 88"/>
                <a:gd name="T37" fmla="*/ 2147483647 h 184"/>
                <a:gd name="T38" fmla="*/ 2147483647 w 88"/>
                <a:gd name="T39" fmla="*/ 2147483647 h 184"/>
                <a:gd name="T40" fmla="*/ 2147483647 w 88"/>
                <a:gd name="T41" fmla="*/ 2147483647 h 184"/>
                <a:gd name="T42" fmla="*/ 2147483647 w 88"/>
                <a:gd name="T43" fmla="*/ 2147483647 h 184"/>
                <a:gd name="T44" fmla="*/ 2147483647 w 88"/>
                <a:gd name="T45" fmla="*/ 2147483647 h 184"/>
                <a:gd name="T46" fmla="*/ 2147483647 w 88"/>
                <a:gd name="T47" fmla="*/ 2147483647 h 184"/>
                <a:gd name="T48" fmla="*/ 2147483647 w 88"/>
                <a:gd name="T49" fmla="*/ 2147483647 h 184"/>
                <a:gd name="T50" fmla="*/ 2147483647 w 88"/>
                <a:gd name="T51" fmla="*/ 2147483647 h 184"/>
                <a:gd name="T52" fmla="*/ 2147483647 w 88"/>
                <a:gd name="T53" fmla="*/ 2147483647 h 184"/>
                <a:gd name="T54" fmla="*/ 2147483647 w 88"/>
                <a:gd name="T55" fmla="*/ 2147483647 h 184"/>
                <a:gd name="T56" fmla="*/ 2147483647 w 88"/>
                <a:gd name="T57" fmla="*/ 0 h 18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88"/>
                <a:gd name="T88" fmla="*/ 0 h 184"/>
                <a:gd name="T89" fmla="*/ 88 w 88"/>
                <a:gd name="T90" fmla="*/ 184 h 18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88" h="184">
                  <a:moveTo>
                    <a:pt x="4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8" y="32"/>
                  </a:lnTo>
                  <a:lnTo>
                    <a:pt x="24" y="32"/>
                  </a:lnTo>
                  <a:lnTo>
                    <a:pt x="24" y="40"/>
                  </a:lnTo>
                  <a:lnTo>
                    <a:pt x="24" y="48"/>
                  </a:lnTo>
                  <a:lnTo>
                    <a:pt x="32" y="64"/>
                  </a:lnTo>
                  <a:lnTo>
                    <a:pt x="48" y="88"/>
                  </a:lnTo>
                  <a:lnTo>
                    <a:pt x="64" y="96"/>
                  </a:lnTo>
                  <a:lnTo>
                    <a:pt x="64" y="120"/>
                  </a:lnTo>
                  <a:lnTo>
                    <a:pt x="64" y="144"/>
                  </a:lnTo>
                  <a:lnTo>
                    <a:pt x="48" y="152"/>
                  </a:lnTo>
                  <a:lnTo>
                    <a:pt x="40" y="152"/>
                  </a:lnTo>
                  <a:lnTo>
                    <a:pt x="32" y="160"/>
                  </a:lnTo>
                  <a:lnTo>
                    <a:pt x="24" y="168"/>
                  </a:lnTo>
                  <a:lnTo>
                    <a:pt x="32" y="168"/>
                  </a:lnTo>
                  <a:lnTo>
                    <a:pt x="40" y="184"/>
                  </a:lnTo>
                  <a:lnTo>
                    <a:pt x="72" y="160"/>
                  </a:lnTo>
                  <a:lnTo>
                    <a:pt x="88" y="144"/>
                  </a:lnTo>
                  <a:lnTo>
                    <a:pt x="72" y="88"/>
                  </a:lnTo>
                  <a:lnTo>
                    <a:pt x="64" y="80"/>
                  </a:lnTo>
                  <a:lnTo>
                    <a:pt x="48" y="56"/>
                  </a:lnTo>
                  <a:lnTo>
                    <a:pt x="40" y="40"/>
                  </a:lnTo>
                  <a:lnTo>
                    <a:pt x="48" y="32"/>
                  </a:lnTo>
                  <a:lnTo>
                    <a:pt x="64" y="24"/>
                  </a:lnTo>
                  <a:lnTo>
                    <a:pt x="56" y="16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31" name="Freeform 681"/>
            <p:cNvSpPr/>
            <p:nvPr/>
          </p:nvSpPr>
          <p:spPr bwMode="auto">
            <a:xfrm>
              <a:off x="3803187" y="3059878"/>
              <a:ext cx="110024" cy="51113"/>
            </a:xfrm>
            <a:custGeom>
              <a:avLst/>
              <a:gdLst>
                <a:gd name="T0" fmla="*/ 2147483647 w 104"/>
                <a:gd name="T1" fmla="*/ 2147483647 h 48"/>
                <a:gd name="T2" fmla="*/ 2147483647 w 104"/>
                <a:gd name="T3" fmla="*/ 2147483647 h 48"/>
                <a:gd name="T4" fmla="*/ 2147483647 w 104"/>
                <a:gd name="T5" fmla="*/ 0 h 48"/>
                <a:gd name="T6" fmla="*/ 2147483647 w 104"/>
                <a:gd name="T7" fmla="*/ 0 h 48"/>
                <a:gd name="T8" fmla="*/ 0 w 104"/>
                <a:gd name="T9" fmla="*/ 2147483647 h 48"/>
                <a:gd name="T10" fmla="*/ 2147483647 w 104"/>
                <a:gd name="T11" fmla="*/ 2147483647 h 48"/>
                <a:gd name="T12" fmla="*/ 2147483647 w 104"/>
                <a:gd name="T13" fmla="*/ 2147483647 h 48"/>
                <a:gd name="T14" fmla="*/ 2147483647 w 104"/>
                <a:gd name="T15" fmla="*/ 2147483647 h 48"/>
                <a:gd name="T16" fmla="*/ 2147483647 w 104"/>
                <a:gd name="T17" fmla="*/ 2147483647 h 48"/>
                <a:gd name="T18" fmla="*/ 2147483647 w 104"/>
                <a:gd name="T19" fmla="*/ 2147483647 h 48"/>
                <a:gd name="T20" fmla="*/ 2147483647 w 104"/>
                <a:gd name="T21" fmla="*/ 2147483647 h 48"/>
                <a:gd name="T22" fmla="*/ 2147483647 w 104"/>
                <a:gd name="T23" fmla="*/ 2147483647 h 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4"/>
                <a:gd name="T37" fmla="*/ 0 h 48"/>
                <a:gd name="T38" fmla="*/ 104 w 104"/>
                <a:gd name="T39" fmla="*/ 48 h 4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4" h="48">
                  <a:moveTo>
                    <a:pt x="72" y="24"/>
                  </a:moveTo>
                  <a:lnTo>
                    <a:pt x="48" y="8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16"/>
                  </a:lnTo>
                  <a:lnTo>
                    <a:pt x="40" y="40"/>
                  </a:lnTo>
                  <a:lnTo>
                    <a:pt x="72" y="40"/>
                  </a:lnTo>
                  <a:lnTo>
                    <a:pt x="88" y="48"/>
                  </a:lnTo>
                  <a:lnTo>
                    <a:pt x="96" y="48"/>
                  </a:lnTo>
                  <a:lnTo>
                    <a:pt x="104" y="32"/>
                  </a:lnTo>
                  <a:lnTo>
                    <a:pt x="96" y="24"/>
                  </a:lnTo>
                  <a:lnTo>
                    <a:pt x="72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32" name="Freeform 682"/>
            <p:cNvSpPr/>
            <p:nvPr/>
          </p:nvSpPr>
          <p:spPr bwMode="auto">
            <a:xfrm>
              <a:off x="3726084" y="2635377"/>
              <a:ext cx="814350" cy="568312"/>
            </a:xfrm>
            <a:custGeom>
              <a:avLst/>
              <a:gdLst>
                <a:gd name="T0" fmla="*/ 2147483647 w 768"/>
                <a:gd name="T1" fmla="*/ 2147483647 h 536"/>
                <a:gd name="T2" fmla="*/ 2147483647 w 768"/>
                <a:gd name="T3" fmla="*/ 0 h 536"/>
                <a:gd name="T4" fmla="*/ 2147483647 w 768"/>
                <a:gd name="T5" fmla="*/ 2147483647 h 536"/>
                <a:gd name="T6" fmla="*/ 2147483647 w 768"/>
                <a:gd name="T7" fmla="*/ 2147483647 h 536"/>
                <a:gd name="T8" fmla="*/ 2147483647 w 768"/>
                <a:gd name="T9" fmla="*/ 2147483647 h 536"/>
                <a:gd name="T10" fmla="*/ 2147483647 w 768"/>
                <a:gd name="T11" fmla="*/ 2147483647 h 536"/>
                <a:gd name="T12" fmla="*/ 2147483647 w 768"/>
                <a:gd name="T13" fmla="*/ 2147483647 h 536"/>
                <a:gd name="T14" fmla="*/ 2147483647 w 768"/>
                <a:gd name="T15" fmla="*/ 2147483647 h 536"/>
                <a:gd name="T16" fmla="*/ 2147483647 w 768"/>
                <a:gd name="T17" fmla="*/ 2147483647 h 536"/>
                <a:gd name="T18" fmla="*/ 2147483647 w 768"/>
                <a:gd name="T19" fmla="*/ 2147483647 h 536"/>
                <a:gd name="T20" fmla="*/ 2147483647 w 768"/>
                <a:gd name="T21" fmla="*/ 2147483647 h 536"/>
                <a:gd name="T22" fmla="*/ 2147483647 w 768"/>
                <a:gd name="T23" fmla="*/ 2147483647 h 536"/>
                <a:gd name="T24" fmla="*/ 2147483647 w 768"/>
                <a:gd name="T25" fmla="*/ 2147483647 h 536"/>
                <a:gd name="T26" fmla="*/ 2147483647 w 768"/>
                <a:gd name="T27" fmla="*/ 2147483647 h 536"/>
                <a:gd name="T28" fmla="*/ 0 w 768"/>
                <a:gd name="T29" fmla="*/ 2147483647 h 536"/>
                <a:gd name="T30" fmla="*/ 0 w 768"/>
                <a:gd name="T31" fmla="*/ 2147483647 h 536"/>
                <a:gd name="T32" fmla="*/ 2147483647 w 768"/>
                <a:gd name="T33" fmla="*/ 2147483647 h 536"/>
                <a:gd name="T34" fmla="*/ 2147483647 w 768"/>
                <a:gd name="T35" fmla="*/ 2147483647 h 536"/>
                <a:gd name="T36" fmla="*/ 2147483647 w 768"/>
                <a:gd name="T37" fmla="*/ 2147483647 h 536"/>
                <a:gd name="T38" fmla="*/ 2147483647 w 768"/>
                <a:gd name="T39" fmla="*/ 2147483647 h 536"/>
                <a:gd name="T40" fmla="*/ 2147483647 w 768"/>
                <a:gd name="T41" fmla="*/ 2147483647 h 536"/>
                <a:gd name="T42" fmla="*/ 2147483647 w 768"/>
                <a:gd name="T43" fmla="*/ 2147483647 h 536"/>
                <a:gd name="T44" fmla="*/ 2147483647 w 768"/>
                <a:gd name="T45" fmla="*/ 2147483647 h 536"/>
                <a:gd name="T46" fmla="*/ 2147483647 w 768"/>
                <a:gd name="T47" fmla="*/ 2147483647 h 536"/>
                <a:gd name="T48" fmla="*/ 2147483647 w 768"/>
                <a:gd name="T49" fmla="*/ 2147483647 h 536"/>
                <a:gd name="T50" fmla="*/ 2147483647 w 768"/>
                <a:gd name="T51" fmla="*/ 2147483647 h 536"/>
                <a:gd name="T52" fmla="*/ 2147483647 w 768"/>
                <a:gd name="T53" fmla="*/ 2147483647 h 536"/>
                <a:gd name="T54" fmla="*/ 2147483647 w 768"/>
                <a:gd name="T55" fmla="*/ 2147483647 h 536"/>
                <a:gd name="T56" fmla="*/ 2147483647 w 768"/>
                <a:gd name="T57" fmla="*/ 2147483647 h 536"/>
                <a:gd name="T58" fmla="*/ 2147483647 w 768"/>
                <a:gd name="T59" fmla="*/ 2147483647 h 536"/>
                <a:gd name="T60" fmla="*/ 2147483647 w 768"/>
                <a:gd name="T61" fmla="*/ 2147483647 h 536"/>
                <a:gd name="T62" fmla="*/ 2147483647 w 768"/>
                <a:gd name="T63" fmla="*/ 2147483647 h 536"/>
                <a:gd name="T64" fmla="*/ 2147483647 w 768"/>
                <a:gd name="T65" fmla="*/ 2147483647 h 536"/>
                <a:gd name="T66" fmla="*/ 2147483647 w 768"/>
                <a:gd name="T67" fmla="*/ 2147483647 h 536"/>
                <a:gd name="T68" fmla="*/ 2147483647 w 768"/>
                <a:gd name="T69" fmla="*/ 2147483647 h 536"/>
                <a:gd name="T70" fmla="*/ 2147483647 w 768"/>
                <a:gd name="T71" fmla="*/ 2147483647 h 536"/>
                <a:gd name="T72" fmla="*/ 2147483647 w 768"/>
                <a:gd name="T73" fmla="*/ 2147483647 h 536"/>
                <a:gd name="T74" fmla="*/ 2147483647 w 768"/>
                <a:gd name="T75" fmla="*/ 2147483647 h 536"/>
                <a:gd name="T76" fmla="*/ 2147483647 w 768"/>
                <a:gd name="T77" fmla="*/ 2147483647 h 536"/>
                <a:gd name="T78" fmla="*/ 2147483647 w 768"/>
                <a:gd name="T79" fmla="*/ 2147483647 h 536"/>
                <a:gd name="T80" fmla="*/ 2147483647 w 768"/>
                <a:gd name="T81" fmla="*/ 2147483647 h 536"/>
                <a:gd name="T82" fmla="*/ 2147483647 w 768"/>
                <a:gd name="T83" fmla="*/ 2147483647 h 536"/>
                <a:gd name="T84" fmla="*/ 2147483647 w 768"/>
                <a:gd name="T85" fmla="*/ 2147483647 h 536"/>
                <a:gd name="T86" fmla="*/ 2147483647 w 768"/>
                <a:gd name="T87" fmla="*/ 2147483647 h 536"/>
                <a:gd name="T88" fmla="*/ 2147483647 w 768"/>
                <a:gd name="T89" fmla="*/ 2147483647 h 536"/>
                <a:gd name="T90" fmla="*/ 2147483647 w 768"/>
                <a:gd name="T91" fmla="*/ 2147483647 h 536"/>
                <a:gd name="T92" fmla="*/ 2147483647 w 768"/>
                <a:gd name="T93" fmla="*/ 2147483647 h 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68"/>
                <a:gd name="T142" fmla="*/ 0 h 536"/>
                <a:gd name="T143" fmla="*/ 768 w 768"/>
                <a:gd name="T144" fmla="*/ 536 h 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68" h="536">
                  <a:moveTo>
                    <a:pt x="744" y="152"/>
                  </a:moveTo>
                  <a:lnTo>
                    <a:pt x="768" y="96"/>
                  </a:lnTo>
                  <a:lnTo>
                    <a:pt x="720" y="96"/>
                  </a:lnTo>
                  <a:lnTo>
                    <a:pt x="712" y="80"/>
                  </a:lnTo>
                  <a:lnTo>
                    <a:pt x="680" y="72"/>
                  </a:lnTo>
                  <a:lnTo>
                    <a:pt x="640" y="0"/>
                  </a:lnTo>
                  <a:lnTo>
                    <a:pt x="600" y="0"/>
                  </a:lnTo>
                  <a:lnTo>
                    <a:pt x="592" y="16"/>
                  </a:lnTo>
                  <a:lnTo>
                    <a:pt x="568" y="64"/>
                  </a:lnTo>
                  <a:lnTo>
                    <a:pt x="544" y="64"/>
                  </a:lnTo>
                  <a:lnTo>
                    <a:pt x="536" y="72"/>
                  </a:lnTo>
                  <a:lnTo>
                    <a:pt x="544" y="72"/>
                  </a:lnTo>
                  <a:lnTo>
                    <a:pt x="536" y="72"/>
                  </a:lnTo>
                  <a:lnTo>
                    <a:pt x="528" y="88"/>
                  </a:lnTo>
                  <a:lnTo>
                    <a:pt x="528" y="104"/>
                  </a:lnTo>
                  <a:lnTo>
                    <a:pt x="568" y="112"/>
                  </a:lnTo>
                  <a:lnTo>
                    <a:pt x="576" y="128"/>
                  </a:lnTo>
                  <a:lnTo>
                    <a:pt x="536" y="136"/>
                  </a:lnTo>
                  <a:lnTo>
                    <a:pt x="512" y="152"/>
                  </a:lnTo>
                  <a:lnTo>
                    <a:pt x="480" y="160"/>
                  </a:lnTo>
                  <a:lnTo>
                    <a:pt x="472" y="192"/>
                  </a:lnTo>
                  <a:lnTo>
                    <a:pt x="432" y="192"/>
                  </a:lnTo>
                  <a:lnTo>
                    <a:pt x="384" y="224"/>
                  </a:lnTo>
                  <a:lnTo>
                    <a:pt x="344" y="200"/>
                  </a:lnTo>
                  <a:lnTo>
                    <a:pt x="296" y="200"/>
                  </a:lnTo>
                  <a:lnTo>
                    <a:pt x="264" y="160"/>
                  </a:lnTo>
                  <a:lnTo>
                    <a:pt x="208" y="144"/>
                  </a:lnTo>
                  <a:lnTo>
                    <a:pt x="208" y="104"/>
                  </a:lnTo>
                  <a:lnTo>
                    <a:pt x="184" y="96"/>
                  </a:lnTo>
                  <a:lnTo>
                    <a:pt x="176" y="88"/>
                  </a:lnTo>
                  <a:lnTo>
                    <a:pt x="176" y="96"/>
                  </a:lnTo>
                  <a:lnTo>
                    <a:pt x="176" y="88"/>
                  </a:lnTo>
                  <a:lnTo>
                    <a:pt x="168" y="88"/>
                  </a:lnTo>
                  <a:lnTo>
                    <a:pt x="168" y="96"/>
                  </a:lnTo>
                  <a:lnTo>
                    <a:pt x="168" y="88"/>
                  </a:lnTo>
                  <a:lnTo>
                    <a:pt x="152" y="96"/>
                  </a:lnTo>
                  <a:lnTo>
                    <a:pt x="144" y="120"/>
                  </a:lnTo>
                  <a:lnTo>
                    <a:pt x="112" y="112"/>
                  </a:lnTo>
                  <a:lnTo>
                    <a:pt x="104" y="152"/>
                  </a:lnTo>
                  <a:lnTo>
                    <a:pt x="80" y="160"/>
                  </a:lnTo>
                  <a:lnTo>
                    <a:pt x="72" y="208"/>
                  </a:lnTo>
                  <a:lnTo>
                    <a:pt x="56" y="224"/>
                  </a:lnTo>
                  <a:lnTo>
                    <a:pt x="32" y="240"/>
                  </a:lnTo>
                  <a:lnTo>
                    <a:pt x="0" y="248"/>
                  </a:lnTo>
                  <a:lnTo>
                    <a:pt x="0" y="264"/>
                  </a:lnTo>
                  <a:lnTo>
                    <a:pt x="8" y="272"/>
                  </a:lnTo>
                  <a:lnTo>
                    <a:pt x="8" y="280"/>
                  </a:lnTo>
                  <a:lnTo>
                    <a:pt x="0" y="288"/>
                  </a:lnTo>
                  <a:lnTo>
                    <a:pt x="8" y="296"/>
                  </a:lnTo>
                  <a:lnTo>
                    <a:pt x="24" y="296"/>
                  </a:lnTo>
                  <a:lnTo>
                    <a:pt x="32" y="312"/>
                  </a:lnTo>
                  <a:lnTo>
                    <a:pt x="48" y="312"/>
                  </a:lnTo>
                  <a:lnTo>
                    <a:pt x="72" y="312"/>
                  </a:lnTo>
                  <a:lnTo>
                    <a:pt x="80" y="320"/>
                  </a:lnTo>
                  <a:lnTo>
                    <a:pt x="64" y="344"/>
                  </a:lnTo>
                  <a:lnTo>
                    <a:pt x="64" y="360"/>
                  </a:lnTo>
                  <a:lnTo>
                    <a:pt x="56" y="368"/>
                  </a:lnTo>
                  <a:lnTo>
                    <a:pt x="64" y="384"/>
                  </a:lnTo>
                  <a:lnTo>
                    <a:pt x="88" y="392"/>
                  </a:lnTo>
                  <a:lnTo>
                    <a:pt x="80" y="400"/>
                  </a:lnTo>
                  <a:lnTo>
                    <a:pt x="88" y="400"/>
                  </a:lnTo>
                  <a:lnTo>
                    <a:pt x="120" y="408"/>
                  </a:lnTo>
                  <a:lnTo>
                    <a:pt x="144" y="424"/>
                  </a:lnTo>
                  <a:lnTo>
                    <a:pt x="168" y="424"/>
                  </a:lnTo>
                  <a:lnTo>
                    <a:pt x="176" y="432"/>
                  </a:lnTo>
                  <a:lnTo>
                    <a:pt x="184" y="432"/>
                  </a:lnTo>
                  <a:lnTo>
                    <a:pt x="192" y="440"/>
                  </a:lnTo>
                  <a:lnTo>
                    <a:pt x="208" y="440"/>
                  </a:lnTo>
                  <a:lnTo>
                    <a:pt x="224" y="440"/>
                  </a:lnTo>
                  <a:lnTo>
                    <a:pt x="240" y="424"/>
                  </a:lnTo>
                  <a:lnTo>
                    <a:pt x="256" y="416"/>
                  </a:lnTo>
                  <a:lnTo>
                    <a:pt x="272" y="416"/>
                  </a:lnTo>
                  <a:lnTo>
                    <a:pt x="288" y="424"/>
                  </a:lnTo>
                  <a:lnTo>
                    <a:pt x="296" y="424"/>
                  </a:lnTo>
                  <a:lnTo>
                    <a:pt x="304" y="432"/>
                  </a:lnTo>
                  <a:lnTo>
                    <a:pt x="312" y="448"/>
                  </a:lnTo>
                  <a:lnTo>
                    <a:pt x="304" y="472"/>
                  </a:lnTo>
                  <a:lnTo>
                    <a:pt x="304" y="480"/>
                  </a:lnTo>
                  <a:lnTo>
                    <a:pt x="312" y="488"/>
                  </a:lnTo>
                  <a:lnTo>
                    <a:pt x="320" y="496"/>
                  </a:lnTo>
                  <a:lnTo>
                    <a:pt x="320" y="504"/>
                  </a:lnTo>
                  <a:lnTo>
                    <a:pt x="344" y="512"/>
                  </a:lnTo>
                  <a:lnTo>
                    <a:pt x="336" y="520"/>
                  </a:lnTo>
                  <a:lnTo>
                    <a:pt x="360" y="512"/>
                  </a:lnTo>
                  <a:lnTo>
                    <a:pt x="360" y="496"/>
                  </a:lnTo>
                  <a:lnTo>
                    <a:pt x="400" y="496"/>
                  </a:lnTo>
                  <a:lnTo>
                    <a:pt x="416" y="512"/>
                  </a:lnTo>
                  <a:lnTo>
                    <a:pt x="424" y="520"/>
                  </a:lnTo>
                  <a:lnTo>
                    <a:pt x="432" y="520"/>
                  </a:lnTo>
                  <a:lnTo>
                    <a:pt x="456" y="536"/>
                  </a:lnTo>
                  <a:lnTo>
                    <a:pt x="456" y="520"/>
                  </a:lnTo>
                  <a:lnTo>
                    <a:pt x="488" y="512"/>
                  </a:lnTo>
                  <a:lnTo>
                    <a:pt x="496" y="504"/>
                  </a:lnTo>
                  <a:lnTo>
                    <a:pt x="504" y="504"/>
                  </a:lnTo>
                  <a:lnTo>
                    <a:pt x="512" y="504"/>
                  </a:lnTo>
                  <a:lnTo>
                    <a:pt x="528" y="496"/>
                  </a:lnTo>
                  <a:lnTo>
                    <a:pt x="544" y="488"/>
                  </a:lnTo>
                  <a:lnTo>
                    <a:pt x="568" y="472"/>
                  </a:lnTo>
                  <a:lnTo>
                    <a:pt x="576" y="456"/>
                  </a:lnTo>
                  <a:lnTo>
                    <a:pt x="584" y="440"/>
                  </a:lnTo>
                  <a:lnTo>
                    <a:pt x="600" y="416"/>
                  </a:lnTo>
                  <a:lnTo>
                    <a:pt x="600" y="400"/>
                  </a:lnTo>
                  <a:lnTo>
                    <a:pt x="592" y="392"/>
                  </a:lnTo>
                  <a:lnTo>
                    <a:pt x="600" y="384"/>
                  </a:lnTo>
                  <a:lnTo>
                    <a:pt x="592" y="368"/>
                  </a:lnTo>
                  <a:lnTo>
                    <a:pt x="576" y="328"/>
                  </a:lnTo>
                  <a:lnTo>
                    <a:pt x="576" y="320"/>
                  </a:lnTo>
                  <a:lnTo>
                    <a:pt x="592" y="304"/>
                  </a:lnTo>
                  <a:lnTo>
                    <a:pt x="608" y="296"/>
                  </a:lnTo>
                  <a:lnTo>
                    <a:pt x="608" y="288"/>
                  </a:lnTo>
                  <a:lnTo>
                    <a:pt x="584" y="288"/>
                  </a:lnTo>
                  <a:lnTo>
                    <a:pt x="576" y="288"/>
                  </a:lnTo>
                  <a:lnTo>
                    <a:pt x="568" y="288"/>
                  </a:lnTo>
                  <a:lnTo>
                    <a:pt x="560" y="272"/>
                  </a:lnTo>
                  <a:lnTo>
                    <a:pt x="552" y="264"/>
                  </a:lnTo>
                  <a:lnTo>
                    <a:pt x="568" y="256"/>
                  </a:lnTo>
                  <a:lnTo>
                    <a:pt x="584" y="248"/>
                  </a:lnTo>
                  <a:lnTo>
                    <a:pt x="600" y="232"/>
                  </a:lnTo>
                  <a:lnTo>
                    <a:pt x="608" y="232"/>
                  </a:lnTo>
                  <a:lnTo>
                    <a:pt x="600" y="248"/>
                  </a:lnTo>
                  <a:lnTo>
                    <a:pt x="608" y="256"/>
                  </a:lnTo>
                  <a:lnTo>
                    <a:pt x="616" y="256"/>
                  </a:lnTo>
                  <a:lnTo>
                    <a:pt x="640" y="248"/>
                  </a:lnTo>
                  <a:lnTo>
                    <a:pt x="656" y="256"/>
                  </a:lnTo>
                  <a:lnTo>
                    <a:pt x="664" y="272"/>
                  </a:lnTo>
                  <a:lnTo>
                    <a:pt x="664" y="280"/>
                  </a:lnTo>
                  <a:lnTo>
                    <a:pt x="664" y="304"/>
                  </a:lnTo>
                  <a:lnTo>
                    <a:pt x="656" y="328"/>
                  </a:lnTo>
                  <a:lnTo>
                    <a:pt x="672" y="328"/>
                  </a:lnTo>
                  <a:lnTo>
                    <a:pt x="688" y="320"/>
                  </a:lnTo>
                  <a:lnTo>
                    <a:pt x="696" y="312"/>
                  </a:lnTo>
                  <a:lnTo>
                    <a:pt x="704" y="304"/>
                  </a:lnTo>
                  <a:lnTo>
                    <a:pt x="688" y="272"/>
                  </a:lnTo>
                  <a:lnTo>
                    <a:pt x="688" y="264"/>
                  </a:lnTo>
                  <a:lnTo>
                    <a:pt x="688" y="248"/>
                  </a:lnTo>
                  <a:lnTo>
                    <a:pt x="688" y="240"/>
                  </a:lnTo>
                  <a:lnTo>
                    <a:pt x="680" y="224"/>
                  </a:lnTo>
                  <a:lnTo>
                    <a:pt x="688" y="216"/>
                  </a:lnTo>
                  <a:lnTo>
                    <a:pt x="704" y="200"/>
                  </a:lnTo>
                  <a:lnTo>
                    <a:pt x="720" y="200"/>
                  </a:lnTo>
                  <a:lnTo>
                    <a:pt x="728" y="160"/>
                  </a:lnTo>
                  <a:lnTo>
                    <a:pt x="744" y="15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33" name="Freeform 683"/>
            <p:cNvSpPr/>
            <p:nvPr/>
          </p:nvSpPr>
          <p:spPr bwMode="auto">
            <a:xfrm>
              <a:off x="3913211" y="2661367"/>
              <a:ext cx="423635" cy="211384"/>
            </a:xfrm>
            <a:custGeom>
              <a:avLst/>
              <a:gdLst>
                <a:gd name="T0" fmla="*/ 2147483647 w 400"/>
                <a:gd name="T1" fmla="*/ 2147483647 h 200"/>
                <a:gd name="T2" fmla="*/ 2147483647 w 400"/>
                <a:gd name="T3" fmla="*/ 2147483647 h 200"/>
                <a:gd name="T4" fmla="*/ 2147483647 w 400"/>
                <a:gd name="T5" fmla="*/ 2147483647 h 200"/>
                <a:gd name="T6" fmla="*/ 2147483647 w 400"/>
                <a:gd name="T7" fmla="*/ 2147483647 h 200"/>
                <a:gd name="T8" fmla="*/ 2147483647 w 400"/>
                <a:gd name="T9" fmla="*/ 2147483647 h 200"/>
                <a:gd name="T10" fmla="*/ 2147483647 w 400"/>
                <a:gd name="T11" fmla="*/ 2147483647 h 200"/>
                <a:gd name="T12" fmla="*/ 2147483647 w 400"/>
                <a:gd name="T13" fmla="*/ 2147483647 h 200"/>
                <a:gd name="T14" fmla="*/ 2147483647 w 400"/>
                <a:gd name="T15" fmla="*/ 2147483647 h 200"/>
                <a:gd name="T16" fmla="*/ 2147483647 w 400"/>
                <a:gd name="T17" fmla="*/ 2147483647 h 200"/>
                <a:gd name="T18" fmla="*/ 2147483647 w 400"/>
                <a:gd name="T19" fmla="*/ 2147483647 h 200"/>
                <a:gd name="T20" fmla="*/ 2147483647 w 400"/>
                <a:gd name="T21" fmla="*/ 2147483647 h 200"/>
                <a:gd name="T22" fmla="*/ 2147483647 w 400"/>
                <a:gd name="T23" fmla="*/ 2147483647 h 200"/>
                <a:gd name="T24" fmla="*/ 2147483647 w 400"/>
                <a:gd name="T25" fmla="*/ 2147483647 h 200"/>
                <a:gd name="T26" fmla="*/ 2147483647 w 400"/>
                <a:gd name="T27" fmla="*/ 2147483647 h 200"/>
                <a:gd name="T28" fmla="*/ 2147483647 w 400"/>
                <a:gd name="T29" fmla="*/ 2147483647 h 200"/>
                <a:gd name="T30" fmla="*/ 2147483647 w 400"/>
                <a:gd name="T31" fmla="*/ 2147483647 h 200"/>
                <a:gd name="T32" fmla="*/ 2147483647 w 400"/>
                <a:gd name="T33" fmla="*/ 2147483647 h 200"/>
                <a:gd name="T34" fmla="*/ 2147483647 w 400"/>
                <a:gd name="T35" fmla="*/ 2147483647 h 200"/>
                <a:gd name="T36" fmla="*/ 2147483647 w 400"/>
                <a:gd name="T37" fmla="*/ 2147483647 h 200"/>
                <a:gd name="T38" fmla="*/ 2147483647 w 400"/>
                <a:gd name="T39" fmla="*/ 2147483647 h 200"/>
                <a:gd name="T40" fmla="*/ 2147483647 w 400"/>
                <a:gd name="T41" fmla="*/ 2147483647 h 200"/>
                <a:gd name="T42" fmla="*/ 2147483647 w 400"/>
                <a:gd name="T43" fmla="*/ 0 h 200"/>
                <a:gd name="T44" fmla="*/ 2147483647 w 400"/>
                <a:gd name="T45" fmla="*/ 2147483647 h 200"/>
                <a:gd name="T46" fmla="*/ 2147483647 w 400"/>
                <a:gd name="T47" fmla="*/ 2147483647 h 200"/>
                <a:gd name="T48" fmla="*/ 2147483647 w 400"/>
                <a:gd name="T49" fmla="*/ 2147483647 h 200"/>
                <a:gd name="T50" fmla="*/ 2147483647 w 400"/>
                <a:gd name="T51" fmla="*/ 2147483647 h 200"/>
                <a:gd name="T52" fmla="*/ 2147483647 w 400"/>
                <a:gd name="T53" fmla="*/ 2147483647 h 200"/>
                <a:gd name="T54" fmla="*/ 0 w 400"/>
                <a:gd name="T55" fmla="*/ 2147483647 h 200"/>
                <a:gd name="T56" fmla="*/ 2147483647 w 400"/>
                <a:gd name="T57" fmla="*/ 2147483647 h 200"/>
                <a:gd name="T58" fmla="*/ 2147483647 w 400"/>
                <a:gd name="T59" fmla="*/ 2147483647 h 20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400"/>
                <a:gd name="T91" fmla="*/ 0 h 200"/>
                <a:gd name="T92" fmla="*/ 400 w 400"/>
                <a:gd name="T93" fmla="*/ 200 h 200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400" h="200">
                  <a:moveTo>
                    <a:pt x="32" y="80"/>
                  </a:moveTo>
                  <a:lnTo>
                    <a:pt x="32" y="120"/>
                  </a:lnTo>
                  <a:lnTo>
                    <a:pt x="88" y="136"/>
                  </a:lnTo>
                  <a:lnTo>
                    <a:pt x="120" y="176"/>
                  </a:lnTo>
                  <a:lnTo>
                    <a:pt x="168" y="176"/>
                  </a:lnTo>
                  <a:lnTo>
                    <a:pt x="208" y="200"/>
                  </a:lnTo>
                  <a:lnTo>
                    <a:pt x="256" y="168"/>
                  </a:lnTo>
                  <a:lnTo>
                    <a:pt x="296" y="168"/>
                  </a:lnTo>
                  <a:lnTo>
                    <a:pt x="304" y="136"/>
                  </a:lnTo>
                  <a:lnTo>
                    <a:pt x="336" y="128"/>
                  </a:lnTo>
                  <a:lnTo>
                    <a:pt x="360" y="112"/>
                  </a:lnTo>
                  <a:lnTo>
                    <a:pt x="400" y="104"/>
                  </a:lnTo>
                  <a:lnTo>
                    <a:pt x="392" y="88"/>
                  </a:lnTo>
                  <a:lnTo>
                    <a:pt x="352" y="80"/>
                  </a:lnTo>
                  <a:lnTo>
                    <a:pt x="352" y="64"/>
                  </a:lnTo>
                  <a:lnTo>
                    <a:pt x="360" y="48"/>
                  </a:lnTo>
                  <a:lnTo>
                    <a:pt x="336" y="40"/>
                  </a:lnTo>
                  <a:lnTo>
                    <a:pt x="272" y="56"/>
                  </a:lnTo>
                  <a:lnTo>
                    <a:pt x="248" y="32"/>
                  </a:lnTo>
                  <a:lnTo>
                    <a:pt x="208" y="32"/>
                  </a:lnTo>
                  <a:lnTo>
                    <a:pt x="192" y="24"/>
                  </a:lnTo>
                  <a:lnTo>
                    <a:pt x="144" y="0"/>
                  </a:lnTo>
                  <a:lnTo>
                    <a:pt x="128" y="16"/>
                  </a:lnTo>
                  <a:lnTo>
                    <a:pt x="112" y="40"/>
                  </a:lnTo>
                  <a:lnTo>
                    <a:pt x="80" y="32"/>
                  </a:lnTo>
                  <a:lnTo>
                    <a:pt x="40" y="32"/>
                  </a:lnTo>
                  <a:lnTo>
                    <a:pt x="8" y="48"/>
                  </a:lnTo>
                  <a:lnTo>
                    <a:pt x="0" y="64"/>
                  </a:lnTo>
                  <a:lnTo>
                    <a:pt x="8" y="72"/>
                  </a:lnTo>
                  <a:lnTo>
                    <a:pt x="32" y="8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34" name="Freeform 684"/>
            <p:cNvSpPr/>
            <p:nvPr/>
          </p:nvSpPr>
          <p:spPr bwMode="auto">
            <a:xfrm>
              <a:off x="3803187" y="3059878"/>
              <a:ext cx="110024" cy="51113"/>
            </a:xfrm>
            <a:custGeom>
              <a:avLst/>
              <a:gdLst>
                <a:gd name="T0" fmla="*/ 2147483647 w 104"/>
                <a:gd name="T1" fmla="*/ 2147483647 h 48"/>
                <a:gd name="T2" fmla="*/ 2147483647 w 104"/>
                <a:gd name="T3" fmla="*/ 2147483647 h 48"/>
                <a:gd name="T4" fmla="*/ 2147483647 w 104"/>
                <a:gd name="T5" fmla="*/ 0 h 48"/>
                <a:gd name="T6" fmla="*/ 2147483647 w 104"/>
                <a:gd name="T7" fmla="*/ 0 h 48"/>
                <a:gd name="T8" fmla="*/ 0 w 104"/>
                <a:gd name="T9" fmla="*/ 2147483647 h 48"/>
                <a:gd name="T10" fmla="*/ 2147483647 w 104"/>
                <a:gd name="T11" fmla="*/ 2147483647 h 48"/>
                <a:gd name="T12" fmla="*/ 2147483647 w 104"/>
                <a:gd name="T13" fmla="*/ 2147483647 h 48"/>
                <a:gd name="T14" fmla="*/ 2147483647 w 104"/>
                <a:gd name="T15" fmla="*/ 2147483647 h 48"/>
                <a:gd name="T16" fmla="*/ 2147483647 w 104"/>
                <a:gd name="T17" fmla="*/ 2147483647 h 48"/>
                <a:gd name="T18" fmla="*/ 2147483647 w 104"/>
                <a:gd name="T19" fmla="*/ 2147483647 h 48"/>
                <a:gd name="T20" fmla="*/ 2147483647 w 104"/>
                <a:gd name="T21" fmla="*/ 2147483647 h 48"/>
                <a:gd name="T22" fmla="*/ 2147483647 w 104"/>
                <a:gd name="T23" fmla="*/ 2147483647 h 48"/>
                <a:gd name="T24" fmla="*/ 2147483647 w 104"/>
                <a:gd name="T25" fmla="*/ 2147483647 h 4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04"/>
                <a:gd name="T40" fmla="*/ 0 h 48"/>
                <a:gd name="T41" fmla="*/ 104 w 104"/>
                <a:gd name="T42" fmla="*/ 48 h 4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04" h="48">
                  <a:moveTo>
                    <a:pt x="72" y="24"/>
                  </a:moveTo>
                  <a:lnTo>
                    <a:pt x="48" y="8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16"/>
                  </a:lnTo>
                  <a:lnTo>
                    <a:pt x="40" y="40"/>
                  </a:lnTo>
                  <a:lnTo>
                    <a:pt x="72" y="40"/>
                  </a:lnTo>
                  <a:lnTo>
                    <a:pt x="88" y="48"/>
                  </a:lnTo>
                  <a:lnTo>
                    <a:pt x="96" y="48"/>
                  </a:lnTo>
                  <a:lnTo>
                    <a:pt x="104" y="32"/>
                  </a:lnTo>
                  <a:lnTo>
                    <a:pt x="96" y="24"/>
                  </a:lnTo>
                  <a:lnTo>
                    <a:pt x="72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35" name="Freeform 685"/>
            <p:cNvSpPr/>
            <p:nvPr/>
          </p:nvSpPr>
          <p:spPr bwMode="auto">
            <a:xfrm>
              <a:off x="3913211" y="2661367"/>
              <a:ext cx="423635" cy="211384"/>
            </a:xfrm>
            <a:custGeom>
              <a:avLst/>
              <a:gdLst>
                <a:gd name="T0" fmla="*/ 2147483647 w 400"/>
                <a:gd name="T1" fmla="*/ 2147483647 h 200"/>
                <a:gd name="T2" fmla="*/ 2147483647 w 400"/>
                <a:gd name="T3" fmla="*/ 2147483647 h 200"/>
                <a:gd name="T4" fmla="*/ 2147483647 w 400"/>
                <a:gd name="T5" fmla="*/ 2147483647 h 200"/>
                <a:gd name="T6" fmla="*/ 2147483647 w 400"/>
                <a:gd name="T7" fmla="*/ 2147483647 h 200"/>
                <a:gd name="T8" fmla="*/ 2147483647 w 400"/>
                <a:gd name="T9" fmla="*/ 2147483647 h 200"/>
                <a:gd name="T10" fmla="*/ 2147483647 w 400"/>
                <a:gd name="T11" fmla="*/ 2147483647 h 200"/>
                <a:gd name="T12" fmla="*/ 2147483647 w 400"/>
                <a:gd name="T13" fmla="*/ 2147483647 h 200"/>
                <a:gd name="T14" fmla="*/ 2147483647 w 400"/>
                <a:gd name="T15" fmla="*/ 2147483647 h 200"/>
                <a:gd name="T16" fmla="*/ 2147483647 w 400"/>
                <a:gd name="T17" fmla="*/ 2147483647 h 200"/>
                <a:gd name="T18" fmla="*/ 2147483647 w 400"/>
                <a:gd name="T19" fmla="*/ 2147483647 h 200"/>
                <a:gd name="T20" fmla="*/ 2147483647 w 400"/>
                <a:gd name="T21" fmla="*/ 2147483647 h 200"/>
                <a:gd name="T22" fmla="*/ 2147483647 w 400"/>
                <a:gd name="T23" fmla="*/ 2147483647 h 200"/>
                <a:gd name="T24" fmla="*/ 2147483647 w 400"/>
                <a:gd name="T25" fmla="*/ 2147483647 h 200"/>
                <a:gd name="T26" fmla="*/ 2147483647 w 400"/>
                <a:gd name="T27" fmla="*/ 2147483647 h 200"/>
                <a:gd name="T28" fmla="*/ 2147483647 w 400"/>
                <a:gd name="T29" fmla="*/ 2147483647 h 200"/>
                <a:gd name="T30" fmla="*/ 2147483647 w 400"/>
                <a:gd name="T31" fmla="*/ 2147483647 h 200"/>
                <a:gd name="T32" fmla="*/ 2147483647 w 400"/>
                <a:gd name="T33" fmla="*/ 2147483647 h 200"/>
                <a:gd name="T34" fmla="*/ 2147483647 w 400"/>
                <a:gd name="T35" fmla="*/ 2147483647 h 200"/>
                <a:gd name="T36" fmla="*/ 2147483647 w 400"/>
                <a:gd name="T37" fmla="*/ 2147483647 h 200"/>
                <a:gd name="T38" fmla="*/ 2147483647 w 400"/>
                <a:gd name="T39" fmla="*/ 2147483647 h 200"/>
                <a:gd name="T40" fmla="*/ 2147483647 w 400"/>
                <a:gd name="T41" fmla="*/ 2147483647 h 200"/>
                <a:gd name="T42" fmla="*/ 2147483647 w 400"/>
                <a:gd name="T43" fmla="*/ 0 h 200"/>
                <a:gd name="T44" fmla="*/ 2147483647 w 400"/>
                <a:gd name="T45" fmla="*/ 2147483647 h 200"/>
                <a:gd name="T46" fmla="*/ 2147483647 w 400"/>
                <a:gd name="T47" fmla="*/ 2147483647 h 200"/>
                <a:gd name="T48" fmla="*/ 2147483647 w 400"/>
                <a:gd name="T49" fmla="*/ 2147483647 h 200"/>
                <a:gd name="T50" fmla="*/ 2147483647 w 400"/>
                <a:gd name="T51" fmla="*/ 2147483647 h 200"/>
                <a:gd name="T52" fmla="*/ 2147483647 w 400"/>
                <a:gd name="T53" fmla="*/ 2147483647 h 200"/>
                <a:gd name="T54" fmla="*/ 0 w 400"/>
                <a:gd name="T55" fmla="*/ 2147483647 h 200"/>
                <a:gd name="T56" fmla="*/ 2147483647 w 400"/>
                <a:gd name="T57" fmla="*/ 2147483647 h 200"/>
                <a:gd name="T58" fmla="*/ 2147483647 w 400"/>
                <a:gd name="T59" fmla="*/ 2147483647 h 20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400"/>
                <a:gd name="T91" fmla="*/ 0 h 200"/>
                <a:gd name="T92" fmla="*/ 400 w 400"/>
                <a:gd name="T93" fmla="*/ 200 h 200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400" h="200">
                  <a:moveTo>
                    <a:pt x="32" y="80"/>
                  </a:moveTo>
                  <a:lnTo>
                    <a:pt x="32" y="120"/>
                  </a:lnTo>
                  <a:lnTo>
                    <a:pt x="88" y="136"/>
                  </a:lnTo>
                  <a:lnTo>
                    <a:pt x="120" y="176"/>
                  </a:lnTo>
                  <a:lnTo>
                    <a:pt x="168" y="176"/>
                  </a:lnTo>
                  <a:lnTo>
                    <a:pt x="208" y="200"/>
                  </a:lnTo>
                  <a:lnTo>
                    <a:pt x="256" y="168"/>
                  </a:lnTo>
                  <a:lnTo>
                    <a:pt x="296" y="168"/>
                  </a:lnTo>
                  <a:lnTo>
                    <a:pt x="304" y="136"/>
                  </a:lnTo>
                  <a:lnTo>
                    <a:pt x="336" y="128"/>
                  </a:lnTo>
                  <a:lnTo>
                    <a:pt x="360" y="112"/>
                  </a:lnTo>
                  <a:lnTo>
                    <a:pt x="400" y="104"/>
                  </a:lnTo>
                  <a:lnTo>
                    <a:pt x="392" y="88"/>
                  </a:lnTo>
                  <a:lnTo>
                    <a:pt x="352" y="80"/>
                  </a:lnTo>
                  <a:lnTo>
                    <a:pt x="352" y="64"/>
                  </a:lnTo>
                  <a:lnTo>
                    <a:pt x="360" y="48"/>
                  </a:lnTo>
                  <a:lnTo>
                    <a:pt x="336" y="40"/>
                  </a:lnTo>
                  <a:lnTo>
                    <a:pt x="272" y="56"/>
                  </a:lnTo>
                  <a:lnTo>
                    <a:pt x="248" y="32"/>
                  </a:lnTo>
                  <a:lnTo>
                    <a:pt x="208" y="32"/>
                  </a:lnTo>
                  <a:lnTo>
                    <a:pt x="192" y="24"/>
                  </a:lnTo>
                  <a:lnTo>
                    <a:pt x="144" y="0"/>
                  </a:lnTo>
                  <a:lnTo>
                    <a:pt x="128" y="16"/>
                  </a:lnTo>
                  <a:lnTo>
                    <a:pt x="112" y="40"/>
                  </a:lnTo>
                  <a:lnTo>
                    <a:pt x="80" y="32"/>
                  </a:lnTo>
                  <a:lnTo>
                    <a:pt x="40" y="32"/>
                  </a:lnTo>
                  <a:lnTo>
                    <a:pt x="8" y="48"/>
                  </a:lnTo>
                  <a:lnTo>
                    <a:pt x="0" y="64"/>
                  </a:lnTo>
                  <a:lnTo>
                    <a:pt x="8" y="72"/>
                  </a:lnTo>
                  <a:lnTo>
                    <a:pt x="32" y="8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36" name="Freeform 686"/>
            <p:cNvSpPr/>
            <p:nvPr/>
          </p:nvSpPr>
          <p:spPr bwMode="auto">
            <a:xfrm>
              <a:off x="3005297" y="2151965"/>
              <a:ext cx="144677" cy="314477"/>
            </a:xfrm>
            <a:custGeom>
              <a:avLst/>
              <a:gdLst>
                <a:gd name="T0" fmla="*/ 2147483647 w 136"/>
                <a:gd name="T1" fmla="*/ 2147483647 h 296"/>
                <a:gd name="T2" fmla="*/ 2147483647 w 136"/>
                <a:gd name="T3" fmla="*/ 2147483647 h 296"/>
                <a:gd name="T4" fmla="*/ 2147483647 w 136"/>
                <a:gd name="T5" fmla="*/ 2147483647 h 296"/>
                <a:gd name="T6" fmla="*/ 2147483647 w 136"/>
                <a:gd name="T7" fmla="*/ 2147483647 h 296"/>
                <a:gd name="T8" fmla="*/ 2147483647 w 136"/>
                <a:gd name="T9" fmla="*/ 2147483647 h 296"/>
                <a:gd name="T10" fmla="*/ 2147483647 w 136"/>
                <a:gd name="T11" fmla="*/ 2147483647 h 296"/>
                <a:gd name="T12" fmla="*/ 2147483647 w 136"/>
                <a:gd name="T13" fmla="*/ 2147483647 h 296"/>
                <a:gd name="T14" fmla="*/ 2147483647 w 136"/>
                <a:gd name="T15" fmla="*/ 2147483647 h 296"/>
                <a:gd name="T16" fmla="*/ 2147483647 w 136"/>
                <a:gd name="T17" fmla="*/ 2147483647 h 296"/>
                <a:gd name="T18" fmla="*/ 2147483647 w 136"/>
                <a:gd name="T19" fmla="*/ 2147483647 h 296"/>
                <a:gd name="T20" fmla="*/ 2147483647 w 136"/>
                <a:gd name="T21" fmla="*/ 2147483647 h 296"/>
                <a:gd name="T22" fmla="*/ 2147483647 w 136"/>
                <a:gd name="T23" fmla="*/ 2147483647 h 296"/>
                <a:gd name="T24" fmla="*/ 2147483647 w 136"/>
                <a:gd name="T25" fmla="*/ 2147483647 h 296"/>
                <a:gd name="T26" fmla="*/ 2147483647 w 136"/>
                <a:gd name="T27" fmla="*/ 2147483647 h 296"/>
                <a:gd name="T28" fmla="*/ 2147483647 w 136"/>
                <a:gd name="T29" fmla="*/ 2147483647 h 296"/>
                <a:gd name="T30" fmla="*/ 2147483647 w 136"/>
                <a:gd name="T31" fmla="*/ 2147483647 h 296"/>
                <a:gd name="T32" fmla="*/ 2147483647 w 136"/>
                <a:gd name="T33" fmla="*/ 2147483647 h 296"/>
                <a:gd name="T34" fmla="*/ 2147483647 w 136"/>
                <a:gd name="T35" fmla="*/ 0 h 296"/>
                <a:gd name="T36" fmla="*/ 2147483647 w 136"/>
                <a:gd name="T37" fmla="*/ 0 h 296"/>
                <a:gd name="T38" fmla="*/ 2147483647 w 136"/>
                <a:gd name="T39" fmla="*/ 2147483647 h 296"/>
                <a:gd name="T40" fmla="*/ 2147483647 w 136"/>
                <a:gd name="T41" fmla="*/ 2147483647 h 296"/>
                <a:gd name="T42" fmla="*/ 2147483647 w 136"/>
                <a:gd name="T43" fmla="*/ 2147483647 h 296"/>
                <a:gd name="T44" fmla="*/ 2147483647 w 136"/>
                <a:gd name="T45" fmla="*/ 2147483647 h 296"/>
                <a:gd name="T46" fmla="*/ 2147483647 w 136"/>
                <a:gd name="T47" fmla="*/ 2147483647 h 296"/>
                <a:gd name="T48" fmla="*/ 2147483647 w 136"/>
                <a:gd name="T49" fmla="*/ 2147483647 h 296"/>
                <a:gd name="T50" fmla="*/ 2147483647 w 136"/>
                <a:gd name="T51" fmla="*/ 2147483647 h 296"/>
                <a:gd name="T52" fmla="*/ 2147483647 w 136"/>
                <a:gd name="T53" fmla="*/ 2147483647 h 296"/>
                <a:gd name="T54" fmla="*/ 0 w 136"/>
                <a:gd name="T55" fmla="*/ 2147483647 h 296"/>
                <a:gd name="T56" fmla="*/ 2147483647 w 136"/>
                <a:gd name="T57" fmla="*/ 2147483647 h 296"/>
                <a:gd name="T58" fmla="*/ 2147483647 w 136"/>
                <a:gd name="T59" fmla="*/ 2147483647 h 296"/>
                <a:gd name="T60" fmla="*/ 2147483647 w 136"/>
                <a:gd name="T61" fmla="*/ 2147483647 h 296"/>
                <a:gd name="T62" fmla="*/ 2147483647 w 136"/>
                <a:gd name="T63" fmla="*/ 2147483647 h 296"/>
                <a:gd name="T64" fmla="*/ 2147483647 w 136"/>
                <a:gd name="T65" fmla="*/ 2147483647 h 296"/>
                <a:gd name="T66" fmla="*/ 2147483647 w 136"/>
                <a:gd name="T67" fmla="*/ 2147483647 h 296"/>
                <a:gd name="T68" fmla="*/ 2147483647 w 136"/>
                <a:gd name="T69" fmla="*/ 2147483647 h 296"/>
                <a:gd name="T70" fmla="*/ 2147483647 w 136"/>
                <a:gd name="T71" fmla="*/ 2147483647 h 296"/>
                <a:gd name="T72" fmla="*/ 2147483647 w 136"/>
                <a:gd name="T73" fmla="*/ 2147483647 h 296"/>
                <a:gd name="T74" fmla="*/ 2147483647 w 136"/>
                <a:gd name="T75" fmla="*/ 2147483647 h 296"/>
                <a:gd name="T76" fmla="*/ 2147483647 w 136"/>
                <a:gd name="T77" fmla="*/ 2147483647 h 296"/>
                <a:gd name="T78" fmla="*/ 2147483647 w 136"/>
                <a:gd name="T79" fmla="*/ 2147483647 h 296"/>
                <a:gd name="T80" fmla="*/ 2147483647 w 136"/>
                <a:gd name="T81" fmla="*/ 2147483647 h 296"/>
                <a:gd name="T82" fmla="*/ 2147483647 w 136"/>
                <a:gd name="T83" fmla="*/ 2147483647 h 296"/>
                <a:gd name="T84" fmla="*/ 2147483647 w 136"/>
                <a:gd name="T85" fmla="*/ 2147483647 h 296"/>
                <a:gd name="T86" fmla="*/ 2147483647 w 136"/>
                <a:gd name="T87" fmla="*/ 2147483647 h 296"/>
                <a:gd name="T88" fmla="*/ 2147483647 w 136"/>
                <a:gd name="T89" fmla="*/ 2147483647 h 296"/>
                <a:gd name="T90" fmla="*/ 2147483647 w 136"/>
                <a:gd name="T91" fmla="*/ 2147483647 h 296"/>
                <a:gd name="T92" fmla="*/ 2147483647 w 136"/>
                <a:gd name="T93" fmla="*/ 2147483647 h 296"/>
                <a:gd name="T94" fmla="*/ 2147483647 w 136"/>
                <a:gd name="T95" fmla="*/ 2147483647 h 296"/>
                <a:gd name="T96" fmla="*/ 2147483647 w 136"/>
                <a:gd name="T97" fmla="*/ 2147483647 h 296"/>
                <a:gd name="T98" fmla="*/ 2147483647 w 136"/>
                <a:gd name="T99" fmla="*/ 2147483647 h 296"/>
                <a:gd name="T100" fmla="*/ 2147483647 w 136"/>
                <a:gd name="T101" fmla="*/ 2147483647 h 296"/>
                <a:gd name="T102" fmla="*/ 2147483647 w 136"/>
                <a:gd name="T103" fmla="*/ 2147483647 h 296"/>
                <a:gd name="T104" fmla="*/ 2147483647 w 136"/>
                <a:gd name="T105" fmla="*/ 2147483647 h 29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6"/>
                <a:gd name="T160" fmla="*/ 0 h 296"/>
                <a:gd name="T161" fmla="*/ 136 w 136"/>
                <a:gd name="T162" fmla="*/ 296 h 29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6" h="296">
                  <a:moveTo>
                    <a:pt x="136" y="216"/>
                  </a:moveTo>
                  <a:lnTo>
                    <a:pt x="128" y="216"/>
                  </a:lnTo>
                  <a:lnTo>
                    <a:pt x="120" y="208"/>
                  </a:lnTo>
                  <a:lnTo>
                    <a:pt x="128" y="184"/>
                  </a:lnTo>
                  <a:lnTo>
                    <a:pt x="120" y="176"/>
                  </a:lnTo>
                  <a:lnTo>
                    <a:pt x="120" y="168"/>
                  </a:lnTo>
                  <a:lnTo>
                    <a:pt x="120" y="160"/>
                  </a:lnTo>
                  <a:lnTo>
                    <a:pt x="112" y="152"/>
                  </a:lnTo>
                  <a:lnTo>
                    <a:pt x="120" y="144"/>
                  </a:lnTo>
                  <a:lnTo>
                    <a:pt x="112" y="104"/>
                  </a:lnTo>
                  <a:lnTo>
                    <a:pt x="120" y="80"/>
                  </a:lnTo>
                  <a:lnTo>
                    <a:pt x="112" y="64"/>
                  </a:lnTo>
                  <a:lnTo>
                    <a:pt x="104" y="56"/>
                  </a:lnTo>
                  <a:lnTo>
                    <a:pt x="104" y="40"/>
                  </a:lnTo>
                  <a:lnTo>
                    <a:pt x="104" y="32"/>
                  </a:lnTo>
                  <a:lnTo>
                    <a:pt x="112" y="24"/>
                  </a:lnTo>
                  <a:lnTo>
                    <a:pt x="112" y="8"/>
                  </a:lnTo>
                  <a:lnTo>
                    <a:pt x="96" y="0"/>
                  </a:lnTo>
                  <a:lnTo>
                    <a:pt x="80" y="0"/>
                  </a:lnTo>
                  <a:lnTo>
                    <a:pt x="72" y="8"/>
                  </a:lnTo>
                  <a:lnTo>
                    <a:pt x="64" y="32"/>
                  </a:lnTo>
                  <a:lnTo>
                    <a:pt x="48" y="40"/>
                  </a:lnTo>
                  <a:lnTo>
                    <a:pt x="32" y="40"/>
                  </a:lnTo>
                  <a:lnTo>
                    <a:pt x="24" y="40"/>
                  </a:lnTo>
                  <a:lnTo>
                    <a:pt x="16" y="32"/>
                  </a:lnTo>
                  <a:lnTo>
                    <a:pt x="8" y="24"/>
                  </a:lnTo>
                  <a:lnTo>
                    <a:pt x="8" y="32"/>
                  </a:lnTo>
                  <a:lnTo>
                    <a:pt x="0" y="32"/>
                  </a:lnTo>
                  <a:lnTo>
                    <a:pt x="8" y="40"/>
                  </a:lnTo>
                  <a:lnTo>
                    <a:pt x="16" y="48"/>
                  </a:lnTo>
                  <a:lnTo>
                    <a:pt x="24" y="56"/>
                  </a:lnTo>
                  <a:lnTo>
                    <a:pt x="32" y="56"/>
                  </a:lnTo>
                  <a:lnTo>
                    <a:pt x="40" y="72"/>
                  </a:lnTo>
                  <a:lnTo>
                    <a:pt x="40" y="88"/>
                  </a:lnTo>
                  <a:lnTo>
                    <a:pt x="40" y="104"/>
                  </a:lnTo>
                  <a:lnTo>
                    <a:pt x="40" y="112"/>
                  </a:lnTo>
                  <a:lnTo>
                    <a:pt x="40" y="120"/>
                  </a:lnTo>
                  <a:lnTo>
                    <a:pt x="40" y="136"/>
                  </a:lnTo>
                  <a:lnTo>
                    <a:pt x="40" y="144"/>
                  </a:lnTo>
                  <a:lnTo>
                    <a:pt x="48" y="144"/>
                  </a:lnTo>
                  <a:lnTo>
                    <a:pt x="56" y="160"/>
                  </a:lnTo>
                  <a:lnTo>
                    <a:pt x="40" y="192"/>
                  </a:lnTo>
                  <a:lnTo>
                    <a:pt x="16" y="208"/>
                  </a:lnTo>
                  <a:lnTo>
                    <a:pt x="8" y="232"/>
                  </a:lnTo>
                  <a:lnTo>
                    <a:pt x="8" y="264"/>
                  </a:lnTo>
                  <a:lnTo>
                    <a:pt x="16" y="280"/>
                  </a:lnTo>
                  <a:lnTo>
                    <a:pt x="24" y="288"/>
                  </a:lnTo>
                  <a:lnTo>
                    <a:pt x="32" y="296"/>
                  </a:lnTo>
                  <a:lnTo>
                    <a:pt x="48" y="296"/>
                  </a:lnTo>
                  <a:lnTo>
                    <a:pt x="80" y="288"/>
                  </a:lnTo>
                  <a:lnTo>
                    <a:pt x="88" y="288"/>
                  </a:lnTo>
                  <a:lnTo>
                    <a:pt x="136" y="232"/>
                  </a:lnTo>
                  <a:lnTo>
                    <a:pt x="136" y="2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37" name="Freeform 687"/>
            <p:cNvSpPr/>
            <p:nvPr/>
          </p:nvSpPr>
          <p:spPr bwMode="auto">
            <a:xfrm>
              <a:off x="3158638" y="2652703"/>
              <a:ext cx="7797" cy="8663"/>
            </a:xfrm>
            <a:custGeom>
              <a:avLst/>
              <a:gdLst>
                <a:gd name="T0" fmla="*/ 2147483647 w 8"/>
                <a:gd name="T1" fmla="*/ 2147483647 h 8"/>
                <a:gd name="T2" fmla="*/ 0 w 8"/>
                <a:gd name="T3" fmla="*/ 0 h 8"/>
                <a:gd name="T4" fmla="*/ 0 w 8"/>
                <a:gd name="T5" fmla="*/ 2147483647 h 8"/>
                <a:gd name="T6" fmla="*/ 2147483647 w 8"/>
                <a:gd name="T7" fmla="*/ 2147483647 h 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"/>
                <a:gd name="T13" fmla="*/ 0 h 8"/>
                <a:gd name="T14" fmla="*/ 8 w 8"/>
                <a:gd name="T15" fmla="*/ 8 h 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" h="8">
                  <a:moveTo>
                    <a:pt x="8" y="8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38" name="Freeform 688"/>
            <p:cNvSpPr/>
            <p:nvPr/>
          </p:nvSpPr>
          <p:spPr bwMode="auto">
            <a:xfrm>
              <a:off x="3098861" y="1795903"/>
              <a:ext cx="2052335" cy="1102838"/>
            </a:xfrm>
            <a:custGeom>
              <a:avLst/>
              <a:gdLst>
                <a:gd name="T0" fmla="*/ 2147483647 w 1936"/>
                <a:gd name="T1" fmla="*/ 2147483647 h 1040"/>
                <a:gd name="T2" fmla="*/ 2147483647 w 1936"/>
                <a:gd name="T3" fmla="*/ 2147483647 h 1040"/>
                <a:gd name="T4" fmla="*/ 2147483647 w 1936"/>
                <a:gd name="T5" fmla="*/ 2147483647 h 1040"/>
                <a:gd name="T6" fmla="*/ 2147483647 w 1936"/>
                <a:gd name="T7" fmla="*/ 2147483647 h 1040"/>
                <a:gd name="T8" fmla="*/ 2147483647 w 1936"/>
                <a:gd name="T9" fmla="*/ 2147483647 h 1040"/>
                <a:gd name="T10" fmla="*/ 2147483647 w 1936"/>
                <a:gd name="T11" fmla="*/ 2147483647 h 1040"/>
                <a:gd name="T12" fmla="*/ 2147483647 w 1936"/>
                <a:gd name="T13" fmla="*/ 2147483647 h 1040"/>
                <a:gd name="T14" fmla="*/ 2147483647 w 1936"/>
                <a:gd name="T15" fmla="*/ 2147483647 h 1040"/>
                <a:gd name="T16" fmla="*/ 2147483647 w 1936"/>
                <a:gd name="T17" fmla="*/ 2147483647 h 1040"/>
                <a:gd name="T18" fmla="*/ 2147483647 w 1936"/>
                <a:gd name="T19" fmla="*/ 2147483647 h 1040"/>
                <a:gd name="T20" fmla="*/ 2147483647 w 1936"/>
                <a:gd name="T21" fmla="*/ 2147483647 h 1040"/>
                <a:gd name="T22" fmla="*/ 2147483647 w 1936"/>
                <a:gd name="T23" fmla="*/ 2147483647 h 1040"/>
                <a:gd name="T24" fmla="*/ 2147483647 w 1936"/>
                <a:gd name="T25" fmla="*/ 2147483647 h 1040"/>
                <a:gd name="T26" fmla="*/ 2147483647 w 1936"/>
                <a:gd name="T27" fmla="*/ 2147483647 h 1040"/>
                <a:gd name="T28" fmla="*/ 2147483647 w 1936"/>
                <a:gd name="T29" fmla="*/ 2147483647 h 1040"/>
                <a:gd name="T30" fmla="*/ 2147483647 w 1936"/>
                <a:gd name="T31" fmla="*/ 2147483647 h 1040"/>
                <a:gd name="T32" fmla="*/ 2147483647 w 1936"/>
                <a:gd name="T33" fmla="*/ 2147483647 h 1040"/>
                <a:gd name="T34" fmla="*/ 2147483647 w 1936"/>
                <a:gd name="T35" fmla="*/ 2147483647 h 1040"/>
                <a:gd name="T36" fmla="*/ 2147483647 w 1936"/>
                <a:gd name="T37" fmla="*/ 2147483647 h 1040"/>
                <a:gd name="T38" fmla="*/ 2147483647 w 1936"/>
                <a:gd name="T39" fmla="*/ 2147483647 h 1040"/>
                <a:gd name="T40" fmla="*/ 2147483647 w 1936"/>
                <a:gd name="T41" fmla="*/ 2147483647 h 1040"/>
                <a:gd name="T42" fmla="*/ 2147483647 w 1936"/>
                <a:gd name="T43" fmla="*/ 2147483647 h 1040"/>
                <a:gd name="T44" fmla="*/ 2147483647 w 1936"/>
                <a:gd name="T45" fmla="*/ 2147483647 h 1040"/>
                <a:gd name="T46" fmla="*/ 2147483647 w 1936"/>
                <a:gd name="T47" fmla="*/ 2147483647 h 1040"/>
                <a:gd name="T48" fmla="*/ 2147483647 w 1936"/>
                <a:gd name="T49" fmla="*/ 2147483647 h 1040"/>
                <a:gd name="T50" fmla="*/ 2147483647 w 1936"/>
                <a:gd name="T51" fmla="*/ 2147483647 h 1040"/>
                <a:gd name="T52" fmla="*/ 2147483647 w 1936"/>
                <a:gd name="T53" fmla="*/ 2147483647 h 1040"/>
                <a:gd name="T54" fmla="*/ 2147483647 w 1936"/>
                <a:gd name="T55" fmla="*/ 2147483647 h 1040"/>
                <a:gd name="T56" fmla="*/ 2147483647 w 1936"/>
                <a:gd name="T57" fmla="*/ 2147483647 h 1040"/>
                <a:gd name="T58" fmla="*/ 2147483647 w 1936"/>
                <a:gd name="T59" fmla="*/ 2147483647 h 1040"/>
                <a:gd name="T60" fmla="*/ 2147483647 w 1936"/>
                <a:gd name="T61" fmla="*/ 2147483647 h 1040"/>
                <a:gd name="T62" fmla="*/ 2147483647 w 1936"/>
                <a:gd name="T63" fmla="*/ 2147483647 h 1040"/>
                <a:gd name="T64" fmla="*/ 2147483647 w 1936"/>
                <a:gd name="T65" fmla="*/ 2147483647 h 1040"/>
                <a:gd name="T66" fmla="*/ 2147483647 w 1936"/>
                <a:gd name="T67" fmla="*/ 2147483647 h 1040"/>
                <a:gd name="T68" fmla="*/ 2147483647 w 1936"/>
                <a:gd name="T69" fmla="*/ 2147483647 h 1040"/>
                <a:gd name="T70" fmla="*/ 2147483647 w 1936"/>
                <a:gd name="T71" fmla="*/ 2147483647 h 1040"/>
                <a:gd name="T72" fmla="*/ 2147483647 w 1936"/>
                <a:gd name="T73" fmla="*/ 2147483647 h 1040"/>
                <a:gd name="T74" fmla="*/ 2147483647 w 1936"/>
                <a:gd name="T75" fmla="*/ 2147483647 h 1040"/>
                <a:gd name="T76" fmla="*/ 2147483647 w 1936"/>
                <a:gd name="T77" fmla="*/ 2147483647 h 1040"/>
                <a:gd name="T78" fmla="*/ 2147483647 w 1936"/>
                <a:gd name="T79" fmla="*/ 2147483647 h 1040"/>
                <a:gd name="T80" fmla="*/ 2147483647 w 1936"/>
                <a:gd name="T81" fmla="*/ 2147483647 h 1040"/>
                <a:gd name="T82" fmla="*/ 2147483647 w 1936"/>
                <a:gd name="T83" fmla="*/ 2147483647 h 1040"/>
                <a:gd name="T84" fmla="*/ 2147483647 w 1936"/>
                <a:gd name="T85" fmla="*/ 2147483647 h 1040"/>
                <a:gd name="T86" fmla="*/ 2147483647 w 1936"/>
                <a:gd name="T87" fmla="*/ 2147483647 h 1040"/>
                <a:gd name="T88" fmla="*/ 2147483647 w 1936"/>
                <a:gd name="T89" fmla="*/ 2147483647 h 1040"/>
                <a:gd name="T90" fmla="*/ 2147483647 w 1936"/>
                <a:gd name="T91" fmla="*/ 2147483647 h 1040"/>
                <a:gd name="T92" fmla="*/ 2147483647 w 1936"/>
                <a:gd name="T93" fmla="*/ 2147483647 h 1040"/>
                <a:gd name="T94" fmla="*/ 2147483647 w 1936"/>
                <a:gd name="T95" fmla="*/ 2147483647 h 1040"/>
                <a:gd name="T96" fmla="*/ 2147483647 w 1936"/>
                <a:gd name="T97" fmla="*/ 2147483647 h 1040"/>
                <a:gd name="T98" fmla="*/ 2147483647 w 1936"/>
                <a:gd name="T99" fmla="*/ 2147483647 h 1040"/>
                <a:gd name="T100" fmla="*/ 2147483647 w 1936"/>
                <a:gd name="T101" fmla="*/ 2147483647 h 1040"/>
                <a:gd name="T102" fmla="*/ 2147483647 w 1936"/>
                <a:gd name="T103" fmla="*/ 2147483647 h 1040"/>
                <a:gd name="T104" fmla="*/ 2147483647 w 1936"/>
                <a:gd name="T105" fmla="*/ 2147483647 h 1040"/>
                <a:gd name="T106" fmla="*/ 2147483647 w 1936"/>
                <a:gd name="T107" fmla="*/ 2147483647 h 1040"/>
                <a:gd name="T108" fmla="*/ 2147483647 w 1936"/>
                <a:gd name="T109" fmla="*/ 2147483647 h 1040"/>
                <a:gd name="T110" fmla="*/ 2147483647 w 1936"/>
                <a:gd name="T111" fmla="*/ 2147483647 h 1040"/>
                <a:gd name="T112" fmla="*/ 2147483647 w 1936"/>
                <a:gd name="T113" fmla="*/ 2147483647 h 1040"/>
                <a:gd name="T114" fmla="*/ 2147483647 w 1936"/>
                <a:gd name="T115" fmla="*/ 2147483647 h 1040"/>
                <a:gd name="T116" fmla="*/ 2147483647 w 1936"/>
                <a:gd name="T117" fmla="*/ 2147483647 h 1040"/>
                <a:gd name="T118" fmla="*/ 2147483647 w 1936"/>
                <a:gd name="T119" fmla="*/ 2147483647 h 1040"/>
                <a:gd name="T120" fmla="*/ 2147483647 w 1936"/>
                <a:gd name="T121" fmla="*/ 2147483647 h 104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936"/>
                <a:gd name="T184" fmla="*/ 0 h 1040"/>
                <a:gd name="T185" fmla="*/ 1936 w 1936"/>
                <a:gd name="T186" fmla="*/ 1040 h 1040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936" h="1040">
                  <a:moveTo>
                    <a:pt x="1928" y="504"/>
                  </a:moveTo>
                  <a:lnTo>
                    <a:pt x="1936" y="384"/>
                  </a:lnTo>
                  <a:lnTo>
                    <a:pt x="1920" y="376"/>
                  </a:lnTo>
                  <a:lnTo>
                    <a:pt x="1912" y="376"/>
                  </a:lnTo>
                  <a:lnTo>
                    <a:pt x="1896" y="360"/>
                  </a:lnTo>
                  <a:lnTo>
                    <a:pt x="1880" y="352"/>
                  </a:lnTo>
                  <a:lnTo>
                    <a:pt x="1856" y="352"/>
                  </a:lnTo>
                  <a:lnTo>
                    <a:pt x="1840" y="344"/>
                  </a:lnTo>
                  <a:lnTo>
                    <a:pt x="1824" y="344"/>
                  </a:lnTo>
                  <a:lnTo>
                    <a:pt x="1816" y="344"/>
                  </a:lnTo>
                  <a:lnTo>
                    <a:pt x="1824" y="376"/>
                  </a:lnTo>
                  <a:lnTo>
                    <a:pt x="1808" y="384"/>
                  </a:lnTo>
                  <a:lnTo>
                    <a:pt x="1792" y="376"/>
                  </a:lnTo>
                  <a:lnTo>
                    <a:pt x="1784" y="360"/>
                  </a:lnTo>
                  <a:lnTo>
                    <a:pt x="1784" y="352"/>
                  </a:lnTo>
                  <a:lnTo>
                    <a:pt x="1760" y="352"/>
                  </a:lnTo>
                  <a:lnTo>
                    <a:pt x="1752" y="360"/>
                  </a:lnTo>
                  <a:lnTo>
                    <a:pt x="1728" y="352"/>
                  </a:lnTo>
                  <a:lnTo>
                    <a:pt x="1704" y="352"/>
                  </a:lnTo>
                  <a:lnTo>
                    <a:pt x="1696" y="360"/>
                  </a:lnTo>
                  <a:lnTo>
                    <a:pt x="1680" y="344"/>
                  </a:lnTo>
                  <a:lnTo>
                    <a:pt x="1680" y="320"/>
                  </a:lnTo>
                  <a:lnTo>
                    <a:pt x="1656" y="304"/>
                  </a:lnTo>
                  <a:lnTo>
                    <a:pt x="1616" y="304"/>
                  </a:lnTo>
                  <a:lnTo>
                    <a:pt x="1576" y="304"/>
                  </a:lnTo>
                  <a:lnTo>
                    <a:pt x="1576" y="296"/>
                  </a:lnTo>
                  <a:lnTo>
                    <a:pt x="1568" y="288"/>
                  </a:lnTo>
                  <a:lnTo>
                    <a:pt x="1544" y="272"/>
                  </a:lnTo>
                  <a:lnTo>
                    <a:pt x="1544" y="256"/>
                  </a:lnTo>
                  <a:lnTo>
                    <a:pt x="1448" y="232"/>
                  </a:lnTo>
                  <a:lnTo>
                    <a:pt x="1448" y="240"/>
                  </a:lnTo>
                  <a:lnTo>
                    <a:pt x="1424" y="256"/>
                  </a:lnTo>
                  <a:lnTo>
                    <a:pt x="1432" y="280"/>
                  </a:lnTo>
                  <a:lnTo>
                    <a:pt x="1408" y="288"/>
                  </a:lnTo>
                  <a:lnTo>
                    <a:pt x="1392" y="288"/>
                  </a:lnTo>
                  <a:lnTo>
                    <a:pt x="1368" y="280"/>
                  </a:lnTo>
                  <a:lnTo>
                    <a:pt x="1360" y="288"/>
                  </a:lnTo>
                  <a:lnTo>
                    <a:pt x="1344" y="280"/>
                  </a:lnTo>
                  <a:lnTo>
                    <a:pt x="1328" y="272"/>
                  </a:lnTo>
                  <a:lnTo>
                    <a:pt x="1328" y="296"/>
                  </a:lnTo>
                  <a:lnTo>
                    <a:pt x="1312" y="312"/>
                  </a:lnTo>
                  <a:lnTo>
                    <a:pt x="1296" y="288"/>
                  </a:lnTo>
                  <a:lnTo>
                    <a:pt x="1280" y="264"/>
                  </a:lnTo>
                  <a:lnTo>
                    <a:pt x="1296" y="240"/>
                  </a:lnTo>
                  <a:lnTo>
                    <a:pt x="1296" y="224"/>
                  </a:lnTo>
                  <a:lnTo>
                    <a:pt x="1280" y="208"/>
                  </a:lnTo>
                  <a:lnTo>
                    <a:pt x="1264" y="200"/>
                  </a:lnTo>
                  <a:lnTo>
                    <a:pt x="1248" y="200"/>
                  </a:lnTo>
                  <a:lnTo>
                    <a:pt x="1240" y="192"/>
                  </a:lnTo>
                  <a:lnTo>
                    <a:pt x="1224" y="184"/>
                  </a:lnTo>
                  <a:lnTo>
                    <a:pt x="1216" y="200"/>
                  </a:lnTo>
                  <a:lnTo>
                    <a:pt x="1208" y="216"/>
                  </a:lnTo>
                  <a:lnTo>
                    <a:pt x="1168" y="216"/>
                  </a:lnTo>
                  <a:lnTo>
                    <a:pt x="1152" y="208"/>
                  </a:lnTo>
                  <a:lnTo>
                    <a:pt x="1144" y="192"/>
                  </a:lnTo>
                  <a:lnTo>
                    <a:pt x="1112" y="192"/>
                  </a:lnTo>
                  <a:lnTo>
                    <a:pt x="1088" y="208"/>
                  </a:lnTo>
                  <a:lnTo>
                    <a:pt x="1088" y="192"/>
                  </a:lnTo>
                  <a:lnTo>
                    <a:pt x="1072" y="176"/>
                  </a:lnTo>
                  <a:lnTo>
                    <a:pt x="1056" y="176"/>
                  </a:lnTo>
                  <a:lnTo>
                    <a:pt x="1040" y="192"/>
                  </a:lnTo>
                  <a:lnTo>
                    <a:pt x="1016" y="208"/>
                  </a:lnTo>
                  <a:lnTo>
                    <a:pt x="992" y="224"/>
                  </a:lnTo>
                  <a:lnTo>
                    <a:pt x="1008" y="200"/>
                  </a:lnTo>
                  <a:lnTo>
                    <a:pt x="1024" y="192"/>
                  </a:lnTo>
                  <a:lnTo>
                    <a:pt x="1048" y="152"/>
                  </a:lnTo>
                  <a:lnTo>
                    <a:pt x="1064" y="136"/>
                  </a:lnTo>
                  <a:lnTo>
                    <a:pt x="1080" y="112"/>
                  </a:lnTo>
                  <a:lnTo>
                    <a:pt x="1072" y="72"/>
                  </a:lnTo>
                  <a:lnTo>
                    <a:pt x="1040" y="48"/>
                  </a:lnTo>
                  <a:lnTo>
                    <a:pt x="1016" y="40"/>
                  </a:lnTo>
                  <a:lnTo>
                    <a:pt x="1016" y="32"/>
                  </a:lnTo>
                  <a:lnTo>
                    <a:pt x="1000" y="0"/>
                  </a:lnTo>
                  <a:lnTo>
                    <a:pt x="968" y="0"/>
                  </a:lnTo>
                  <a:lnTo>
                    <a:pt x="936" y="32"/>
                  </a:lnTo>
                  <a:lnTo>
                    <a:pt x="928" y="64"/>
                  </a:lnTo>
                  <a:lnTo>
                    <a:pt x="888" y="88"/>
                  </a:lnTo>
                  <a:lnTo>
                    <a:pt x="864" y="72"/>
                  </a:lnTo>
                  <a:lnTo>
                    <a:pt x="824" y="88"/>
                  </a:lnTo>
                  <a:lnTo>
                    <a:pt x="784" y="112"/>
                  </a:lnTo>
                  <a:lnTo>
                    <a:pt x="760" y="136"/>
                  </a:lnTo>
                  <a:lnTo>
                    <a:pt x="752" y="184"/>
                  </a:lnTo>
                  <a:lnTo>
                    <a:pt x="688" y="200"/>
                  </a:lnTo>
                  <a:lnTo>
                    <a:pt x="680" y="216"/>
                  </a:lnTo>
                  <a:lnTo>
                    <a:pt x="680" y="256"/>
                  </a:lnTo>
                  <a:lnTo>
                    <a:pt x="672" y="248"/>
                  </a:lnTo>
                  <a:lnTo>
                    <a:pt x="648" y="240"/>
                  </a:lnTo>
                  <a:lnTo>
                    <a:pt x="632" y="264"/>
                  </a:lnTo>
                  <a:lnTo>
                    <a:pt x="624" y="256"/>
                  </a:lnTo>
                  <a:lnTo>
                    <a:pt x="624" y="248"/>
                  </a:lnTo>
                  <a:lnTo>
                    <a:pt x="608" y="232"/>
                  </a:lnTo>
                  <a:lnTo>
                    <a:pt x="600" y="232"/>
                  </a:lnTo>
                  <a:lnTo>
                    <a:pt x="592" y="256"/>
                  </a:lnTo>
                  <a:lnTo>
                    <a:pt x="592" y="280"/>
                  </a:lnTo>
                  <a:lnTo>
                    <a:pt x="592" y="312"/>
                  </a:lnTo>
                  <a:lnTo>
                    <a:pt x="584" y="320"/>
                  </a:lnTo>
                  <a:lnTo>
                    <a:pt x="576" y="304"/>
                  </a:lnTo>
                  <a:lnTo>
                    <a:pt x="584" y="272"/>
                  </a:lnTo>
                  <a:lnTo>
                    <a:pt x="576" y="248"/>
                  </a:lnTo>
                  <a:lnTo>
                    <a:pt x="576" y="232"/>
                  </a:lnTo>
                  <a:lnTo>
                    <a:pt x="552" y="224"/>
                  </a:lnTo>
                  <a:lnTo>
                    <a:pt x="528" y="224"/>
                  </a:lnTo>
                  <a:lnTo>
                    <a:pt x="512" y="280"/>
                  </a:lnTo>
                  <a:lnTo>
                    <a:pt x="504" y="288"/>
                  </a:lnTo>
                  <a:lnTo>
                    <a:pt x="496" y="304"/>
                  </a:lnTo>
                  <a:lnTo>
                    <a:pt x="504" y="320"/>
                  </a:lnTo>
                  <a:lnTo>
                    <a:pt x="504" y="344"/>
                  </a:lnTo>
                  <a:lnTo>
                    <a:pt x="504" y="352"/>
                  </a:lnTo>
                  <a:lnTo>
                    <a:pt x="528" y="376"/>
                  </a:lnTo>
                  <a:lnTo>
                    <a:pt x="512" y="400"/>
                  </a:lnTo>
                  <a:lnTo>
                    <a:pt x="488" y="376"/>
                  </a:lnTo>
                  <a:lnTo>
                    <a:pt x="456" y="352"/>
                  </a:lnTo>
                  <a:lnTo>
                    <a:pt x="432" y="352"/>
                  </a:lnTo>
                  <a:lnTo>
                    <a:pt x="416" y="352"/>
                  </a:lnTo>
                  <a:lnTo>
                    <a:pt x="416" y="376"/>
                  </a:lnTo>
                  <a:lnTo>
                    <a:pt x="408" y="384"/>
                  </a:lnTo>
                  <a:lnTo>
                    <a:pt x="392" y="376"/>
                  </a:lnTo>
                  <a:lnTo>
                    <a:pt x="376" y="384"/>
                  </a:lnTo>
                  <a:lnTo>
                    <a:pt x="360" y="392"/>
                  </a:lnTo>
                  <a:lnTo>
                    <a:pt x="344" y="392"/>
                  </a:lnTo>
                  <a:lnTo>
                    <a:pt x="336" y="384"/>
                  </a:lnTo>
                  <a:lnTo>
                    <a:pt x="320" y="392"/>
                  </a:lnTo>
                  <a:lnTo>
                    <a:pt x="296" y="408"/>
                  </a:lnTo>
                  <a:lnTo>
                    <a:pt x="264" y="424"/>
                  </a:lnTo>
                  <a:lnTo>
                    <a:pt x="256" y="424"/>
                  </a:lnTo>
                  <a:lnTo>
                    <a:pt x="248" y="448"/>
                  </a:lnTo>
                  <a:lnTo>
                    <a:pt x="240" y="448"/>
                  </a:lnTo>
                  <a:lnTo>
                    <a:pt x="224" y="432"/>
                  </a:lnTo>
                  <a:lnTo>
                    <a:pt x="232" y="424"/>
                  </a:lnTo>
                  <a:lnTo>
                    <a:pt x="240" y="416"/>
                  </a:lnTo>
                  <a:lnTo>
                    <a:pt x="240" y="400"/>
                  </a:lnTo>
                  <a:lnTo>
                    <a:pt x="224" y="392"/>
                  </a:lnTo>
                  <a:lnTo>
                    <a:pt x="216" y="392"/>
                  </a:lnTo>
                  <a:lnTo>
                    <a:pt x="200" y="392"/>
                  </a:lnTo>
                  <a:lnTo>
                    <a:pt x="208" y="408"/>
                  </a:lnTo>
                  <a:lnTo>
                    <a:pt x="208" y="432"/>
                  </a:lnTo>
                  <a:lnTo>
                    <a:pt x="216" y="448"/>
                  </a:lnTo>
                  <a:lnTo>
                    <a:pt x="208" y="472"/>
                  </a:lnTo>
                  <a:lnTo>
                    <a:pt x="200" y="464"/>
                  </a:lnTo>
                  <a:lnTo>
                    <a:pt x="184" y="464"/>
                  </a:lnTo>
                  <a:lnTo>
                    <a:pt x="176" y="472"/>
                  </a:lnTo>
                  <a:lnTo>
                    <a:pt x="160" y="480"/>
                  </a:lnTo>
                  <a:lnTo>
                    <a:pt x="152" y="488"/>
                  </a:lnTo>
                  <a:lnTo>
                    <a:pt x="168" y="520"/>
                  </a:lnTo>
                  <a:lnTo>
                    <a:pt x="160" y="512"/>
                  </a:lnTo>
                  <a:lnTo>
                    <a:pt x="136" y="512"/>
                  </a:lnTo>
                  <a:lnTo>
                    <a:pt x="120" y="504"/>
                  </a:lnTo>
                  <a:lnTo>
                    <a:pt x="120" y="512"/>
                  </a:lnTo>
                  <a:lnTo>
                    <a:pt x="128" y="528"/>
                  </a:lnTo>
                  <a:lnTo>
                    <a:pt x="136" y="536"/>
                  </a:lnTo>
                  <a:lnTo>
                    <a:pt x="128" y="544"/>
                  </a:lnTo>
                  <a:lnTo>
                    <a:pt x="104" y="528"/>
                  </a:lnTo>
                  <a:lnTo>
                    <a:pt x="96" y="520"/>
                  </a:lnTo>
                  <a:lnTo>
                    <a:pt x="96" y="512"/>
                  </a:lnTo>
                  <a:lnTo>
                    <a:pt x="88" y="488"/>
                  </a:lnTo>
                  <a:lnTo>
                    <a:pt x="96" y="480"/>
                  </a:lnTo>
                  <a:lnTo>
                    <a:pt x="96" y="472"/>
                  </a:lnTo>
                  <a:lnTo>
                    <a:pt x="80" y="464"/>
                  </a:lnTo>
                  <a:lnTo>
                    <a:pt x="64" y="448"/>
                  </a:lnTo>
                  <a:lnTo>
                    <a:pt x="56" y="440"/>
                  </a:lnTo>
                  <a:lnTo>
                    <a:pt x="64" y="440"/>
                  </a:lnTo>
                  <a:lnTo>
                    <a:pt x="72" y="448"/>
                  </a:lnTo>
                  <a:lnTo>
                    <a:pt x="88" y="448"/>
                  </a:lnTo>
                  <a:lnTo>
                    <a:pt x="96" y="464"/>
                  </a:lnTo>
                  <a:lnTo>
                    <a:pt x="128" y="472"/>
                  </a:lnTo>
                  <a:lnTo>
                    <a:pt x="152" y="464"/>
                  </a:lnTo>
                  <a:lnTo>
                    <a:pt x="168" y="456"/>
                  </a:lnTo>
                  <a:lnTo>
                    <a:pt x="176" y="432"/>
                  </a:lnTo>
                  <a:lnTo>
                    <a:pt x="144" y="400"/>
                  </a:lnTo>
                  <a:lnTo>
                    <a:pt x="120" y="384"/>
                  </a:lnTo>
                  <a:lnTo>
                    <a:pt x="104" y="368"/>
                  </a:lnTo>
                  <a:lnTo>
                    <a:pt x="80" y="360"/>
                  </a:lnTo>
                  <a:lnTo>
                    <a:pt x="72" y="360"/>
                  </a:lnTo>
                  <a:lnTo>
                    <a:pt x="72" y="344"/>
                  </a:lnTo>
                  <a:lnTo>
                    <a:pt x="56" y="344"/>
                  </a:lnTo>
                  <a:lnTo>
                    <a:pt x="40" y="344"/>
                  </a:lnTo>
                  <a:lnTo>
                    <a:pt x="32" y="352"/>
                  </a:lnTo>
                  <a:lnTo>
                    <a:pt x="16" y="368"/>
                  </a:lnTo>
                  <a:lnTo>
                    <a:pt x="16" y="376"/>
                  </a:lnTo>
                  <a:lnTo>
                    <a:pt x="16" y="384"/>
                  </a:lnTo>
                  <a:lnTo>
                    <a:pt x="8" y="392"/>
                  </a:lnTo>
                  <a:lnTo>
                    <a:pt x="16" y="400"/>
                  </a:lnTo>
                  <a:lnTo>
                    <a:pt x="24" y="408"/>
                  </a:lnTo>
                  <a:lnTo>
                    <a:pt x="32" y="424"/>
                  </a:lnTo>
                  <a:lnTo>
                    <a:pt x="16" y="448"/>
                  </a:lnTo>
                  <a:lnTo>
                    <a:pt x="32" y="488"/>
                  </a:lnTo>
                  <a:lnTo>
                    <a:pt x="24" y="496"/>
                  </a:lnTo>
                  <a:lnTo>
                    <a:pt x="32" y="504"/>
                  </a:lnTo>
                  <a:lnTo>
                    <a:pt x="24" y="504"/>
                  </a:lnTo>
                  <a:lnTo>
                    <a:pt x="32" y="512"/>
                  </a:lnTo>
                  <a:lnTo>
                    <a:pt x="32" y="520"/>
                  </a:lnTo>
                  <a:lnTo>
                    <a:pt x="40" y="528"/>
                  </a:lnTo>
                  <a:lnTo>
                    <a:pt x="32" y="544"/>
                  </a:lnTo>
                  <a:lnTo>
                    <a:pt x="40" y="560"/>
                  </a:lnTo>
                  <a:lnTo>
                    <a:pt x="48" y="560"/>
                  </a:lnTo>
                  <a:lnTo>
                    <a:pt x="48" y="568"/>
                  </a:lnTo>
                  <a:lnTo>
                    <a:pt x="0" y="624"/>
                  </a:lnTo>
                  <a:lnTo>
                    <a:pt x="8" y="624"/>
                  </a:lnTo>
                  <a:lnTo>
                    <a:pt x="16" y="632"/>
                  </a:lnTo>
                  <a:lnTo>
                    <a:pt x="16" y="648"/>
                  </a:lnTo>
                  <a:lnTo>
                    <a:pt x="8" y="648"/>
                  </a:lnTo>
                  <a:lnTo>
                    <a:pt x="8" y="656"/>
                  </a:lnTo>
                  <a:lnTo>
                    <a:pt x="8" y="672"/>
                  </a:lnTo>
                  <a:lnTo>
                    <a:pt x="8" y="680"/>
                  </a:lnTo>
                  <a:lnTo>
                    <a:pt x="0" y="712"/>
                  </a:lnTo>
                  <a:lnTo>
                    <a:pt x="8" y="728"/>
                  </a:lnTo>
                  <a:lnTo>
                    <a:pt x="24" y="736"/>
                  </a:lnTo>
                  <a:lnTo>
                    <a:pt x="40" y="744"/>
                  </a:lnTo>
                  <a:lnTo>
                    <a:pt x="56" y="776"/>
                  </a:lnTo>
                  <a:lnTo>
                    <a:pt x="64" y="784"/>
                  </a:lnTo>
                  <a:lnTo>
                    <a:pt x="64" y="792"/>
                  </a:lnTo>
                  <a:lnTo>
                    <a:pt x="48" y="800"/>
                  </a:lnTo>
                  <a:lnTo>
                    <a:pt x="56" y="816"/>
                  </a:lnTo>
                  <a:lnTo>
                    <a:pt x="64" y="816"/>
                  </a:lnTo>
                  <a:lnTo>
                    <a:pt x="72" y="816"/>
                  </a:lnTo>
                  <a:lnTo>
                    <a:pt x="88" y="832"/>
                  </a:lnTo>
                  <a:lnTo>
                    <a:pt x="136" y="856"/>
                  </a:lnTo>
                  <a:lnTo>
                    <a:pt x="144" y="856"/>
                  </a:lnTo>
                  <a:lnTo>
                    <a:pt x="136" y="872"/>
                  </a:lnTo>
                  <a:lnTo>
                    <a:pt x="128" y="880"/>
                  </a:lnTo>
                  <a:lnTo>
                    <a:pt x="120" y="888"/>
                  </a:lnTo>
                  <a:lnTo>
                    <a:pt x="112" y="896"/>
                  </a:lnTo>
                  <a:lnTo>
                    <a:pt x="128" y="896"/>
                  </a:lnTo>
                  <a:lnTo>
                    <a:pt x="120" y="912"/>
                  </a:lnTo>
                  <a:lnTo>
                    <a:pt x="104" y="928"/>
                  </a:lnTo>
                  <a:lnTo>
                    <a:pt x="120" y="944"/>
                  </a:lnTo>
                  <a:lnTo>
                    <a:pt x="144" y="952"/>
                  </a:lnTo>
                  <a:lnTo>
                    <a:pt x="160" y="976"/>
                  </a:lnTo>
                  <a:lnTo>
                    <a:pt x="160" y="984"/>
                  </a:lnTo>
                  <a:lnTo>
                    <a:pt x="168" y="992"/>
                  </a:lnTo>
                  <a:lnTo>
                    <a:pt x="184" y="992"/>
                  </a:lnTo>
                  <a:lnTo>
                    <a:pt x="192" y="1000"/>
                  </a:lnTo>
                  <a:lnTo>
                    <a:pt x="200" y="1016"/>
                  </a:lnTo>
                  <a:lnTo>
                    <a:pt x="200" y="1024"/>
                  </a:lnTo>
                  <a:lnTo>
                    <a:pt x="208" y="1032"/>
                  </a:lnTo>
                  <a:lnTo>
                    <a:pt x="224" y="1032"/>
                  </a:lnTo>
                  <a:lnTo>
                    <a:pt x="240" y="1024"/>
                  </a:lnTo>
                  <a:lnTo>
                    <a:pt x="248" y="1032"/>
                  </a:lnTo>
                  <a:lnTo>
                    <a:pt x="248" y="1040"/>
                  </a:lnTo>
                  <a:lnTo>
                    <a:pt x="256" y="1024"/>
                  </a:lnTo>
                  <a:lnTo>
                    <a:pt x="272" y="1008"/>
                  </a:lnTo>
                  <a:lnTo>
                    <a:pt x="256" y="976"/>
                  </a:lnTo>
                  <a:lnTo>
                    <a:pt x="224" y="936"/>
                  </a:lnTo>
                  <a:lnTo>
                    <a:pt x="240" y="912"/>
                  </a:lnTo>
                  <a:lnTo>
                    <a:pt x="256" y="904"/>
                  </a:lnTo>
                  <a:lnTo>
                    <a:pt x="256" y="896"/>
                  </a:lnTo>
                  <a:lnTo>
                    <a:pt x="256" y="904"/>
                  </a:lnTo>
                  <a:lnTo>
                    <a:pt x="256" y="896"/>
                  </a:lnTo>
                  <a:lnTo>
                    <a:pt x="240" y="888"/>
                  </a:lnTo>
                  <a:lnTo>
                    <a:pt x="256" y="856"/>
                  </a:lnTo>
                  <a:lnTo>
                    <a:pt x="296" y="840"/>
                  </a:lnTo>
                  <a:lnTo>
                    <a:pt x="328" y="832"/>
                  </a:lnTo>
                  <a:lnTo>
                    <a:pt x="352" y="848"/>
                  </a:lnTo>
                  <a:lnTo>
                    <a:pt x="376" y="840"/>
                  </a:lnTo>
                  <a:lnTo>
                    <a:pt x="400" y="848"/>
                  </a:lnTo>
                  <a:lnTo>
                    <a:pt x="432" y="840"/>
                  </a:lnTo>
                  <a:lnTo>
                    <a:pt x="424" y="816"/>
                  </a:lnTo>
                  <a:lnTo>
                    <a:pt x="440" y="784"/>
                  </a:lnTo>
                  <a:lnTo>
                    <a:pt x="488" y="760"/>
                  </a:lnTo>
                  <a:lnTo>
                    <a:pt x="536" y="752"/>
                  </a:lnTo>
                  <a:lnTo>
                    <a:pt x="568" y="792"/>
                  </a:lnTo>
                  <a:lnTo>
                    <a:pt x="608" y="776"/>
                  </a:lnTo>
                  <a:lnTo>
                    <a:pt x="624" y="776"/>
                  </a:lnTo>
                  <a:lnTo>
                    <a:pt x="640" y="808"/>
                  </a:lnTo>
                  <a:lnTo>
                    <a:pt x="656" y="848"/>
                  </a:lnTo>
                  <a:lnTo>
                    <a:pt x="696" y="848"/>
                  </a:lnTo>
                  <a:lnTo>
                    <a:pt x="728" y="864"/>
                  </a:lnTo>
                  <a:lnTo>
                    <a:pt x="760" y="864"/>
                  </a:lnTo>
                  <a:lnTo>
                    <a:pt x="760" y="888"/>
                  </a:lnTo>
                  <a:lnTo>
                    <a:pt x="768" y="888"/>
                  </a:lnTo>
                  <a:lnTo>
                    <a:pt x="776" y="872"/>
                  </a:lnTo>
                  <a:lnTo>
                    <a:pt x="808" y="856"/>
                  </a:lnTo>
                  <a:lnTo>
                    <a:pt x="848" y="848"/>
                  </a:lnTo>
                  <a:lnTo>
                    <a:pt x="880" y="864"/>
                  </a:lnTo>
                  <a:lnTo>
                    <a:pt x="896" y="840"/>
                  </a:lnTo>
                  <a:lnTo>
                    <a:pt x="912" y="824"/>
                  </a:lnTo>
                  <a:lnTo>
                    <a:pt x="960" y="840"/>
                  </a:lnTo>
                  <a:lnTo>
                    <a:pt x="976" y="856"/>
                  </a:lnTo>
                  <a:lnTo>
                    <a:pt x="1016" y="856"/>
                  </a:lnTo>
                  <a:lnTo>
                    <a:pt x="1040" y="880"/>
                  </a:lnTo>
                  <a:lnTo>
                    <a:pt x="1104" y="864"/>
                  </a:lnTo>
                  <a:lnTo>
                    <a:pt x="1128" y="872"/>
                  </a:lnTo>
                  <a:lnTo>
                    <a:pt x="1136" y="864"/>
                  </a:lnTo>
                  <a:lnTo>
                    <a:pt x="1160" y="864"/>
                  </a:lnTo>
                  <a:lnTo>
                    <a:pt x="1184" y="816"/>
                  </a:lnTo>
                  <a:lnTo>
                    <a:pt x="1192" y="800"/>
                  </a:lnTo>
                  <a:lnTo>
                    <a:pt x="1232" y="800"/>
                  </a:lnTo>
                  <a:lnTo>
                    <a:pt x="1272" y="872"/>
                  </a:lnTo>
                  <a:lnTo>
                    <a:pt x="1304" y="880"/>
                  </a:lnTo>
                  <a:lnTo>
                    <a:pt x="1312" y="896"/>
                  </a:lnTo>
                  <a:lnTo>
                    <a:pt x="1360" y="888"/>
                  </a:lnTo>
                  <a:lnTo>
                    <a:pt x="1336" y="952"/>
                  </a:lnTo>
                  <a:lnTo>
                    <a:pt x="1320" y="952"/>
                  </a:lnTo>
                  <a:lnTo>
                    <a:pt x="1304" y="1000"/>
                  </a:lnTo>
                  <a:lnTo>
                    <a:pt x="1312" y="1000"/>
                  </a:lnTo>
                  <a:lnTo>
                    <a:pt x="1320" y="1000"/>
                  </a:lnTo>
                  <a:lnTo>
                    <a:pt x="1328" y="992"/>
                  </a:lnTo>
                  <a:lnTo>
                    <a:pt x="1344" y="1000"/>
                  </a:lnTo>
                  <a:lnTo>
                    <a:pt x="1368" y="976"/>
                  </a:lnTo>
                  <a:lnTo>
                    <a:pt x="1384" y="960"/>
                  </a:lnTo>
                  <a:lnTo>
                    <a:pt x="1416" y="920"/>
                  </a:lnTo>
                  <a:lnTo>
                    <a:pt x="1432" y="888"/>
                  </a:lnTo>
                  <a:lnTo>
                    <a:pt x="1432" y="856"/>
                  </a:lnTo>
                  <a:lnTo>
                    <a:pt x="1440" y="808"/>
                  </a:lnTo>
                  <a:lnTo>
                    <a:pt x="1440" y="792"/>
                  </a:lnTo>
                  <a:lnTo>
                    <a:pt x="1424" y="776"/>
                  </a:lnTo>
                  <a:lnTo>
                    <a:pt x="1400" y="792"/>
                  </a:lnTo>
                  <a:lnTo>
                    <a:pt x="1384" y="784"/>
                  </a:lnTo>
                  <a:lnTo>
                    <a:pt x="1376" y="768"/>
                  </a:lnTo>
                  <a:lnTo>
                    <a:pt x="1368" y="768"/>
                  </a:lnTo>
                  <a:lnTo>
                    <a:pt x="1376" y="760"/>
                  </a:lnTo>
                  <a:lnTo>
                    <a:pt x="1400" y="736"/>
                  </a:lnTo>
                  <a:lnTo>
                    <a:pt x="1416" y="720"/>
                  </a:lnTo>
                  <a:lnTo>
                    <a:pt x="1416" y="712"/>
                  </a:lnTo>
                  <a:lnTo>
                    <a:pt x="1472" y="656"/>
                  </a:lnTo>
                  <a:lnTo>
                    <a:pt x="1488" y="656"/>
                  </a:lnTo>
                  <a:lnTo>
                    <a:pt x="1528" y="656"/>
                  </a:lnTo>
                  <a:lnTo>
                    <a:pt x="1544" y="648"/>
                  </a:lnTo>
                  <a:lnTo>
                    <a:pt x="1568" y="656"/>
                  </a:lnTo>
                  <a:lnTo>
                    <a:pt x="1568" y="672"/>
                  </a:lnTo>
                  <a:lnTo>
                    <a:pt x="1608" y="664"/>
                  </a:lnTo>
                  <a:lnTo>
                    <a:pt x="1616" y="664"/>
                  </a:lnTo>
                  <a:lnTo>
                    <a:pt x="1608" y="656"/>
                  </a:lnTo>
                  <a:lnTo>
                    <a:pt x="1616" y="632"/>
                  </a:lnTo>
                  <a:lnTo>
                    <a:pt x="1624" y="608"/>
                  </a:lnTo>
                  <a:lnTo>
                    <a:pt x="1648" y="592"/>
                  </a:lnTo>
                  <a:lnTo>
                    <a:pt x="1680" y="600"/>
                  </a:lnTo>
                  <a:lnTo>
                    <a:pt x="1688" y="616"/>
                  </a:lnTo>
                  <a:lnTo>
                    <a:pt x="1704" y="600"/>
                  </a:lnTo>
                  <a:lnTo>
                    <a:pt x="1736" y="576"/>
                  </a:lnTo>
                  <a:lnTo>
                    <a:pt x="1736" y="608"/>
                  </a:lnTo>
                  <a:lnTo>
                    <a:pt x="1712" y="632"/>
                  </a:lnTo>
                  <a:lnTo>
                    <a:pt x="1696" y="640"/>
                  </a:lnTo>
                  <a:lnTo>
                    <a:pt x="1680" y="664"/>
                  </a:lnTo>
                  <a:lnTo>
                    <a:pt x="1664" y="680"/>
                  </a:lnTo>
                  <a:lnTo>
                    <a:pt x="1648" y="696"/>
                  </a:lnTo>
                  <a:lnTo>
                    <a:pt x="1640" y="696"/>
                  </a:lnTo>
                  <a:lnTo>
                    <a:pt x="1624" y="744"/>
                  </a:lnTo>
                  <a:lnTo>
                    <a:pt x="1640" y="840"/>
                  </a:lnTo>
                  <a:lnTo>
                    <a:pt x="1664" y="808"/>
                  </a:lnTo>
                  <a:lnTo>
                    <a:pt x="1672" y="800"/>
                  </a:lnTo>
                  <a:lnTo>
                    <a:pt x="1680" y="784"/>
                  </a:lnTo>
                  <a:lnTo>
                    <a:pt x="1688" y="768"/>
                  </a:lnTo>
                  <a:lnTo>
                    <a:pt x="1704" y="760"/>
                  </a:lnTo>
                  <a:lnTo>
                    <a:pt x="1704" y="744"/>
                  </a:lnTo>
                  <a:lnTo>
                    <a:pt x="1712" y="736"/>
                  </a:lnTo>
                  <a:lnTo>
                    <a:pt x="1720" y="704"/>
                  </a:lnTo>
                  <a:lnTo>
                    <a:pt x="1720" y="696"/>
                  </a:lnTo>
                  <a:lnTo>
                    <a:pt x="1704" y="696"/>
                  </a:lnTo>
                  <a:lnTo>
                    <a:pt x="1720" y="656"/>
                  </a:lnTo>
                  <a:lnTo>
                    <a:pt x="1728" y="648"/>
                  </a:lnTo>
                  <a:lnTo>
                    <a:pt x="1744" y="640"/>
                  </a:lnTo>
                  <a:lnTo>
                    <a:pt x="1752" y="640"/>
                  </a:lnTo>
                  <a:lnTo>
                    <a:pt x="1760" y="648"/>
                  </a:lnTo>
                  <a:lnTo>
                    <a:pt x="1784" y="624"/>
                  </a:lnTo>
                  <a:lnTo>
                    <a:pt x="1808" y="648"/>
                  </a:lnTo>
                  <a:lnTo>
                    <a:pt x="1816" y="624"/>
                  </a:lnTo>
                  <a:lnTo>
                    <a:pt x="1832" y="624"/>
                  </a:lnTo>
                  <a:lnTo>
                    <a:pt x="1856" y="592"/>
                  </a:lnTo>
                  <a:lnTo>
                    <a:pt x="1888" y="576"/>
                  </a:lnTo>
                  <a:lnTo>
                    <a:pt x="1904" y="576"/>
                  </a:lnTo>
                  <a:lnTo>
                    <a:pt x="1920" y="584"/>
                  </a:lnTo>
                  <a:lnTo>
                    <a:pt x="1920" y="576"/>
                  </a:lnTo>
                  <a:lnTo>
                    <a:pt x="1920" y="560"/>
                  </a:lnTo>
                  <a:lnTo>
                    <a:pt x="1912" y="536"/>
                  </a:lnTo>
                  <a:lnTo>
                    <a:pt x="1896" y="520"/>
                  </a:lnTo>
                  <a:lnTo>
                    <a:pt x="1912" y="512"/>
                  </a:lnTo>
                  <a:lnTo>
                    <a:pt x="1928" y="50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39" name="Freeform 689"/>
            <p:cNvSpPr/>
            <p:nvPr/>
          </p:nvSpPr>
          <p:spPr bwMode="auto">
            <a:xfrm>
              <a:off x="3412472" y="2941191"/>
              <a:ext cx="42450" cy="8663"/>
            </a:xfrm>
            <a:custGeom>
              <a:avLst/>
              <a:gdLst>
                <a:gd name="T0" fmla="*/ 2147483647 w 40"/>
                <a:gd name="T1" fmla="*/ 2147483647 h 8"/>
                <a:gd name="T2" fmla="*/ 2147483647 w 40"/>
                <a:gd name="T3" fmla="*/ 2147483647 h 8"/>
                <a:gd name="T4" fmla="*/ 2147483647 w 40"/>
                <a:gd name="T5" fmla="*/ 0 h 8"/>
                <a:gd name="T6" fmla="*/ 0 w 40"/>
                <a:gd name="T7" fmla="*/ 2147483647 h 8"/>
                <a:gd name="T8" fmla="*/ 2147483647 w 40"/>
                <a:gd name="T9" fmla="*/ 2147483647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0"/>
                <a:gd name="T16" fmla="*/ 0 h 8"/>
                <a:gd name="T17" fmla="*/ 40 w 40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0" h="8">
                  <a:moveTo>
                    <a:pt x="8" y="8"/>
                  </a:moveTo>
                  <a:lnTo>
                    <a:pt x="24" y="8"/>
                  </a:lnTo>
                  <a:lnTo>
                    <a:pt x="40" y="0"/>
                  </a:lnTo>
                  <a:lnTo>
                    <a:pt x="0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40" name="Freeform 690"/>
            <p:cNvSpPr/>
            <p:nvPr/>
          </p:nvSpPr>
          <p:spPr bwMode="auto">
            <a:xfrm>
              <a:off x="3353562" y="2585130"/>
              <a:ext cx="550986" cy="389848"/>
            </a:xfrm>
            <a:custGeom>
              <a:avLst/>
              <a:gdLst>
                <a:gd name="T0" fmla="*/ 2147483647 w 520"/>
                <a:gd name="T1" fmla="*/ 2147483647 h 368"/>
                <a:gd name="T2" fmla="*/ 2147483647 w 520"/>
                <a:gd name="T3" fmla="*/ 2147483647 h 368"/>
                <a:gd name="T4" fmla="*/ 2147483647 w 520"/>
                <a:gd name="T5" fmla="*/ 2147483647 h 368"/>
                <a:gd name="T6" fmla="*/ 2147483647 w 520"/>
                <a:gd name="T7" fmla="*/ 2147483647 h 368"/>
                <a:gd name="T8" fmla="*/ 2147483647 w 520"/>
                <a:gd name="T9" fmla="*/ 2147483647 h 368"/>
                <a:gd name="T10" fmla="*/ 2147483647 w 520"/>
                <a:gd name="T11" fmla="*/ 2147483647 h 368"/>
                <a:gd name="T12" fmla="*/ 2147483647 w 520"/>
                <a:gd name="T13" fmla="*/ 2147483647 h 368"/>
                <a:gd name="T14" fmla="*/ 2147483647 w 520"/>
                <a:gd name="T15" fmla="*/ 2147483647 h 368"/>
                <a:gd name="T16" fmla="*/ 2147483647 w 520"/>
                <a:gd name="T17" fmla="*/ 2147483647 h 368"/>
                <a:gd name="T18" fmla="*/ 2147483647 w 520"/>
                <a:gd name="T19" fmla="*/ 2147483647 h 368"/>
                <a:gd name="T20" fmla="*/ 2147483647 w 520"/>
                <a:gd name="T21" fmla="*/ 2147483647 h 368"/>
                <a:gd name="T22" fmla="*/ 2147483647 w 520"/>
                <a:gd name="T23" fmla="*/ 2147483647 h 368"/>
                <a:gd name="T24" fmla="*/ 2147483647 w 520"/>
                <a:gd name="T25" fmla="*/ 2147483647 h 368"/>
                <a:gd name="T26" fmla="*/ 2147483647 w 520"/>
                <a:gd name="T27" fmla="*/ 2147483647 h 368"/>
                <a:gd name="T28" fmla="*/ 2147483647 w 520"/>
                <a:gd name="T29" fmla="*/ 2147483647 h 368"/>
                <a:gd name="T30" fmla="*/ 0 w 520"/>
                <a:gd name="T31" fmla="*/ 2147483647 h 368"/>
                <a:gd name="T32" fmla="*/ 2147483647 w 520"/>
                <a:gd name="T33" fmla="*/ 2147483647 h 368"/>
                <a:gd name="T34" fmla="*/ 2147483647 w 520"/>
                <a:gd name="T35" fmla="*/ 2147483647 h 368"/>
                <a:gd name="T36" fmla="*/ 2147483647 w 520"/>
                <a:gd name="T37" fmla="*/ 2147483647 h 368"/>
                <a:gd name="T38" fmla="*/ 2147483647 w 520"/>
                <a:gd name="T39" fmla="*/ 2147483647 h 368"/>
                <a:gd name="T40" fmla="*/ 2147483647 w 520"/>
                <a:gd name="T41" fmla="*/ 2147483647 h 368"/>
                <a:gd name="T42" fmla="*/ 2147483647 w 520"/>
                <a:gd name="T43" fmla="*/ 2147483647 h 368"/>
                <a:gd name="T44" fmla="*/ 2147483647 w 520"/>
                <a:gd name="T45" fmla="*/ 2147483647 h 368"/>
                <a:gd name="T46" fmla="*/ 2147483647 w 520"/>
                <a:gd name="T47" fmla="*/ 2147483647 h 368"/>
                <a:gd name="T48" fmla="*/ 2147483647 w 520"/>
                <a:gd name="T49" fmla="*/ 2147483647 h 368"/>
                <a:gd name="T50" fmla="*/ 2147483647 w 520"/>
                <a:gd name="T51" fmla="*/ 2147483647 h 368"/>
                <a:gd name="T52" fmla="*/ 2147483647 w 520"/>
                <a:gd name="T53" fmla="*/ 2147483647 h 368"/>
                <a:gd name="T54" fmla="*/ 2147483647 w 520"/>
                <a:gd name="T55" fmla="*/ 2147483647 h 368"/>
                <a:gd name="T56" fmla="*/ 2147483647 w 520"/>
                <a:gd name="T57" fmla="*/ 2147483647 h 368"/>
                <a:gd name="T58" fmla="*/ 2147483647 w 520"/>
                <a:gd name="T59" fmla="*/ 2147483647 h 368"/>
                <a:gd name="T60" fmla="*/ 2147483647 w 520"/>
                <a:gd name="T61" fmla="*/ 2147483647 h 368"/>
                <a:gd name="T62" fmla="*/ 2147483647 w 520"/>
                <a:gd name="T63" fmla="*/ 2147483647 h 368"/>
                <a:gd name="T64" fmla="*/ 2147483647 w 520"/>
                <a:gd name="T65" fmla="*/ 2147483647 h 368"/>
                <a:gd name="T66" fmla="*/ 2147483647 w 520"/>
                <a:gd name="T67" fmla="*/ 2147483647 h 368"/>
                <a:gd name="T68" fmla="*/ 2147483647 w 520"/>
                <a:gd name="T69" fmla="*/ 2147483647 h 36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20"/>
                <a:gd name="T106" fmla="*/ 0 h 368"/>
                <a:gd name="T107" fmla="*/ 520 w 520"/>
                <a:gd name="T108" fmla="*/ 368 h 36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20" h="368">
                  <a:moveTo>
                    <a:pt x="360" y="320"/>
                  </a:moveTo>
                  <a:lnTo>
                    <a:pt x="352" y="312"/>
                  </a:lnTo>
                  <a:lnTo>
                    <a:pt x="352" y="296"/>
                  </a:lnTo>
                  <a:lnTo>
                    <a:pt x="384" y="288"/>
                  </a:lnTo>
                  <a:lnTo>
                    <a:pt x="408" y="272"/>
                  </a:lnTo>
                  <a:lnTo>
                    <a:pt x="424" y="256"/>
                  </a:lnTo>
                  <a:lnTo>
                    <a:pt x="432" y="208"/>
                  </a:lnTo>
                  <a:lnTo>
                    <a:pt x="456" y="200"/>
                  </a:lnTo>
                  <a:lnTo>
                    <a:pt x="464" y="160"/>
                  </a:lnTo>
                  <a:lnTo>
                    <a:pt x="496" y="168"/>
                  </a:lnTo>
                  <a:lnTo>
                    <a:pt x="504" y="144"/>
                  </a:lnTo>
                  <a:lnTo>
                    <a:pt x="520" y="136"/>
                  </a:lnTo>
                  <a:lnTo>
                    <a:pt x="520" y="120"/>
                  </a:lnTo>
                  <a:lnTo>
                    <a:pt x="488" y="112"/>
                  </a:lnTo>
                  <a:lnTo>
                    <a:pt x="456" y="96"/>
                  </a:lnTo>
                  <a:lnTo>
                    <a:pt x="416" y="96"/>
                  </a:lnTo>
                  <a:lnTo>
                    <a:pt x="400" y="56"/>
                  </a:lnTo>
                  <a:lnTo>
                    <a:pt x="384" y="24"/>
                  </a:lnTo>
                  <a:lnTo>
                    <a:pt x="368" y="24"/>
                  </a:lnTo>
                  <a:lnTo>
                    <a:pt x="328" y="40"/>
                  </a:lnTo>
                  <a:lnTo>
                    <a:pt x="296" y="0"/>
                  </a:lnTo>
                  <a:lnTo>
                    <a:pt x="248" y="16"/>
                  </a:lnTo>
                  <a:lnTo>
                    <a:pt x="200" y="32"/>
                  </a:lnTo>
                  <a:lnTo>
                    <a:pt x="184" y="64"/>
                  </a:lnTo>
                  <a:lnTo>
                    <a:pt x="192" y="96"/>
                  </a:lnTo>
                  <a:lnTo>
                    <a:pt x="160" y="96"/>
                  </a:lnTo>
                  <a:lnTo>
                    <a:pt x="136" y="96"/>
                  </a:lnTo>
                  <a:lnTo>
                    <a:pt x="112" y="96"/>
                  </a:lnTo>
                  <a:lnTo>
                    <a:pt x="88" y="80"/>
                  </a:lnTo>
                  <a:lnTo>
                    <a:pt x="56" y="88"/>
                  </a:lnTo>
                  <a:lnTo>
                    <a:pt x="16" y="104"/>
                  </a:lnTo>
                  <a:lnTo>
                    <a:pt x="0" y="136"/>
                  </a:lnTo>
                  <a:lnTo>
                    <a:pt x="16" y="152"/>
                  </a:lnTo>
                  <a:lnTo>
                    <a:pt x="24" y="168"/>
                  </a:lnTo>
                  <a:lnTo>
                    <a:pt x="56" y="168"/>
                  </a:lnTo>
                  <a:lnTo>
                    <a:pt x="80" y="168"/>
                  </a:lnTo>
                  <a:lnTo>
                    <a:pt x="104" y="200"/>
                  </a:lnTo>
                  <a:lnTo>
                    <a:pt x="80" y="200"/>
                  </a:lnTo>
                  <a:lnTo>
                    <a:pt x="64" y="200"/>
                  </a:lnTo>
                  <a:lnTo>
                    <a:pt x="56" y="208"/>
                  </a:lnTo>
                  <a:lnTo>
                    <a:pt x="64" y="240"/>
                  </a:lnTo>
                  <a:lnTo>
                    <a:pt x="80" y="256"/>
                  </a:lnTo>
                  <a:lnTo>
                    <a:pt x="80" y="288"/>
                  </a:lnTo>
                  <a:lnTo>
                    <a:pt x="96" y="304"/>
                  </a:lnTo>
                  <a:lnTo>
                    <a:pt x="96" y="336"/>
                  </a:lnTo>
                  <a:lnTo>
                    <a:pt x="96" y="328"/>
                  </a:lnTo>
                  <a:lnTo>
                    <a:pt x="120" y="320"/>
                  </a:lnTo>
                  <a:lnTo>
                    <a:pt x="136" y="320"/>
                  </a:lnTo>
                  <a:lnTo>
                    <a:pt x="152" y="328"/>
                  </a:lnTo>
                  <a:lnTo>
                    <a:pt x="168" y="344"/>
                  </a:lnTo>
                  <a:lnTo>
                    <a:pt x="184" y="344"/>
                  </a:lnTo>
                  <a:lnTo>
                    <a:pt x="184" y="360"/>
                  </a:lnTo>
                  <a:lnTo>
                    <a:pt x="192" y="360"/>
                  </a:lnTo>
                  <a:lnTo>
                    <a:pt x="208" y="368"/>
                  </a:lnTo>
                  <a:lnTo>
                    <a:pt x="216" y="360"/>
                  </a:lnTo>
                  <a:lnTo>
                    <a:pt x="232" y="352"/>
                  </a:lnTo>
                  <a:lnTo>
                    <a:pt x="240" y="328"/>
                  </a:lnTo>
                  <a:lnTo>
                    <a:pt x="256" y="336"/>
                  </a:lnTo>
                  <a:lnTo>
                    <a:pt x="264" y="336"/>
                  </a:lnTo>
                  <a:lnTo>
                    <a:pt x="272" y="344"/>
                  </a:lnTo>
                  <a:lnTo>
                    <a:pt x="288" y="336"/>
                  </a:lnTo>
                  <a:lnTo>
                    <a:pt x="296" y="328"/>
                  </a:lnTo>
                  <a:lnTo>
                    <a:pt x="312" y="320"/>
                  </a:lnTo>
                  <a:lnTo>
                    <a:pt x="320" y="336"/>
                  </a:lnTo>
                  <a:lnTo>
                    <a:pt x="328" y="336"/>
                  </a:lnTo>
                  <a:lnTo>
                    <a:pt x="344" y="328"/>
                  </a:lnTo>
                  <a:lnTo>
                    <a:pt x="352" y="328"/>
                  </a:lnTo>
                  <a:lnTo>
                    <a:pt x="352" y="336"/>
                  </a:lnTo>
                  <a:lnTo>
                    <a:pt x="360" y="328"/>
                  </a:lnTo>
                  <a:lnTo>
                    <a:pt x="360" y="32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41" name="Freeform 691"/>
            <p:cNvSpPr/>
            <p:nvPr/>
          </p:nvSpPr>
          <p:spPr bwMode="auto">
            <a:xfrm>
              <a:off x="3387349" y="2932528"/>
              <a:ext cx="16461" cy="8663"/>
            </a:xfrm>
            <a:custGeom>
              <a:avLst/>
              <a:gdLst>
                <a:gd name="T0" fmla="*/ 0 w 16"/>
                <a:gd name="T1" fmla="*/ 0 h 8"/>
                <a:gd name="T2" fmla="*/ 0 w 16"/>
                <a:gd name="T3" fmla="*/ 2147483647 h 8"/>
                <a:gd name="T4" fmla="*/ 2147483647 w 16"/>
                <a:gd name="T5" fmla="*/ 2147483647 h 8"/>
                <a:gd name="T6" fmla="*/ 2147483647 w 16"/>
                <a:gd name="T7" fmla="*/ 2147483647 h 8"/>
                <a:gd name="T8" fmla="*/ 0 w 16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"/>
                <a:gd name="T16" fmla="*/ 0 h 8"/>
                <a:gd name="T17" fmla="*/ 16 w 16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" h="8">
                  <a:moveTo>
                    <a:pt x="0" y="0"/>
                  </a:moveTo>
                  <a:lnTo>
                    <a:pt x="0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42" name="Freeform 692"/>
            <p:cNvSpPr/>
            <p:nvPr/>
          </p:nvSpPr>
          <p:spPr bwMode="auto">
            <a:xfrm>
              <a:off x="2946387" y="2728940"/>
              <a:ext cx="8663" cy="866"/>
            </a:xfrm>
            <a:custGeom>
              <a:avLst/>
              <a:gdLst>
                <a:gd name="T0" fmla="*/ 0 w 8"/>
                <a:gd name="T1" fmla="*/ 0 h 1943"/>
                <a:gd name="T2" fmla="*/ 2147483647 w 8"/>
                <a:gd name="T3" fmla="*/ 0 h 1943"/>
                <a:gd name="T4" fmla="*/ 0 w 8"/>
                <a:gd name="T5" fmla="*/ 0 h 1943"/>
                <a:gd name="T6" fmla="*/ 0 60000 65536"/>
                <a:gd name="T7" fmla="*/ 0 60000 65536"/>
                <a:gd name="T8" fmla="*/ 0 60000 65536"/>
                <a:gd name="T9" fmla="*/ 0 w 8"/>
                <a:gd name="T10" fmla="*/ 0 h 1943"/>
                <a:gd name="T11" fmla="*/ 8 w 8"/>
                <a:gd name="T12" fmla="*/ 1943 h 19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" h="1943">
                  <a:moveTo>
                    <a:pt x="0" y="0"/>
                  </a:move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43" name="Freeform 693"/>
            <p:cNvSpPr/>
            <p:nvPr/>
          </p:nvSpPr>
          <p:spPr bwMode="auto">
            <a:xfrm>
              <a:off x="3387349" y="2932528"/>
              <a:ext cx="16461" cy="8663"/>
            </a:xfrm>
            <a:custGeom>
              <a:avLst/>
              <a:gdLst>
                <a:gd name="T0" fmla="*/ 0 w 16"/>
                <a:gd name="T1" fmla="*/ 0 h 8"/>
                <a:gd name="T2" fmla="*/ 0 w 16"/>
                <a:gd name="T3" fmla="*/ 2147483647 h 8"/>
                <a:gd name="T4" fmla="*/ 2147483647 w 16"/>
                <a:gd name="T5" fmla="*/ 2147483647 h 8"/>
                <a:gd name="T6" fmla="*/ 2147483647 w 16"/>
                <a:gd name="T7" fmla="*/ 2147483647 h 8"/>
                <a:gd name="T8" fmla="*/ 0 w 16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"/>
                <a:gd name="T16" fmla="*/ 0 h 8"/>
                <a:gd name="T17" fmla="*/ 16 w 16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" h="8">
                  <a:moveTo>
                    <a:pt x="0" y="0"/>
                  </a:moveTo>
                  <a:lnTo>
                    <a:pt x="0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44" name="Rectangle 694"/>
            <p:cNvSpPr>
              <a:spLocks noChangeArrowheads="1"/>
            </p:cNvSpPr>
            <p:nvPr/>
          </p:nvSpPr>
          <p:spPr bwMode="auto">
            <a:xfrm>
              <a:off x="2946387" y="2728940"/>
              <a:ext cx="8663" cy="0"/>
            </a:xfrm>
            <a:prstGeom prst="rect">
              <a:avLst/>
            </a:prstGeom>
            <a:grpFill/>
            <a:ln w="6350">
              <a:noFill/>
              <a:miter lim="800000"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1218565" eaLnBrk="1" hangingPunct="1">
                <a:spcBef>
                  <a:spcPct val="50000"/>
                </a:spcBef>
              </a:pPr>
              <a:endParaRPr lang="en-US" sz="3200">
                <a:solidFill>
                  <a:srgbClr val="4D4D4D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45" name="Freeform 695"/>
            <p:cNvSpPr/>
            <p:nvPr/>
          </p:nvSpPr>
          <p:spPr bwMode="auto">
            <a:xfrm>
              <a:off x="2852823" y="2728940"/>
              <a:ext cx="102227" cy="42450"/>
            </a:xfrm>
            <a:custGeom>
              <a:avLst/>
              <a:gdLst>
                <a:gd name="T0" fmla="*/ 2147483647 w 96"/>
                <a:gd name="T1" fmla="*/ 2147483647 h 40"/>
                <a:gd name="T2" fmla="*/ 2147483647 w 96"/>
                <a:gd name="T3" fmla="*/ 2147483647 h 40"/>
                <a:gd name="T4" fmla="*/ 2147483647 w 96"/>
                <a:gd name="T5" fmla="*/ 2147483647 h 40"/>
                <a:gd name="T6" fmla="*/ 2147483647 w 96"/>
                <a:gd name="T7" fmla="*/ 0 h 40"/>
                <a:gd name="T8" fmla="*/ 2147483647 w 96"/>
                <a:gd name="T9" fmla="*/ 0 h 40"/>
                <a:gd name="T10" fmla="*/ 2147483647 w 96"/>
                <a:gd name="T11" fmla="*/ 0 h 40"/>
                <a:gd name="T12" fmla="*/ 2147483647 w 96"/>
                <a:gd name="T13" fmla="*/ 0 h 40"/>
                <a:gd name="T14" fmla="*/ 2147483647 w 96"/>
                <a:gd name="T15" fmla="*/ 2147483647 h 40"/>
                <a:gd name="T16" fmla="*/ 2147483647 w 96"/>
                <a:gd name="T17" fmla="*/ 2147483647 h 40"/>
                <a:gd name="T18" fmla="*/ 2147483647 w 96"/>
                <a:gd name="T19" fmla="*/ 2147483647 h 40"/>
                <a:gd name="T20" fmla="*/ 2147483647 w 96"/>
                <a:gd name="T21" fmla="*/ 2147483647 h 40"/>
                <a:gd name="T22" fmla="*/ 2147483647 w 96"/>
                <a:gd name="T23" fmla="*/ 2147483647 h 40"/>
                <a:gd name="T24" fmla="*/ 2147483647 w 96"/>
                <a:gd name="T25" fmla="*/ 2147483647 h 40"/>
                <a:gd name="T26" fmla="*/ 2147483647 w 96"/>
                <a:gd name="T27" fmla="*/ 2147483647 h 40"/>
                <a:gd name="T28" fmla="*/ 2147483647 w 96"/>
                <a:gd name="T29" fmla="*/ 2147483647 h 40"/>
                <a:gd name="T30" fmla="*/ 0 w 96"/>
                <a:gd name="T31" fmla="*/ 2147483647 h 40"/>
                <a:gd name="T32" fmla="*/ 2147483647 w 96"/>
                <a:gd name="T33" fmla="*/ 2147483647 h 40"/>
                <a:gd name="T34" fmla="*/ 2147483647 w 96"/>
                <a:gd name="T35" fmla="*/ 2147483647 h 40"/>
                <a:gd name="T36" fmla="*/ 2147483647 w 96"/>
                <a:gd name="T37" fmla="*/ 2147483647 h 40"/>
                <a:gd name="T38" fmla="*/ 2147483647 w 96"/>
                <a:gd name="T39" fmla="*/ 2147483647 h 40"/>
                <a:gd name="T40" fmla="*/ 2147483647 w 96"/>
                <a:gd name="T41" fmla="*/ 2147483647 h 40"/>
                <a:gd name="T42" fmla="*/ 2147483647 w 96"/>
                <a:gd name="T43" fmla="*/ 2147483647 h 40"/>
                <a:gd name="T44" fmla="*/ 2147483647 w 96"/>
                <a:gd name="T45" fmla="*/ 2147483647 h 40"/>
                <a:gd name="T46" fmla="*/ 2147483647 w 96"/>
                <a:gd name="T47" fmla="*/ 2147483647 h 4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96"/>
                <a:gd name="T73" fmla="*/ 0 h 40"/>
                <a:gd name="T74" fmla="*/ 96 w 96"/>
                <a:gd name="T75" fmla="*/ 40 h 4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96" h="40">
                  <a:moveTo>
                    <a:pt x="96" y="24"/>
                  </a:moveTo>
                  <a:lnTo>
                    <a:pt x="96" y="16"/>
                  </a:lnTo>
                  <a:lnTo>
                    <a:pt x="96" y="8"/>
                  </a:lnTo>
                  <a:lnTo>
                    <a:pt x="96" y="0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56" y="8"/>
                  </a:lnTo>
                  <a:lnTo>
                    <a:pt x="48" y="8"/>
                  </a:lnTo>
                  <a:lnTo>
                    <a:pt x="48" y="16"/>
                  </a:lnTo>
                  <a:lnTo>
                    <a:pt x="48" y="24"/>
                  </a:lnTo>
                  <a:lnTo>
                    <a:pt x="40" y="24"/>
                  </a:lnTo>
                  <a:lnTo>
                    <a:pt x="24" y="24"/>
                  </a:lnTo>
                  <a:lnTo>
                    <a:pt x="16" y="24"/>
                  </a:lnTo>
                  <a:lnTo>
                    <a:pt x="8" y="24"/>
                  </a:lnTo>
                  <a:lnTo>
                    <a:pt x="0" y="24"/>
                  </a:lnTo>
                  <a:lnTo>
                    <a:pt x="8" y="32"/>
                  </a:lnTo>
                  <a:lnTo>
                    <a:pt x="16" y="40"/>
                  </a:lnTo>
                  <a:lnTo>
                    <a:pt x="24" y="40"/>
                  </a:lnTo>
                  <a:lnTo>
                    <a:pt x="40" y="40"/>
                  </a:lnTo>
                  <a:lnTo>
                    <a:pt x="56" y="40"/>
                  </a:lnTo>
                  <a:lnTo>
                    <a:pt x="72" y="40"/>
                  </a:lnTo>
                  <a:lnTo>
                    <a:pt x="88" y="32"/>
                  </a:lnTo>
                  <a:lnTo>
                    <a:pt x="96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46" name="Freeform 696"/>
            <p:cNvSpPr/>
            <p:nvPr/>
          </p:nvSpPr>
          <p:spPr bwMode="auto">
            <a:xfrm>
              <a:off x="2665696" y="2677827"/>
              <a:ext cx="170667" cy="178464"/>
            </a:xfrm>
            <a:custGeom>
              <a:avLst/>
              <a:gdLst>
                <a:gd name="T0" fmla="*/ 2147483647 w 161"/>
                <a:gd name="T1" fmla="*/ 2147483647 h 168"/>
                <a:gd name="T2" fmla="*/ 2147483647 w 161"/>
                <a:gd name="T3" fmla="*/ 2147483647 h 168"/>
                <a:gd name="T4" fmla="*/ 2147483647 w 161"/>
                <a:gd name="T5" fmla="*/ 2147483647 h 168"/>
                <a:gd name="T6" fmla="*/ 2147483647 w 161"/>
                <a:gd name="T7" fmla="*/ 2147483647 h 168"/>
                <a:gd name="T8" fmla="*/ 2147483647 w 161"/>
                <a:gd name="T9" fmla="*/ 2147483647 h 168"/>
                <a:gd name="T10" fmla="*/ 2147483647 w 161"/>
                <a:gd name="T11" fmla="*/ 2147483647 h 168"/>
                <a:gd name="T12" fmla="*/ 2147483647 w 161"/>
                <a:gd name="T13" fmla="*/ 2147483647 h 168"/>
                <a:gd name="T14" fmla="*/ 2147483647 w 161"/>
                <a:gd name="T15" fmla="*/ 2147483647 h 168"/>
                <a:gd name="T16" fmla="*/ 2147483647 w 161"/>
                <a:gd name="T17" fmla="*/ 2147483647 h 168"/>
                <a:gd name="T18" fmla="*/ 2147483647 w 161"/>
                <a:gd name="T19" fmla="*/ 2147483647 h 168"/>
                <a:gd name="T20" fmla="*/ 2147483647 w 161"/>
                <a:gd name="T21" fmla="*/ 2147483647 h 168"/>
                <a:gd name="T22" fmla="*/ 2147483647 w 161"/>
                <a:gd name="T23" fmla="*/ 2147483647 h 168"/>
                <a:gd name="T24" fmla="*/ 2147483647 w 161"/>
                <a:gd name="T25" fmla="*/ 2147483647 h 168"/>
                <a:gd name="T26" fmla="*/ 2147483647 w 161"/>
                <a:gd name="T27" fmla="*/ 2147483647 h 168"/>
                <a:gd name="T28" fmla="*/ 2147483647 w 161"/>
                <a:gd name="T29" fmla="*/ 2147483647 h 168"/>
                <a:gd name="T30" fmla="*/ 2147483647 w 161"/>
                <a:gd name="T31" fmla="*/ 2147483647 h 168"/>
                <a:gd name="T32" fmla="*/ 2147483647 w 161"/>
                <a:gd name="T33" fmla="*/ 0 h 168"/>
                <a:gd name="T34" fmla="*/ 2147483647 w 161"/>
                <a:gd name="T35" fmla="*/ 2147483647 h 168"/>
                <a:gd name="T36" fmla="*/ 2147483647 w 161"/>
                <a:gd name="T37" fmla="*/ 2147483647 h 168"/>
                <a:gd name="T38" fmla="*/ 2147483647 w 161"/>
                <a:gd name="T39" fmla="*/ 2147483647 h 168"/>
                <a:gd name="T40" fmla="*/ 2147483647 w 161"/>
                <a:gd name="T41" fmla="*/ 2147483647 h 168"/>
                <a:gd name="T42" fmla="*/ 2147483647 w 161"/>
                <a:gd name="T43" fmla="*/ 2147483647 h 168"/>
                <a:gd name="T44" fmla="*/ 2147483647 w 161"/>
                <a:gd name="T45" fmla="*/ 2147483647 h 168"/>
                <a:gd name="T46" fmla="*/ 2147483647 w 161"/>
                <a:gd name="T47" fmla="*/ 2147483647 h 168"/>
                <a:gd name="T48" fmla="*/ 2147483647 w 161"/>
                <a:gd name="T49" fmla="*/ 2147483647 h 168"/>
                <a:gd name="T50" fmla="*/ 2147483647 w 161"/>
                <a:gd name="T51" fmla="*/ 2147483647 h 168"/>
                <a:gd name="T52" fmla="*/ 2147483647 w 161"/>
                <a:gd name="T53" fmla="*/ 2147483647 h 168"/>
                <a:gd name="T54" fmla="*/ 2147483647 w 161"/>
                <a:gd name="T55" fmla="*/ 2147483647 h 168"/>
                <a:gd name="T56" fmla="*/ 2147483647 w 161"/>
                <a:gd name="T57" fmla="*/ 2147483647 h 168"/>
                <a:gd name="T58" fmla="*/ 0 w 161"/>
                <a:gd name="T59" fmla="*/ 2147483647 h 168"/>
                <a:gd name="T60" fmla="*/ 0 w 161"/>
                <a:gd name="T61" fmla="*/ 2147483647 h 168"/>
                <a:gd name="T62" fmla="*/ 2147483647 w 161"/>
                <a:gd name="T63" fmla="*/ 2147483647 h 168"/>
                <a:gd name="T64" fmla="*/ 2147483647 w 161"/>
                <a:gd name="T65" fmla="*/ 2147483647 h 168"/>
                <a:gd name="T66" fmla="*/ 2147483647 w 161"/>
                <a:gd name="T67" fmla="*/ 2147483647 h 168"/>
                <a:gd name="T68" fmla="*/ 2147483647 w 161"/>
                <a:gd name="T69" fmla="*/ 2147483647 h 168"/>
                <a:gd name="T70" fmla="*/ 2147483647 w 161"/>
                <a:gd name="T71" fmla="*/ 2147483647 h 168"/>
                <a:gd name="T72" fmla="*/ 2147483647 w 161"/>
                <a:gd name="T73" fmla="*/ 2147483647 h 168"/>
                <a:gd name="T74" fmla="*/ 2147483647 w 161"/>
                <a:gd name="T75" fmla="*/ 2147483647 h 168"/>
                <a:gd name="T76" fmla="*/ 2147483647 w 161"/>
                <a:gd name="T77" fmla="*/ 2147483647 h 168"/>
                <a:gd name="T78" fmla="*/ 2147483647 w 161"/>
                <a:gd name="T79" fmla="*/ 2147483647 h 168"/>
                <a:gd name="T80" fmla="*/ 2147483647 w 161"/>
                <a:gd name="T81" fmla="*/ 2147483647 h 168"/>
                <a:gd name="T82" fmla="*/ 2147483647 w 161"/>
                <a:gd name="T83" fmla="*/ 2147483647 h 168"/>
                <a:gd name="T84" fmla="*/ 2147483647 w 161"/>
                <a:gd name="T85" fmla="*/ 2147483647 h 168"/>
                <a:gd name="T86" fmla="*/ 2147483647 w 161"/>
                <a:gd name="T87" fmla="*/ 2147483647 h 168"/>
                <a:gd name="T88" fmla="*/ 2147483647 w 161"/>
                <a:gd name="T89" fmla="*/ 2147483647 h 168"/>
                <a:gd name="T90" fmla="*/ 2147483647 w 161"/>
                <a:gd name="T91" fmla="*/ 2147483647 h 168"/>
                <a:gd name="T92" fmla="*/ 2147483647 w 161"/>
                <a:gd name="T93" fmla="*/ 2147483647 h 168"/>
                <a:gd name="T94" fmla="*/ 2147483647 w 161"/>
                <a:gd name="T95" fmla="*/ 2147483647 h 168"/>
                <a:gd name="T96" fmla="*/ 2147483647 w 161"/>
                <a:gd name="T97" fmla="*/ 2147483647 h 168"/>
                <a:gd name="T98" fmla="*/ 2147483647 w 161"/>
                <a:gd name="T99" fmla="*/ 2147483647 h 168"/>
                <a:gd name="T100" fmla="*/ 2147483647 w 161"/>
                <a:gd name="T101" fmla="*/ 2147483647 h 168"/>
                <a:gd name="T102" fmla="*/ 2147483647 w 161"/>
                <a:gd name="T103" fmla="*/ 2147483647 h 16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61"/>
                <a:gd name="T157" fmla="*/ 0 h 168"/>
                <a:gd name="T158" fmla="*/ 161 w 161"/>
                <a:gd name="T159" fmla="*/ 168 h 16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61" h="168">
                  <a:moveTo>
                    <a:pt x="145" y="120"/>
                  </a:moveTo>
                  <a:lnTo>
                    <a:pt x="153" y="112"/>
                  </a:lnTo>
                  <a:lnTo>
                    <a:pt x="153" y="104"/>
                  </a:lnTo>
                  <a:lnTo>
                    <a:pt x="145" y="96"/>
                  </a:lnTo>
                  <a:lnTo>
                    <a:pt x="137" y="96"/>
                  </a:lnTo>
                  <a:lnTo>
                    <a:pt x="137" y="88"/>
                  </a:lnTo>
                  <a:lnTo>
                    <a:pt x="153" y="72"/>
                  </a:lnTo>
                  <a:lnTo>
                    <a:pt x="153" y="56"/>
                  </a:lnTo>
                  <a:lnTo>
                    <a:pt x="161" y="48"/>
                  </a:lnTo>
                  <a:lnTo>
                    <a:pt x="153" y="40"/>
                  </a:lnTo>
                  <a:lnTo>
                    <a:pt x="145" y="40"/>
                  </a:lnTo>
                  <a:lnTo>
                    <a:pt x="128" y="32"/>
                  </a:lnTo>
                  <a:lnTo>
                    <a:pt x="120" y="24"/>
                  </a:lnTo>
                  <a:lnTo>
                    <a:pt x="112" y="24"/>
                  </a:lnTo>
                  <a:lnTo>
                    <a:pt x="104" y="16"/>
                  </a:lnTo>
                  <a:lnTo>
                    <a:pt x="96" y="8"/>
                  </a:lnTo>
                  <a:lnTo>
                    <a:pt x="96" y="0"/>
                  </a:lnTo>
                  <a:lnTo>
                    <a:pt x="88" y="8"/>
                  </a:lnTo>
                  <a:lnTo>
                    <a:pt x="80" y="24"/>
                  </a:lnTo>
                  <a:lnTo>
                    <a:pt x="72" y="24"/>
                  </a:lnTo>
                  <a:lnTo>
                    <a:pt x="64" y="40"/>
                  </a:lnTo>
                  <a:lnTo>
                    <a:pt x="48" y="40"/>
                  </a:lnTo>
                  <a:lnTo>
                    <a:pt x="48" y="32"/>
                  </a:lnTo>
                  <a:lnTo>
                    <a:pt x="40" y="32"/>
                  </a:lnTo>
                  <a:lnTo>
                    <a:pt x="40" y="40"/>
                  </a:lnTo>
                  <a:lnTo>
                    <a:pt x="40" y="48"/>
                  </a:lnTo>
                  <a:lnTo>
                    <a:pt x="32" y="48"/>
                  </a:lnTo>
                  <a:lnTo>
                    <a:pt x="24" y="48"/>
                  </a:lnTo>
                  <a:lnTo>
                    <a:pt x="16" y="48"/>
                  </a:lnTo>
                  <a:lnTo>
                    <a:pt x="0" y="56"/>
                  </a:lnTo>
                  <a:lnTo>
                    <a:pt x="0" y="64"/>
                  </a:lnTo>
                  <a:lnTo>
                    <a:pt x="16" y="72"/>
                  </a:lnTo>
                  <a:lnTo>
                    <a:pt x="32" y="72"/>
                  </a:lnTo>
                  <a:lnTo>
                    <a:pt x="32" y="80"/>
                  </a:lnTo>
                  <a:lnTo>
                    <a:pt x="40" y="88"/>
                  </a:lnTo>
                  <a:lnTo>
                    <a:pt x="40" y="104"/>
                  </a:lnTo>
                  <a:lnTo>
                    <a:pt x="48" y="104"/>
                  </a:lnTo>
                  <a:lnTo>
                    <a:pt x="48" y="120"/>
                  </a:lnTo>
                  <a:lnTo>
                    <a:pt x="40" y="152"/>
                  </a:lnTo>
                  <a:lnTo>
                    <a:pt x="48" y="160"/>
                  </a:lnTo>
                  <a:lnTo>
                    <a:pt x="56" y="160"/>
                  </a:lnTo>
                  <a:lnTo>
                    <a:pt x="72" y="160"/>
                  </a:lnTo>
                  <a:lnTo>
                    <a:pt x="80" y="160"/>
                  </a:lnTo>
                  <a:lnTo>
                    <a:pt x="88" y="168"/>
                  </a:lnTo>
                  <a:lnTo>
                    <a:pt x="96" y="168"/>
                  </a:lnTo>
                  <a:lnTo>
                    <a:pt x="104" y="152"/>
                  </a:lnTo>
                  <a:lnTo>
                    <a:pt x="112" y="152"/>
                  </a:lnTo>
                  <a:lnTo>
                    <a:pt x="128" y="152"/>
                  </a:lnTo>
                  <a:lnTo>
                    <a:pt x="153" y="136"/>
                  </a:lnTo>
                  <a:lnTo>
                    <a:pt x="161" y="136"/>
                  </a:lnTo>
                  <a:lnTo>
                    <a:pt x="153" y="128"/>
                  </a:lnTo>
                  <a:lnTo>
                    <a:pt x="145" y="12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47" name="Freeform 697"/>
            <p:cNvSpPr/>
            <p:nvPr/>
          </p:nvSpPr>
          <p:spPr bwMode="auto">
            <a:xfrm>
              <a:off x="2819036" y="2771390"/>
              <a:ext cx="161137" cy="152474"/>
            </a:xfrm>
            <a:custGeom>
              <a:avLst/>
              <a:gdLst>
                <a:gd name="T0" fmla="*/ 2147483647 w 152"/>
                <a:gd name="T1" fmla="*/ 0 h 144"/>
                <a:gd name="T2" fmla="*/ 2147483647 w 152"/>
                <a:gd name="T3" fmla="*/ 0 h 144"/>
                <a:gd name="T4" fmla="*/ 2147483647 w 152"/>
                <a:gd name="T5" fmla="*/ 0 h 144"/>
                <a:gd name="T6" fmla="*/ 2147483647 w 152"/>
                <a:gd name="T7" fmla="*/ 0 h 144"/>
                <a:gd name="T8" fmla="*/ 2147483647 w 152"/>
                <a:gd name="T9" fmla="*/ 2147483647 h 144"/>
                <a:gd name="T10" fmla="*/ 2147483647 w 152"/>
                <a:gd name="T11" fmla="*/ 2147483647 h 144"/>
                <a:gd name="T12" fmla="*/ 2147483647 w 152"/>
                <a:gd name="T13" fmla="*/ 2147483647 h 144"/>
                <a:gd name="T14" fmla="*/ 2147483647 w 152"/>
                <a:gd name="T15" fmla="*/ 2147483647 h 144"/>
                <a:gd name="T16" fmla="*/ 0 w 152"/>
                <a:gd name="T17" fmla="*/ 2147483647 h 144"/>
                <a:gd name="T18" fmla="*/ 2147483647 w 152"/>
                <a:gd name="T19" fmla="*/ 2147483647 h 144"/>
                <a:gd name="T20" fmla="*/ 2147483647 w 152"/>
                <a:gd name="T21" fmla="*/ 2147483647 h 144"/>
                <a:gd name="T22" fmla="*/ 2147483647 w 152"/>
                <a:gd name="T23" fmla="*/ 2147483647 h 144"/>
                <a:gd name="T24" fmla="*/ 2147483647 w 152"/>
                <a:gd name="T25" fmla="*/ 2147483647 h 144"/>
                <a:gd name="T26" fmla="*/ 2147483647 w 152"/>
                <a:gd name="T27" fmla="*/ 2147483647 h 144"/>
                <a:gd name="T28" fmla="*/ 2147483647 w 152"/>
                <a:gd name="T29" fmla="*/ 2147483647 h 144"/>
                <a:gd name="T30" fmla="*/ 2147483647 w 152"/>
                <a:gd name="T31" fmla="*/ 2147483647 h 144"/>
                <a:gd name="T32" fmla="*/ 2147483647 w 152"/>
                <a:gd name="T33" fmla="*/ 2147483647 h 144"/>
                <a:gd name="T34" fmla="*/ 2147483647 w 152"/>
                <a:gd name="T35" fmla="*/ 2147483647 h 144"/>
                <a:gd name="T36" fmla="*/ 2147483647 w 152"/>
                <a:gd name="T37" fmla="*/ 2147483647 h 144"/>
                <a:gd name="T38" fmla="*/ 2147483647 w 152"/>
                <a:gd name="T39" fmla="*/ 2147483647 h 144"/>
                <a:gd name="T40" fmla="*/ 2147483647 w 152"/>
                <a:gd name="T41" fmla="*/ 2147483647 h 144"/>
                <a:gd name="T42" fmla="*/ 2147483647 w 152"/>
                <a:gd name="T43" fmla="*/ 2147483647 h 144"/>
                <a:gd name="T44" fmla="*/ 2147483647 w 152"/>
                <a:gd name="T45" fmla="*/ 2147483647 h 144"/>
                <a:gd name="T46" fmla="*/ 2147483647 w 152"/>
                <a:gd name="T47" fmla="*/ 2147483647 h 144"/>
                <a:gd name="T48" fmla="*/ 2147483647 w 152"/>
                <a:gd name="T49" fmla="*/ 2147483647 h 144"/>
                <a:gd name="T50" fmla="*/ 2147483647 w 152"/>
                <a:gd name="T51" fmla="*/ 2147483647 h 144"/>
                <a:gd name="T52" fmla="*/ 2147483647 w 152"/>
                <a:gd name="T53" fmla="*/ 2147483647 h 144"/>
                <a:gd name="T54" fmla="*/ 2147483647 w 152"/>
                <a:gd name="T55" fmla="*/ 2147483647 h 144"/>
                <a:gd name="T56" fmla="*/ 2147483647 w 152"/>
                <a:gd name="T57" fmla="*/ 2147483647 h 144"/>
                <a:gd name="T58" fmla="*/ 2147483647 w 152"/>
                <a:gd name="T59" fmla="*/ 2147483647 h 144"/>
                <a:gd name="T60" fmla="*/ 2147483647 w 152"/>
                <a:gd name="T61" fmla="*/ 0 h 14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52"/>
                <a:gd name="T94" fmla="*/ 0 h 144"/>
                <a:gd name="T95" fmla="*/ 152 w 152"/>
                <a:gd name="T96" fmla="*/ 144 h 14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52" h="144">
                  <a:moveTo>
                    <a:pt x="88" y="0"/>
                  </a:moveTo>
                  <a:lnTo>
                    <a:pt x="72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40" y="8"/>
                  </a:lnTo>
                  <a:lnTo>
                    <a:pt x="24" y="8"/>
                  </a:lnTo>
                  <a:lnTo>
                    <a:pt x="8" y="16"/>
                  </a:lnTo>
                  <a:lnTo>
                    <a:pt x="8" y="24"/>
                  </a:lnTo>
                  <a:lnTo>
                    <a:pt x="0" y="32"/>
                  </a:lnTo>
                  <a:lnTo>
                    <a:pt x="8" y="40"/>
                  </a:lnTo>
                  <a:lnTo>
                    <a:pt x="16" y="48"/>
                  </a:lnTo>
                  <a:lnTo>
                    <a:pt x="24" y="40"/>
                  </a:lnTo>
                  <a:lnTo>
                    <a:pt x="40" y="48"/>
                  </a:lnTo>
                  <a:lnTo>
                    <a:pt x="56" y="72"/>
                  </a:lnTo>
                  <a:lnTo>
                    <a:pt x="64" y="88"/>
                  </a:lnTo>
                  <a:lnTo>
                    <a:pt x="96" y="104"/>
                  </a:lnTo>
                  <a:lnTo>
                    <a:pt x="112" y="128"/>
                  </a:lnTo>
                  <a:lnTo>
                    <a:pt x="120" y="144"/>
                  </a:lnTo>
                  <a:lnTo>
                    <a:pt x="128" y="128"/>
                  </a:lnTo>
                  <a:lnTo>
                    <a:pt x="128" y="112"/>
                  </a:lnTo>
                  <a:lnTo>
                    <a:pt x="144" y="120"/>
                  </a:lnTo>
                  <a:lnTo>
                    <a:pt x="152" y="120"/>
                  </a:lnTo>
                  <a:lnTo>
                    <a:pt x="128" y="96"/>
                  </a:lnTo>
                  <a:lnTo>
                    <a:pt x="112" y="88"/>
                  </a:lnTo>
                  <a:lnTo>
                    <a:pt x="104" y="80"/>
                  </a:lnTo>
                  <a:lnTo>
                    <a:pt x="88" y="56"/>
                  </a:lnTo>
                  <a:lnTo>
                    <a:pt x="80" y="40"/>
                  </a:lnTo>
                  <a:lnTo>
                    <a:pt x="80" y="24"/>
                  </a:lnTo>
                  <a:lnTo>
                    <a:pt x="88" y="24"/>
                  </a:lnTo>
                  <a:lnTo>
                    <a:pt x="88" y="16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48" name="Freeform 698"/>
            <p:cNvSpPr/>
            <p:nvPr/>
          </p:nvSpPr>
          <p:spPr bwMode="auto">
            <a:xfrm>
              <a:off x="2800844" y="2592926"/>
              <a:ext cx="128217" cy="161137"/>
            </a:xfrm>
            <a:custGeom>
              <a:avLst/>
              <a:gdLst>
                <a:gd name="T0" fmla="*/ 2147483647 w 121"/>
                <a:gd name="T1" fmla="*/ 2147483647 h 152"/>
                <a:gd name="T2" fmla="*/ 2147483647 w 121"/>
                <a:gd name="T3" fmla="*/ 2147483647 h 152"/>
                <a:gd name="T4" fmla="*/ 2147483647 w 121"/>
                <a:gd name="T5" fmla="*/ 2147483647 h 152"/>
                <a:gd name="T6" fmla="*/ 2147483647 w 121"/>
                <a:gd name="T7" fmla="*/ 2147483647 h 152"/>
                <a:gd name="T8" fmla="*/ 2147483647 w 121"/>
                <a:gd name="T9" fmla="*/ 2147483647 h 152"/>
                <a:gd name="T10" fmla="*/ 2147483647 w 121"/>
                <a:gd name="T11" fmla="*/ 2147483647 h 152"/>
                <a:gd name="T12" fmla="*/ 2147483647 w 121"/>
                <a:gd name="T13" fmla="*/ 2147483647 h 152"/>
                <a:gd name="T14" fmla="*/ 2147483647 w 121"/>
                <a:gd name="T15" fmla="*/ 2147483647 h 152"/>
                <a:gd name="T16" fmla="*/ 0 w 121"/>
                <a:gd name="T17" fmla="*/ 2147483647 h 152"/>
                <a:gd name="T18" fmla="*/ 2147483647 w 121"/>
                <a:gd name="T19" fmla="*/ 2147483647 h 152"/>
                <a:gd name="T20" fmla="*/ 2147483647 w 121"/>
                <a:gd name="T21" fmla="*/ 2147483647 h 152"/>
                <a:gd name="T22" fmla="*/ 2147483647 w 121"/>
                <a:gd name="T23" fmla="*/ 2147483647 h 152"/>
                <a:gd name="T24" fmla="*/ 2147483647 w 121"/>
                <a:gd name="T25" fmla="*/ 2147483647 h 152"/>
                <a:gd name="T26" fmla="*/ 2147483647 w 121"/>
                <a:gd name="T27" fmla="*/ 2147483647 h 152"/>
                <a:gd name="T28" fmla="*/ 2147483647 w 121"/>
                <a:gd name="T29" fmla="*/ 2147483647 h 152"/>
                <a:gd name="T30" fmla="*/ 2147483647 w 121"/>
                <a:gd name="T31" fmla="*/ 2147483647 h 152"/>
                <a:gd name="T32" fmla="*/ 2147483647 w 121"/>
                <a:gd name="T33" fmla="*/ 2147483647 h 152"/>
                <a:gd name="T34" fmla="*/ 2147483647 w 121"/>
                <a:gd name="T35" fmla="*/ 2147483647 h 152"/>
                <a:gd name="T36" fmla="*/ 2147483647 w 121"/>
                <a:gd name="T37" fmla="*/ 2147483647 h 152"/>
                <a:gd name="T38" fmla="*/ 2147483647 w 121"/>
                <a:gd name="T39" fmla="*/ 2147483647 h 152"/>
                <a:gd name="T40" fmla="*/ 2147483647 w 121"/>
                <a:gd name="T41" fmla="*/ 2147483647 h 152"/>
                <a:gd name="T42" fmla="*/ 2147483647 w 121"/>
                <a:gd name="T43" fmla="*/ 2147483647 h 152"/>
                <a:gd name="T44" fmla="*/ 2147483647 w 121"/>
                <a:gd name="T45" fmla="*/ 2147483647 h 152"/>
                <a:gd name="T46" fmla="*/ 2147483647 w 121"/>
                <a:gd name="T47" fmla="*/ 2147483647 h 152"/>
                <a:gd name="T48" fmla="*/ 2147483647 w 121"/>
                <a:gd name="T49" fmla="*/ 2147483647 h 152"/>
                <a:gd name="T50" fmla="*/ 2147483647 w 121"/>
                <a:gd name="T51" fmla="*/ 2147483647 h 152"/>
                <a:gd name="T52" fmla="*/ 2147483647 w 121"/>
                <a:gd name="T53" fmla="*/ 2147483647 h 152"/>
                <a:gd name="T54" fmla="*/ 2147483647 w 121"/>
                <a:gd name="T55" fmla="*/ 2147483647 h 152"/>
                <a:gd name="T56" fmla="*/ 2147483647 w 121"/>
                <a:gd name="T57" fmla="*/ 2147483647 h 152"/>
                <a:gd name="T58" fmla="*/ 2147483647 w 121"/>
                <a:gd name="T59" fmla="*/ 2147483647 h 152"/>
                <a:gd name="T60" fmla="*/ 2147483647 w 121"/>
                <a:gd name="T61" fmla="*/ 2147483647 h 152"/>
                <a:gd name="T62" fmla="*/ 2147483647 w 121"/>
                <a:gd name="T63" fmla="*/ 2147483647 h 152"/>
                <a:gd name="T64" fmla="*/ 2147483647 w 121"/>
                <a:gd name="T65" fmla="*/ 2147483647 h 152"/>
                <a:gd name="T66" fmla="*/ 2147483647 w 121"/>
                <a:gd name="T67" fmla="*/ 2147483647 h 152"/>
                <a:gd name="T68" fmla="*/ 2147483647 w 121"/>
                <a:gd name="T69" fmla="*/ 2147483647 h 152"/>
                <a:gd name="T70" fmla="*/ 2147483647 w 121"/>
                <a:gd name="T71" fmla="*/ 2147483647 h 152"/>
                <a:gd name="T72" fmla="*/ 2147483647 w 121"/>
                <a:gd name="T73" fmla="*/ 2147483647 h 152"/>
                <a:gd name="T74" fmla="*/ 2147483647 w 121"/>
                <a:gd name="T75" fmla="*/ 2147483647 h 152"/>
                <a:gd name="T76" fmla="*/ 2147483647 w 121"/>
                <a:gd name="T77" fmla="*/ 2147483647 h 152"/>
                <a:gd name="T78" fmla="*/ 2147483647 w 121"/>
                <a:gd name="T79" fmla="*/ 2147483647 h 152"/>
                <a:gd name="T80" fmla="*/ 2147483647 w 121"/>
                <a:gd name="T81" fmla="*/ 2147483647 h 152"/>
                <a:gd name="T82" fmla="*/ 2147483647 w 121"/>
                <a:gd name="T83" fmla="*/ 2147483647 h 152"/>
                <a:gd name="T84" fmla="*/ 2147483647 w 121"/>
                <a:gd name="T85" fmla="*/ 2147483647 h 152"/>
                <a:gd name="T86" fmla="*/ 2147483647 w 121"/>
                <a:gd name="T87" fmla="*/ 2147483647 h 152"/>
                <a:gd name="T88" fmla="*/ 2147483647 w 121"/>
                <a:gd name="T89" fmla="*/ 2147483647 h 152"/>
                <a:gd name="T90" fmla="*/ 2147483647 w 121"/>
                <a:gd name="T91" fmla="*/ 0 h 152"/>
                <a:gd name="T92" fmla="*/ 2147483647 w 121"/>
                <a:gd name="T93" fmla="*/ 2147483647 h 152"/>
                <a:gd name="T94" fmla="*/ 2147483647 w 121"/>
                <a:gd name="T95" fmla="*/ 2147483647 h 152"/>
                <a:gd name="T96" fmla="*/ 2147483647 w 121"/>
                <a:gd name="T97" fmla="*/ 2147483647 h 152"/>
                <a:gd name="T98" fmla="*/ 2147483647 w 121"/>
                <a:gd name="T99" fmla="*/ 2147483647 h 152"/>
                <a:gd name="T100" fmla="*/ 2147483647 w 121"/>
                <a:gd name="T101" fmla="*/ 2147483647 h 152"/>
                <a:gd name="T102" fmla="*/ 2147483647 w 121"/>
                <a:gd name="T103" fmla="*/ 2147483647 h 15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21"/>
                <a:gd name="T157" fmla="*/ 0 h 152"/>
                <a:gd name="T158" fmla="*/ 121 w 121"/>
                <a:gd name="T159" fmla="*/ 152 h 15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21" h="152">
                  <a:moveTo>
                    <a:pt x="25" y="40"/>
                  </a:moveTo>
                  <a:lnTo>
                    <a:pt x="17" y="48"/>
                  </a:lnTo>
                  <a:lnTo>
                    <a:pt x="17" y="64"/>
                  </a:lnTo>
                  <a:lnTo>
                    <a:pt x="9" y="72"/>
                  </a:lnTo>
                  <a:lnTo>
                    <a:pt x="9" y="80"/>
                  </a:lnTo>
                  <a:lnTo>
                    <a:pt x="9" y="88"/>
                  </a:lnTo>
                  <a:lnTo>
                    <a:pt x="9" y="96"/>
                  </a:lnTo>
                  <a:lnTo>
                    <a:pt x="9" y="104"/>
                  </a:lnTo>
                  <a:lnTo>
                    <a:pt x="0" y="112"/>
                  </a:lnTo>
                  <a:lnTo>
                    <a:pt x="17" y="120"/>
                  </a:lnTo>
                  <a:lnTo>
                    <a:pt x="25" y="120"/>
                  </a:lnTo>
                  <a:lnTo>
                    <a:pt x="33" y="128"/>
                  </a:lnTo>
                  <a:lnTo>
                    <a:pt x="25" y="136"/>
                  </a:lnTo>
                  <a:lnTo>
                    <a:pt x="25" y="152"/>
                  </a:lnTo>
                  <a:lnTo>
                    <a:pt x="33" y="152"/>
                  </a:lnTo>
                  <a:lnTo>
                    <a:pt x="41" y="152"/>
                  </a:lnTo>
                  <a:lnTo>
                    <a:pt x="49" y="152"/>
                  </a:lnTo>
                  <a:lnTo>
                    <a:pt x="57" y="152"/>
                  </a:lnTo>
                  <a:lnTo>
                    <a:pt x="65" y="152"/>
                  </a:lnTo>
                  <a:lnTo>
                    <a:pt x="73" y="152"/>
                  </a:lnTo>
                  <a:lnTo>
                    <a:pt x="89" y="152"/>
                  </a:lnTo>
                  <a:lnTo>
                    <a:pt x="97" y="152"/>
                  </a:lnTo>
                  <a:lnTo>
                    <a:pt x="97" y="144"/>
                  </a:lnTo>
                  <a:lnTo>
                    <a:pt x="97" y="136"/>
                  </a:lnTo>
                  <a:lnTo>
                    <a:pt x="105" y="136"/>
                  </a:lnTo>
                  <a:lnTo>
                    <a:pt x="105" y="128"/>
                  </a:lnTo>
                  <a:lnTo>
                    <a:pt x="97" y="112"/>
                  </a:lnTo>
                  <a:lnTo>
                    <a:pt x="89" y="104"/>
                  </a:lnTo>
                  <a:lnTo>
                    <a:pt x="81" y="104"/>
                  </a:lnTo>
                  <a:lnTo>
                    <a:pt x="89" y="96"/>
                  </a:lnTo>
                  <a:lnTo>
                    <a:pt x="97" y="96"/>
                  </a:lnTo>
                  <a:lnTo>
                    <a:pt x="105" y="88"/>
                  </a:lnTo>
                  <a:lnTo>
                    <a:pt x="113" y="88"/>
                  </a:lnTo>
                  <a:lnTo>
                    <a:pt x="121" y="88"/>
                  </a:lnTo>
                  <a:lnTo>
                    <a:pt x="121" y="72"/>
                  </a:lnTo>
                  <a:lnTo>
                    <a:pt x="113" y="56"/>
                  </a:lnTo>
                  <a:lnTo>
                    <a:pt x="113" y="48"/>
                  </a:lnTo>
                  <a:lnTo>
                    <a:pt x="113" y="40"/>
                  </a:lnTo>
                  <a:lnTo>
                    <a:pt x="113" y="32"/>
                  </a:lnTo>
                  <a:lnTo>
                    <a:pt x="113" y="24"/>
                  </a:lnTo>
                  <a:lnTo>
                    <a:pt x="97" y="16"/>
                  </a:lnTo>
                  <a:lnTo>
                    <a:pt x="81" y="24"/>
                  </a:lnTo>
                  <a:lnTo>
                    <a:pt x="73" y="16"/>
                  </a:lnTo>
                  <a:lnTo>
                    <a:pt x="73" y="8"/>
                  </a:lnTo>
                  <a:lnTo>
                    <a:pt x="57" y="8"/>
                  </a:lnTo>
                  <a:lnTo>
                    <a:pt x="49" y="0"/>
                  </a:lnTo>
                  <a:lnTo>
                    <a:pt x="49" y="8"/>
                  </a:lnTo>
                  <a:lnTo>
                    <a:pt x="41" y="24"/>
                  </a:lnTo>
                  <a:lnTo>
                    <a:pt x="41" y="32"/>
                  </a:lnTo>
                  <a:lnTo>
                    <a:pt x="33" y="32"/>
                  </a:lnTo>
                  <a:lnTo>
                    <a:pt x="25" y="32"/>
                  </a:lnTo>
                  <a:lnTo>
                    <a:pt x="25" y="4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49" name="Freeform 699"/>
            <p:cNvSpPr/>
            <p:nvPr/>
          </p:nvSpPr>
          <p:spPr bwMode="auto">
            <a:xfrm>
              <a:off x="2775720" y="2627580"/>
              <a:ext cx="51980" cy="58910"/>
            </a:xfrm>
            <a:custGeom>
              <a:avLst/>
              <a:gdLst>
                <a:gd name="T0" fmla="*/ 2147483647 w 49"/>
                <a:gd name="T1" fmla="*/ 2147483647 h 56"/>
                <a:gd name="T2" fmla="*/ 2147483647 w 49"/>
                <a:gd name="T3" fmla="*/ 2147483647 h 56"/>
                <a:gd name="T4" fmla="*/ 2147483647 w 49"/>
                <a:gd name="T5" fmla="*/ 2147483647 h 56"/>
                <a:gd name="T6" fmla="*/ 2147483647 w 49"/>
                <a:gd name="T7" fmla="*/ 2147483647 h 56"/>
                <a:gd name="T8" fmla="*/ 2147483647 w 49"/>
                <a:gd name="T9" fmla="*/ 2147483647 h 56"/>
                <a:gd name="T10" fmla="*/ 2147483647 w 49"/>
                <a:gd name="T11" fmla="*/ 2147483647 h 56"/>
                <a:gd name="T12" fmla="*/ 2147483647 w 49"/>
                <a:gd name="T13" fmla="*/ 2147483647 h 56"/>
                <a:gd name="T14" fmla="*/ 2147483647 w 49"/>
                <a:gd name="T15" fmla="*/ 2147483647 h 56"/>
                <a:gd name="T16" fmla="*/ 2147483647 w 49"/>
                <a:gd name="T17" fmla="*/ 2147483647 h 56"/>
                <a:gd name="T18" fmla="*/ 2147483647 w 49"/>
                <a:gd name="T19" fmla="*/ 0 h 56"/>
                <a:gd name="T20" fmla="*/ 2147483647 w 49"/>
                <a:gd name="T21" fmla="*/ 0 h 56"/>
                <a:gd name="T22" fmla="*/ 2147483647 w 49"/>
                <a:gd name="T23" fmla="*/ 2147483647 h 56"/>
                <a:gd name="T24" fmla="*/ 2147483647 w 49"/>
                <a:gd name="T25" fmla="*/ 2147483647 h 56"/>
                <a:gd name="T26" fmla="*/ 2147483647 w 49"/>
                <a:gd name="T27" fmla="*/ 2147483647 h 56"/>
                <a:gd name="T28" fmla="*/ 2147483647 w 49"/>
                <a:gd name="T29" fmla="*/ 2147483647 h 56"/>
                <a:gd name="T30" fmla="*/ 0 w 49"/>
                <a:gd name="T31" fmla="*/ 2147483647 h 56"/>
                <a:gd name="T32" fmla="*/ 2147483647 w 49"/>
                <a:gd name="T33" fmla="*/ 2147483647 h 56"/>
                <a:gd name="T34" fmla="*/ 2147483647 w 49"/>
                <a:gd name="T35" fmla="*/ 2147483647 h 5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9"/>
                <a:gd name="T55" fmla="*/ 0 h 56"/>
                <a:gd name="T56" fmla="*/ 49 w 49"/>
                <a:gd name="T57" fmla="*/ 56 h 5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9" h="56">
                  <a:moveTo>
                    <a:pt x="16" y="48"/>
                  </a:moveTo>
                  <a:lnTo>
                    <a:pt x="24" y="48"/>
                  </a:lnTo>
                  <a:lnTo>
                    <a:pt x="24" y="56"/>
                  </a:lnTo>
                  <a:lnTo>
                    <a:pt x="33" y="56"/>
                  </a:lnTo>
                  <a:lnTo>
                    <a:pt x="33" y="48"/>
                  </a:lnTo>
                  <a:lnTo>
                    <a:pt x="33" y="40"/>
                  </a:lnTo>
                  <a:lnTo>
                    <a:pt x="41" y="32"/>
                  </a:lnTo>
                  <a:lnTo>
                    <a:pt x="41" y="16"/>
                  </a:lnTo>
                  <a:lnTo>
                    <a:pt x="49" y="8"/>
                  </a:lnTo>
                  <a:lnTo>
                    <a:pt x="49" y="0"/>
                  </a:lnTo>
                  <a:lnTo>
                    <a:pt x="41" y="0"/>
                  </a:lnTo>
                  <a:lnTo>
                    <a:pt x="24" y="8"/>
                  </a:lnTo>
                  <a:lnTo>
                    <a:pt x="24" y="16"/>
                  </a:lnTo>
                  <a:lnTo>
                    <a:pt x="16" y="8"/>
                  </a:lnTo>
                  <a:lnTo>
                    <a:pt x="8" y="32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6" y="4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50" name="Freeform 700"/>
            <p:cNvSpPr/>
            <p:nvPr/>
          </p:nvSpPr>
          <p:spPr bwMode="auto">
            <a:xfrm>
              <a:off x="2819036" y="2771390"/>
              <a:ext cx="161137" cy="152474"/>
            </a:xfrm>
            <a:custGeom>
              <a:avLst/>
              <a:gdLst>
                <a:gd name="T0" fmla="*/ 2147483647 w 152"/>
                <a:gd name="T1" fmla="*/ 0 h 144"/>
                <a:gd name="T2" fmla="*/ 2147483647 w 152"/>
                <a:gd name="T3" fmla="*/ 0 h 144"/>
                <a:gd name="T4" fmla="*/ 2147483647 w 152"/>
                <a:gd name="T5" fmla="*/ 0 h 144"/>
                <a:gd name="T6" fmla="*/ 2147483647 w 152"/>
                <a:gd name="T7" fmla="*/ 0 h 144"/>
                <a:gd name="T8" fmla="*/ 2147483647 w 152"/>
                <a:gd name="T9" fmla="*/ 0 h 144"/>
                <a:gd name="T10" fmla="*/ 2147483647 w 152"/>
                <a:gd name="T11" fmla="*/ 2147483647 h 144"/>
                <a:gd name="T12" fmla="*/ 2147483647 w 152"/>
                <a:gd name="T13" fmla="*/ 2147483647 h 144"/>
                <a:gd name="T14" fmla="*/ 2147483647 w 152"/>
                <a:gd name="T15" fmla="*/ 2147483647 h 144"/>
                <a:gd name="T16" fmla="*/ 2147483647 w 152"/>
                <a:gd name="T17" fmla="*/ 2147483647 h 144"/>
                <a:gd name="T18" fmla="*/ 2147483647 w 152"/>
                <a:gd name="T19" fmla="*/ 2147483647 h 144"/>
                <a:gd name="T20" fmla="*/ 2147483647 w 152"/>
                <a:gd name="T21" fmla="*/ 2147483647 h 144"/>
                <a:gd name="T22" fmla="*/ 0 w 152"/>
                <a:gd name="T23" fmla="*/ 2147483647 h 144"/>
                <a:gd name="T24" fmla="*/ 2147483647 w 152"/>
                <a:gd name="T25" fmla="*/ 2147483647 h 144"/>
                <a:gd name="T26" fmla="*/ 2147483647 w 152"/>
                <a:gd name="T27" fmla="*/ 2147483647 h 144"/>
                <a:gd name="T28" fmla="*/ 2147483647 w 152"/>
                <a:gd name="T29" fmla="*/ 2147483647 h 144"/>
                <a:gd name="T30" fmla="*/ 2147483647 w 152"/>
                <a:gd name="T31" fmla="*/ 2147483647 h 144"/>
                <a:gd name="T32" fmla="*/ 2147483647 w 152"/>
                <a:gd name="T33" fmla="*/ 2147483647 h 144"/>
                <a:gd name="T34" fmla="*/ 2147483647 w 152"/>
                <a:gd name="T35" fmla="*/ 2147483647 h 144"/>
                <a:gd name="T36" fmla="*/ 2147483647 w 152"/>
                <a:gd name="T37" fmla="*/ 2147483647 h 144"/>
                <a:gd name="T38" fmla="*/ 2147483647 w 152"/>
                <a:gd name="T39" fmla="*/ 2147483647 h 144"/>
                <a:gd name="T40" fmla="*/ 2147483647 w 152"/>
                <a:gd name="T41" fmla="*/ 2147483647 h 144"/>
                <a:gd name="T42" fmla="*/ 2147483647 w 152"/>
                <a:gd name="T43" fmla="*/ 2147483647 h 144"/>
                <a:gd name="T44" fmla="*/ 2147483647 w 152"/>
                <a:gd name="T45" fmla="*/ 2147483647 h 144"/>
                <a:gd name="T46" fmla="*/ 2147483647 w 152"/>
                <a:gd name="T47" fmla="*/ 2147483647 h 144"/>
                <a:gd name="T48" fmla="*/ 2147483647 w 152"/>
                <a:gd name="T49" fmla="*/ 2147483647 h 144"/>
                <a:gd name="T50" fmla="*/ 2147483647 w 152"/>
                <a:gd name="T51" fmla="*/ 2147483647 h 144"/>
                <a:gd name="T52" fmla="*/ 2147483647 w 152"/>
                <a:gd name="T53" fmla="*/ 2147483647 h 144"/>
                <a:gd name="T54" fmla="*/ 2147483647 w 152"/>
                <a:gd name="T55" fmla="*/ 2147483647 h 144"/>
                <a:gd name="T56" fmla="*/ 2147483647 w 152"/>
                <a:gd name="T57" fmla="*/ 2147483647 h 144"/>
                <a:gd name="T58" fmla="*/ 2147483647 w 152"/>
                <a:gd name="T59" fmla="*/ 2147483647 h 144"/>
                <a:gd name="T60" fmla="*/ 2147483647 w 152"/>
                <a:gd name="T61" fmla="*/ 2147483647 h 144"/>
                <a:gd name="T62" fmla="*/ 2147483647 w 152"/>
                <a:gd name="T63" fmla="*/ 2147483647 h 144"/>
                <a:gd name="T64" fmla="*/ 2147483647 w 152"/>
                <a:gd name="T65" fmla="*/ 2147483647 h 144"/>
                <a:gd name="T66" fmla="*/ 2147483647 w 152"/>
                <a:gd name="T67" fmla="*/ 0 h 14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52"/>
                <a:gd name="T103" fmla="*/ 0 h 144"/>
                <a:gd name="T104" fmla="*/ 152 w 152"/>
                <a:gd name="T105" fmla="*/ 144 h 14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52" h="144">
                  <a:moveTo>
                    <a:pt x="88" y="0"/>
                  </a:moveTo>
                  <a:lnTo>
                    <a:pt x="72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40" y="8"/>
                  </a:lnTo>
                  <a:lnTo>
                    <a:pt x="24" y="8"/>
                  </a:lnTo>
                  <a:lnTo>
                    <a:pt x="8" y="16"/>
                  </a:lnTo>
                  <a:lnTo>
                    <a:pt x="8" y="24"/>
                  </a:lnTo>
                  <a:lnTo>
                    <a:pt x="0" y="32"/>
                  </a:lnTo>
                  <a:lnTo>
                    <a:pt x="8" y="40"/>
                  </a:lnTo>
                  <a:lnTo>
                    <a:pt x="16" y="48"/>
                  </a:lnTo>
                  <a:lnTo>
                    <a:pt x="24" y="40"/>
                  </a:lnTo>
                  <a:lnTo>
                    <a:pt x="40" y="48"/>
                  </a:lnTo>
                  <a:lnTo>
                    <a:pt x="56" y="72"/>
                  </a:lnTo>
                  <a:lnTo>
                    <a:pt x="64" y="88"/>
                  </a:lnTo>
                  <a:lnTo>
                    <a:pt x="96" y="104"/>
                  </a:lnTo>
                  <a:lnTo>
                    <a:pt x="112" y="128"/>
                  </a:lnTo>
                  <a:lnTo>
                    <a:pt x="120" y="144"/>
                  </a:lnTo>
                  <a:lnTo>
                    <a:pt x="128" y="128"/>
                  </a:lnTo>
                  <a:lnTo>
                    <a:pt x="128" y="112"/>
                  </a:lnTo>
                  <a:lnTo>
                    <a:pt x="144" y="120"/>
                  </a:lnTo>
                  <a:lnTo>
                    <a:pt x="152" y="120"/>
                  </a:lnTo>
                  <a:lnTo>
                    <a:pt x="128" y="96"/>
                  </a:lnTo>
                  <a:lnTo>
                    <a:pt x="112" y="88"/>
                  </a:lnTo>
                  <a:lnTo>
                    <a:pt x="104" y="80"/>
                  </a:lnTo>
                  <a:lnTo>
                    <a:pt x="88" y="56"/>
                  </a:lnTo>
                  <a:lnTo>
                    <a:pt x="80" y="40"/>
                  </a:lnTo>
                  <a:lnTo>
                    <a:pt x="80" y="24"/>
                  </a:lnTo>
                  <a:lnTo>
                    <a:pt x="88" y="24"/>
                  </a:lnTo>
                  <a:lnTo>
                    <a:pt x="88" y="16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51" name="Freeform 701"/>
            <p:cNvSpPr/>
            <p:nvPr/>
          </p:nvSpPr>
          <p:spPr bwMode="auto">
            <a:xfrm>
              <a:off x="2775720" y="2627580"/>
              <a:ext cx="51980" cy="58910"/>
            </a:xfrm>
            <a:custGeom>
              <a:avLst/>
              <a:gdLst>
                <a:gd name="T0" fmla="*/ 2147483647 w 49"/>
                <a:gd name="T1" fmla="*/ 2147483647 h 56"/>
                <a:gd name="T2" fmla="*/ 2147483647 w 49"/>
                <a:gd name="T3" fmla="*/ 2147483647 h 56"/>
                <a:gd name="T4" fmla="*/ 2147483647 w 49"/>
                <a:gd name="T5" fmla="*/ 2147483647 h 56"/>
                <a:gd name="T6" fmla="*/ 2147483647 w 49"/>
                <a:gd name="T7" fmla="*/ 2147483647 h 56"/>
                <a:gd name="T8" fmla="*/ 2147483647 w 49"/>
                <a:gd name="T9" fmla="*/ 2147483647 h 56"/>
                <a:gd name="T10" fmla="*/ 2147483647 w 49"/>
                <a:gd name="T11" fmla="*/ 2147483647 h 56"/>
                <a:gd name="T12" fmla="*/ 2147483647 w 49"/>
                <a:gd name="T13" fmla="*/ 2147483647 h 56"/>
                <a:gd name="T14" fmla="*/ 2147483647 w 49"/>
                <a:gd name="T15" fmla="*/ 2147483647 h 56"/>
                <a:gd name="T16" fmla="*/ 2147483647 w 49"/>
                <a:gd name="T17" fmla="*/ 2147483647 h 56"/>
                <a:gd name="T18" fmla="*/ 2147483647 w 49"/>
                <a:gd name="T19" fmla="*/ 0 h 56"/>
                <a:gd name="T20" fmla="*/ 2147483647 w 49"/>
                <a:gd name="T21" fmla="*/ 0 h 56"/>
                <a:gd name="T22" fmla="*/ 2147483647 w 49"/>
                <a:gd name="T23" fmla="*/ 0 h 56"/>
                <a:gd name="T24" fmla="*/ 2147483647 w 49"/>
                <a:gd name="T25" fmla="*/ 2147483647 h 56"/>
                <a:gd name="T26" fmla="*/ 2147483647 w 49"/>
                <a:gd name="T27" fmla="*/ 2147483647 h 56"/>
                <a:gd name="T28" fmla="*/ 2147483647 w 49"/>
                <a:gd name="T29" fmla="*/ 2147483647 h 56"/>
                <a:gd name="T30" fmla="*/ 2147483647 w 49"/>
                <a:gd name="T31" fmla="*/ 2147483647 h 56"/>
                <a:gd name="T32" fmla="*/ 0 w 49"/>
                <a:gd name="T33" fmla="*/ 2147483647 h 56"/>
                <a:gd name="T34" fmla="*/ 2147483647 w 49"/>
                <a:gd name="T35" fmla="*/ 2147483647 h 56"/>
                <a:gd name="T36" fmla="*/ 2147483647 w 49"/>
                <a:gd name="T37" fmla="*/ 2147483647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9"/>
                <a:gd name="T58" fmla="*/ 0 h 56"/>
                <a:gd name="T59" fmla="*/ 49 w 49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9" h="56">
                  <a:moveTo>
                    <a:pt x="16" y="48"/>
                  </a:moveTo>
                  <a:lnTo>
                    <a:pt x="24" y="48"/>
                  </a:lnTo>
                  <a:lnTo>
                    <a:pt x="24" y="56"/>
                  </a:lnTo>
                  <a:lnTo>
                    <a:pt x="33" y="56"/>
                  </a:lnTo>
                  <a:lnTo>
                    <a:pt x="33" y="48"/>
                  </a:lnTo>
                  <a:lnTo>
                    <a:pt x="33" y="40"/>
                  </a:lnTo>
                  <a:lnTo>
                    <a:pt x="41" y="32"/>
                  </a:lnTo>
                  <a:lnTo>
                    <a:pt x="41" y="16"/>
                  </a:lnTo>
                  <a:lnTo>
                    <a:pt x="49" y="8"/>
                  </a:lnTo>
                  <a:lnTo>
                    <a:pt x="49" y="0"/>
                  </a:lnTo>
                  <a:lnTo>
                    <a:pt x="41" y="0"/>
                  </a:lnTo>
                  <a:lnTo>
                    <a:pt x="24" y="8"/>
                  </a:lnTo>
                  <a:lnTo>
                    <a:pt x="24" y="16"/>
                  </a:lnTo>
                  <a:lnTo>
                    <a:pt x="16" y="8"/>
                  </a:lnTo>
                  <a:lnTo>
                    <a:pt x="8" y="32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6" y="4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52" name="Freeform 702"/>
            <p:cNvSpPr/>
            <p:nvPr/>
          </p:nvSpPr>
          <p:spPr bwMode="auto">
            <a:xfrm>
              <a:off x="2997500" y="2864954"/>
              <a:ext cx="84034" cy="84900"/>
            </a:xfrm>
            <a:custGeom>
              <a:avLst/>
              <a:gdLst>
                <a:gd name="T0" fmla="*/ 2147483647 w 80"/>
                <a:gd name="T1" fmla="*/ 2147483647 h 80"/>
                <a:gd name="T2" fmla="*/ 2147483647 w 80"/>
                <a:gd name="T3" fmla="*/ 0 h 80"/>
                <a:gd name="T4" fmla="*/ 2147483647 w 80"/>
                <a:gd name="T5" fmla="*/ 2147483647 h 80"/>
                <a:gd name="T6" fmla="*/ 2147483647 w 80"/>
                <a:gd name="T7" fmla="*/ 2147483647 h 80"/>
                <a:gd name="T8" fmla="*/ 2147483647 w 80"/>
                <a:gd name="T9" fmla="*/ 2147483647 h 80"/>
                <a:gd name="T10" fmla="*/ 2147483647 w 80"/>
                <a:gd name="T11" fmla="*/ 2147483647 h 80"/>
                <a:gd name="T12" fmla="*/ 2147483647 w 80"/>
                <a:gd name="T13" fmla="*/ 2147483647 h 80"/>
                <a:gd name="T14" fmla="*/ 2147483647 w 80"/>
                <a:gd name="T15" fmla="*/ 2147483647 h 80"/>
                <a:gd name="T16" fmla="*/ 0 w 80"/>
                <a:gd name="T17" fmla="*/ 2147483647 h 80"/>
                <a:gd name="T18" fmla="*/ 2147483647 w 80"/>
                <a:gd name="T19" fmla="*/ 2147483647 h 80"/>
                <a:gd name="T20" fmla="*/ 2147483647 w 80"/>
                <a:gd name="T21" fmla="*/ 2147483647 h 80"/>
                <a:gd name="T22" fmla="*/ 2147483647 w 80"/>
                <a:gd name="T23" fmla="*/ 2147483647 h 80"/>
                <a:gd name="T24" fmla="*/ 2147483647 w 80"/>
                <a:gd name="T25" fmla="*/ 2147483647 h 80"/>
                <a:gd name="T26" fmla="*/ 2147483647 w 80"/>
                <a:gd name="T27" fmla="*/ 2147483647 h 80"/>
                <a:gd name="T28" fmla="*/ 2147483647 w 80"/>
                <a:gd name="T29" fmla="*/ 2147483647 h 80"/>
                <a:gd name="T30" fmla="*/ 2147483647 w 80"/>
                <a:gd name="T31" fmla="*/ 2147483647 h 80"/>
                <a:gd name="T32" fmla="*/ 2147483647 w 80"/>
                <a:gd name="T33" fmla="*/ 2147483647 h 80"/>
                <a:gd name="T34" fmla="*/ 2147483647 w 80"/>
                <a:gd name="T35" fmla="*/ 2147483647 h 80"/>
                <a:gd name="T36" fmla="*/ 2147483647 w 80"/>
                <a:gd name="T37" fmla="*/ 2147483647 h 80"/>
                <a:gd name="T38" fmla="*/ 2147483647 w 80"/>
                <a:gd name="T39" fmla="*/ 2147483647 h 80"/>
                <a:gd name="T40" fmla="*/ 2147483647 w 80"/>
                <a:gd name="T41" fmla="*/ 2147483647 h 80"/>
                <a:gd name="T42" fmla="*/ 2147483647 w 80"/>
                <a:gd name="T43" fmla="*/ 2147483647 h 80"/>
                <a:gd name="T44" fmla="*/ 2147483647 w 80"/>
                <a:gd name="T45" fmla="*/ 2147483647 h 80"/>
                <a:gd name="T46" fmla="*/ 2147483647 w 80"/>
                <a:gd name="T47" fmla="*/ 2147483647 h 8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80"/>
                <a:gd name="T73" fmla="*/ 0 h 80"/>
                <a:gd name="T74" fmla="*/ 80 w 80"/>
                <a:gd name="T75" fmla="*/ 80 h 8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80" h="80">
                  <a:moveTo>
                    <a:pt x="80" y="8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64" y="8"/>
                  </a:lnTo>
                  <a:lnTo>
                    <a:pt x="40" y="8"/>
                  </a:lnTo>
                  <a:lnTo>
                    <a:pt x="32" y="8"/>
                  </a:lnTo>
                  <a:lnTo>
                    <a:pt x="16" y="16"/>
                  </a:lnTo>
                  <a:lnTo>
                    <a:pt x="8" y="24"/>
                  </a:lnTo>
                  <a:lnTo>
                    <a:pt x="0" y="32"/>
                  </a:lnTo>
                  <a:lnTo>
                    <a:pt x="8" y="48"/>
                  </a:lnTo>
                  <a:lnTo>
                    <a:pt x="24" y="48"/>
                  </a:lnTo>
                  <a:lnTo>
                    <a:pt x="16" y="56"/>
                  </a:lnTo>
                  <a:lnTo>
                    <a:pt x="16" y="72"/>
                  </a:lnTo>
                  <a:lnTo>
                    <a:pt x="32" y="80"/>
                  </a:lnTo>
                  <a:lnTo>
                    <a:pt x="40" y="72"/>
                  </a:lnTo>
                  <a:lnTo>
                    <a:pt x="40" y="64"/>
                  </a:lnTo>
                  <a:lnTo>
                    <a:pt x="56" y="56"/>
                  </a:lnTo>
                  <a:lnTo>
                    <a:pt x="40" y="40"/>
                  </a:lnTo>
                  <a:lnTo>
                    <a:pt x="40" y="32"/>
                  </a:lnTo>
                  <a:lnTo>
                    <a:pt x="32" y="24"/>
                  </a:lnTo>
                  <a:lnTo>
                    <a:pt x="56" y="16"/>
                  </a:lnTo>
                  <a:lnTo>
                    <a:pt x="72" y="16"/>
                  </a:lnTo>
                  <a:lnTo>
                    <a:pt x="80" y="16"/>
                  </a:lnTo>
                  <a:lnTo>
                    <a:pt x="8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53" name="Freeform 703"/>
            <p:cNvSpPr/>
            <p:nvPr/>
          </p:nvSpPr>
          <p:spPr bwMode="auto">
            <a:xfrm>
              <a:off x="2792180" y="2101718"/>
              <a:ext cx="349131" cy="414972"/>
            </a:xfrm>
            <a:custGeom>
              <a:avLst/>
              <a:gdLst>
                <a:gd name="T0" fmla="*/ 2147483647 w 329"/>
                <a:gd name="T1" fmla="*/ 2147483647 h 392"/>
                <a:gd name="T2" fmla="*/ 2147483647 w 329"/>
                <a:gd name="T3" fmla="*/ 2147483647 h 392"/>
                <a:gd name="T4" fmla="*/ 2147483647 w 329"/>
                <a:gd name="T5" fmla="*/ 2147483647 h 392"/>
                <a:gd name="T6" fmla="*/ 2147483647 w 329"/>
                <a:gd name="T7" fmla="*/ 2147483647 h 392"/>
                <a:gd name="T8" fmla="*/ 2147483647 w 329"/>
                <a:gd name="T9" fmla="*/ 2147483647 h 392"/>
                <a:gd name="T10" fmla="*/ 2147483647 w 329"/>
                <a:gd name="T11" fmla="*/ 2147483647 h 392"/>
                <a:gd name="T12" fmla="*/ 2147483647 w 329"/>
                <a:gd name="T13" fmla="*/ 2147483647 h 392"/>
                <a:gd name="T14" fmla="*/ 2147483647 w 329"/>
                <a:gd name="T15" fmla="*/ 2147483647 h 392"/>
                <a:gd name="T16" fmla="*/ 2147483647 w 329"/>
                <a:gd name="T17" fmla="*/ 2147483647 h 392"/>
                <a:gd name="T18" fmla="*/ 2147483647 w 329"/>
                <a:gd name="T19" fmla="*/ 2147483647 h 392"/>
                <a:gd name="T20" fmla="*/ 2147483647 w 329"/>
                <a:gd name="T21" fmla="*/ 2147483647 h 392"/>
                <a:gd name="T22" fmla="*/ 2147483647 w 329"/>
                <a:gd name="T23" fmla="*/ 2147483647 h 392"/>
                <a:gd name="T24" fmla="*/ 2147483647 w 329"/>
                <a:gd name="T25" fmla="*/ 2147483647 h 392"/>
                <a:gd name="T26" fmla="*/ 2147483647 w 329"/>
                <a:gd name="T27" fmla="*/ 2147483647 h 392"/>
                <a:gd name="T28" fmla="*/ 2147483647 w 329"/>
                <a:gd name="T29" fmla="*/ 2147483647 h 392"/>
                <a:gd name="T30" fmla="*/ 2147483647 w 329"/>
                <a:gd name="T31" fmla="*/ 2147483647 h 392"/>
                <a:gd name="T32" fmla="*/ 2147483647 w 329"/>
                <a:gd name="T33" fmla="*/ 2147483647 h 392"/>
                <a:gd name="T34" fmla="*/ 2147483647 w 329"/>
                <a:gd name="T35" fmla="*/ 2147483647 h 392"/>
                <a:gd name="T36" fmla="*/ 2147483647 w 329"/>
                <a:gd name="T37" fmla="*/ 2147483647 h 392"/>
                <a:gd name="T38" fmla="*/ 2147483647 w 329"/>
                <a:gd name="T39" fmla="*/ 2147483647 h 392"/>
                <a:gd name="T40" fmla="*/ 2147483647 w 329"/>
                <a:gd name="T41" fmla="*/ 2147483647 h 392"/>
                <a:gd name="T42" fmla="*/ 2147483647 w 329"/>
                <a:gd name="T43" fmla="*/ 2147483647 h 392"/>
                <a:gd name="T44" fmla="*/ 2147483647 w 329"/>
                <a:gd name="T45" fmla="*/ 2147483647 h 392"/>
                <a:gd name="T46" fmla="*/ 2147483647 w 329"/>
                <a:gd name="T47" fmla="*/ 2147483647 h 392"/>
                <a:gd name="T48" fmla="*/ 2147483647 w 329"/>
                <a:gd name="T49" fmla="*/ 2147483647 h 392"/>
                <a:gd name="T50" fmla="*/ 2147483647 w 329"/>
                <a:gd name="T51" fmla="*/ 2147483647 h 392"/>
                <a:gd name="T52" fmla="*/ 2147483647 w 329"/>
                <a:gd name="T53" fmla="*/ 2147483647 h 392"/>
                <a:gd name="T54" fmla="*/ 2147483647 w 329"/>
                <a:gd name="T55" fmla="*/ 2147483647 h 392"/>
                <a:gd name="T56" fmla="*/ 2147483647 w 329"/>
                <a:gd name="T57" fmla="*/ 2147483647 h 392"/>
                <a:gd name="T58" fmla="*/ 2147483647 w 329"/>
                <a:gd name="T59" fmla="*/ 2147483647 h 392"/>
                <a:gd name="T60" fmla="*/ 2147483647 w 329"/>
                <a:gd name="T61" fmla="*/ 2147483647 h 392"/>
                <a:gd name="T62" fmla="*/ 2147483647 w 329"/>
                <a:gd name="T63" fmla="*/ 2147483647 h 392"/>
                <a:gd name="T64" fmla="*/ 2147483647 w 329"/>
                <a:gd name="T65" fmla="*/ 2147483647 h 392"/>
                <a:gd name="T66" fmla="*/ 2147483647 w 329"/>
                <a:gd name="T67" fmla="*/ 2147483647 h 392"/>
                <a:gd name="T68" fmla="*/ 2147483647 w 329"/>
                <a:gd name="T69" fmla="*/ 2147483647 h 392"/>
                <a:gd name="T70" fmla="*/ 2147483647 w 329"/>
                <a:gd name="T71" fmla="*/ 2147483647 h 392"/>
                <a:gd name="T72" fmla="*/ 2147483647 w 329"/>
                <a:gd name="T73" fmla="*/ 2147483647 h 392"/>
                <a:gd name="T74" fmla="*/ 2147483647 w 329"/>
                <a:gd name="T75" fmla="*/ 2147483647 h 392"/>
                <a:gd name="T76" fmla="*/ 0 w 329"/>
                <a:gd name="T77" fmla="*/ 2147483647 h 392"/>
                <a:gd name="T78" fmla="*/ 2147483647 w 329"/>
                <a:gd name="T79" fmla="*/ 2147483647 h 392"/>
                <a:gd name="T80" fmla="*/ 2147483647 w 329"/>
                <a:gd name="T81" fmla="*/ 2147483647 h 392"/>
                <a:gd name="T82" fmla="*/ 2147483647 w 329"/>
                <a:gd name="T83" fmla="*/ 2147483647 h 392"/>
                <a:gd name="T84" fmla="*/ 2147483647 w 329"/>
                <a:gd name="T85" fmla="*/ 2147483647 h 392"/>
                <a:gd name="T86" fmla="*/ 2147483647 w 329"/>
                <a:gd name="T87" fmla="*/ 2147483647 h 39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9"/>
                <a:gd name="T133" fmla="*/ 0 h 392"/>
                <a:gd name="T134" fmla="*/ 329 w 329"/>
                <a:gd name="T135" fmla="*/ 392 h 39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9" h="392">
                  <a:moveTo>
                    <a:pt x="89" y="352"/>
                  </a:moveTo>
                  <a:lnTo>
                    <a:pt x="97" y="344"/>
                  </a:lnTo>
                  <a:lnTo>
                    <a:pt x="97" y="328"/>
                  </a:lnTo>
                  <a:lnTo>
                    <a:pt x="97" y="320"/>
                  </a:lnTo>
                  <a:lnTo>
                    <a:pt x="105" y="312"/>
                  </a:lnTo>
                  <a:lnTo>
                    <a:pt x="97" y="304"/>
                  </a:lnTo>
                  <a:lnTo>
                    <a:pt x="89" y="280"/>
                  </a:lnTo>
                  <a:lnTo>
                    <a:pt x="97" y="264"/>
                  </a:lnTo>
                  <a:lnTo>
                    <a:pt x="97" y="248"/>
                  </a:lnTo>
                  <a:lnTo>
                    <a:pt x="105" y="240"/>
                  </a:lnTo>
                  <a:lnTo>
                    <a:pt x="121" y="240"/>
                  </a:lnTo>
                  <a:lnTo>
                    <a:pt x="121" y="224"/>
                  </a:lnTo>
                  <a:lnTo>
                    <a:pt x="113" y="216"/>
                  </a:lnTo>
                  <a:lnTo>
                    <a:pt x="121" y="200"/>
                  </a:lnTo>
                  <a:lnTo>
                    <a:pt x="129" y="176"/>
                  </a:lnTo>
                  <a:lnTo>
                    <a:pt x="137" y="176"/>
                  </a:lnTo>
                  <a:lnTo>
                    <a:pt x="145" y="152"/>
                  </a:lnTo>
                  <a:lnTo>
                    <a:pt x="153" y="144"/>
                  </a:lnTo>
                  <a:lnTo>
                    <a:pt x="145" y="128"/>
                  </a:lnTo>
                  <a:lnTo>
                    <a:pt x="153" y="120"/>
                  </a:lnTo>
                  <a:lnTo>
                    <a:pt x="161" y="112"/>
                  </a:lnTo>
                  <a:lnTo>
                    <a:pt x="169" y="112"/>
                  </a:lnTo>
                  <a:lnTo>
                    <a:pt x="177" y="96"/>
                  </a:lnTo>
                  <a:lnTo>
                    <a:pt x="185" y="96"/>
                  </a:lnTo>
                  <a:lnTo>
                    <a:pt x="193" y="96"/>
                  </a:lnTo>
                  <a:lnTo>
                    <a:pt x="193" y="88"/>
                  </a:lnTo>
                  <a:lnTo>
                    <a:pt x="201" y="80"/>
                  </a:lnTo>
                  <a:lnTo>
                    <a:pt x="209" y="80"/>
                  </a:lnTo>
                  <a:lnTo>
                    <a:pt x="209" y="72"/>
                  </a:lnTo>
                  <a:lnTo>
                    <a:pt x="217" y="80"/>
                  </a:lnTo>
                  <a:lnTo>
                    <a:pt x="225" y="88"/>
                  </a:lnTo>
                  <a:lnTo>
                    <a:pt x="233" y="88"/>
                  </a:lnTo>
                  <a:lnTo>
                    <a:pt x="249" y="88"/>
                  </a:lnTo>
                  <a:lnTo>
                    <a:pt x="265" y="80"/>
                  </a:lnTo>
                  <a:lnTo>
                    <a:pt x="273" y="56"/>
                  </a:lnTo>
                  <a:lnTo>
                    <a:pt x="281" y="48"/>
                  </a:lnTo>
                  <a:lnTo>
                    <a:pt x="297" y="48"/>
                  </a:lnTo>
                  <a:lnTo>
                    <a:pt x="313" y="56"/>
                  </a:lnTo>
                  <a:lnTo>
                    <a:pt x="313" y="72"/>
                  </a:lnTo>
                  <a:lnTo>
                    <a:pt x="305" y="80"/>
                  </a:lnTo>
                  <a:lnTo>
                    <a:pt x="313" y="72"/>
                  </a:lnTo>
                  <a:lnTo>
                    <a:pt x="305" y="80"/>
                  </a:lnTo>
                  <a:lnTo>
                    <a:pt x="321" y="64"/>
                  </a:lnTo>
                  <a:lnTo>
                    <a:pt x="329" y="56"/>
                  </a:lnTo>
                  <a:lnTo>
                    <a:pt x="321" y="48"/>
                  </a:lnTo>
                  <a:lnTo>
                    <a:pt x="321" y="40"/>
                  </a:lnTo>
                  <a:lnTo>
                    <a:pt x="329" y="24"/>
                  </a:lnTo>
                  <a:lnTo>
                    <a:pt x="321" y="16"/>
                  </a:lnTo>
                  <a:lnTo>
                    <a:pt x="305" y="0"/>
                  </a:lnTo>
                  <a:lnTo>
                    <a:pt x="289" y="16"/>
                  </a:lnTo>
                  <a:lnTo>
                    <a:pt x="273" y="8"/>
                  </a:lnTo>
                  <a:lnTo>
                    <a:pt x="265" y="8"/>
                  </a:lnTo>
                  <a:lnTo>
                    <a:pt x="249" y="8"/>
                  </a:lnTo>
                  <a:lnTo>
                    <a:pt x="233" y="24"/>
                  </a:lnTo>
                  <a:lnTo>
                    <a:pt x="225" y="24"/>
                  </a:lnTo>
                  <a:lnTo>
                    <a:pt x="217" y="24"/>
                  </a:lnTo>
                  <a:lnTo>
                    <a:pt x="209" y="32"/>
                  </a:lnTo>
                  <a:lnTo>
                    <a:pt x="201" y="32"/>
                  </a:lnTo>
                  <a:lnTo>
                    <a:pt x="193" y="56"/>
                  </a:lnTo>
                  <a:lnTo>
                    <a:pt x="169" y="56"/>
                  </a:lnTo>
                  <a:lnTo>
                    <a:pt x="161" y="80"/>
                  </a:lnTo>
                  <a:lnTo>
                    <a:pt x="161" y="88"/>
                  </a:lnTo>
                  <a:lnTo>
                    <a:pt x="145" y="88"/>
                  </a:lnTo>
                  <a:lnTo>
                    <a:pt x="129" y="112"/>
                  </a:lnTo>
                  <a:lnTo>
                    <a:pt x="129" y="128"/>
                  </a:lnTo>
                  <a:lnTo>
                    <a:pt x="113" y="152"/>
                  </a:lnTo>
                  <a:lnTo>
                    <a:pt x="105" y="168"/>
                  </a:lnTo>
                  <a:lnTo>
                    <a:pt x="97" y="184"/>
                  </a:lnTo>
                  <a:lnTo>
                    <a:pt x="89" y="200"/>
                  </a:lnTo>
                  <a:lnTo>
                    <a:pt x="65" y="240"/>
                  </a:lnTo>
                  <a:lnTo>
                    <a:pt x="49" y="256"/>
                  </a:lnTo>
                  <a:lnTo>
                    <a:pt x="33" y="264"/>
                  </a:lnTo>
                  <a:lnTo>
                    <a:pt x="25" y="280"/>
                  </a:lnTo>
                  <a:lnTo>
                    <a:pt x="17" y="288"/>
                  </a:lnTo>
                  <a:lnTo>
                    <a:pt x="8" y="296"/>
                  </a:lnTo>
                  <a:lnTo>
                    <a:pt x="8" y="304"/>
                  </a:lnTo>
                  <a:lnTo>
                    <a:pt x="0" y="320"/>
                  </a:lnTo>
                  <a:lnTo>
                    <a:pt x="0" y="336"/>
                  </a:lnTo>
                  <a:lnTo>
                    <a:pt x="8" y="352"/>
                  </a:lnTo>
                  <a:lnTo>
                    <a:pt x="8" y="368"/>
                  </a:lnTo>
                  <a:lnTo>
                    <a:pt x="8" y="384"/>
                  </a:lnTo>
                  <a:lnTo>
                    <a:pt x="25" y="392"/>
                  </a:lnTo>
                  <a:lnTo>
                    <a:pt x="41" y="392"/>
                  </a:lnTo>
                  <a:lnTo>
                    <a:pt x="65" y="376"/>
                  </a:lnTo>
                  <a:lnTo>
                    <a:pt x="73" y="368"/>
                  </a:lnTo>
                  <a:lnTo>
                    <a:pt x="81" y="368"/>
                  </a:lnTo>
                  <a:lnTo>
                    <a:pt x="81" y="376"/>
                  </a:lnTo>
                  <a:lnTo>
                    <a:pt x="81" y="368"/>
                  </a:lnTo>
                  <a:lnTo>
                    <a:pt x="89" y="35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54" name="Freeform 704"/>
            <p:cNvSpPr/>
            <p:nvPr/>
          </p:nvSpPr>
          <p:spPr bwMode="auto">
            <a:xfrm>
              <a:off x="2877947" y="2186618"/>
              <a:ext cx="169801" cy="398512"/>
            </a:xfrm>
            <a:custGeom>
              <a:avLst/>
              <a:gdLst>
                <a:gd name="T0" fmla="*/ 2147483647 w 160"/>
                <a:gd name="T1" fmla="*/ 2147483647 h 376"/>
                <a:gd name="T2" fmla="*/ 2147483647 w 160"/>
                <a:gd name="T3" fmla="*/ 2147483647 h 376"/>
                <a:gd name="T4" fmla="*/ 2147483647 w 160"/>
                <a:gd name="T5" fmla="*/ 2147483647 h 376"/>
                <a:gd name="T6" fmla="*/ 2147483647 w 160"/>
                <a:gd name="T7" fmla="*/ 2147483647 h 376"/>
                <a:gd name="T8" fmla="*/ 2147483647 w 160"/>
                <a:gd name="T9" fmla="*/ 0 h 376"/>
                <a:gd name="T10" fmla="*/ 2147483647 w 160"/>
                <a:gd name="T11" fmla="*/ 2147483647 h 376"/>
                <a:gd name="T12" fmla="*/ 2147483647 w 160"/>
                <a:gd name="T13" fmla="*/ 2147483647 h 376"/>
                <a:gd name="T14" fmla="*/ 2147483647 w 160"/>
                <a:gd name="T15" fmla="*/ 2147483647 h 376"/>
                <a:gd name="T16" fmla="*/ 2147483647 w 160"/>
                <a:gd name="T17" fmla="*/ 2147483647 h 376"/>
                <a:gd name="T18" fmla="*/ 2147483647 w 160"/>
                <a:gd name="T19" fmla="*/ 2147483647 h 376"/>
                <a:gd name="T20" fmla="*/ 2147483647 w 160"/>
                <a:gd name="T21" fmla="*/ 2147483647 h 376"/>
                <a:gd name="T22" fmla="*/ 2147483647 w 160"/>
                <a:gd name="T23" fmla="*/ 2147483647 h 376"/>
                <a:gd name="T24" fmla="*/ 2147483647 w 160"/>
                <a:gd name="T25" fmla="*/ 2147483647 h 376"/>
                <a:gd name="T26" fmla="*/ 2147483647 w 160"/>
                <a:gd name="T27" fmla="*/ 2147483647 h 376"/>
                <a:gd name="T28" fmla="*/ 2147483647 w 160"/>
                <a:gd name="T29" fmla="*/ 2147483647 h 376"/>
                <a:gd name="T30" fmla="*/ 2147483647 w 160"/>
                <a:gd name="T31" fmla="*/ 2147483647 h 376"/>
                <a:gd name="T32" fmla="*/ 2147483647 w 160"/>
                <a:gd name="T33" fmla="*/ 2147483647 h 376"/>
                <a:gd name="T34" fmla="*/ 2147483647 w 160"/>
                <a:gd name="T35" fmla="*/ 2147483647 h 376"/>
                <a:gd name="T36" fmla="*/ 0 w 160"/>
                <a:gd name="T37" fmla="*/ 2147483647 h 376"/>
                <a:gd name="T38" fmla="*/ 2147483647 w 160"/>
                <a:gd name="T39" fmla="*/ 2147483647 h 376"/>
                <a:gd name="T40" fmla="*/ 2147483647 w 160"/>
                <a:gd name="T41" fmla="*/ 2147483647 h 376"/>
                <a:gd name="T42" fmla="*/ 2147483647 w 160"/>
                <a:gd name="T43" fmla="*/ 2147483647 h 376"/>
                <a:gd name="T44" fmla="*/ 2147483647 w 160"/>
                <a:gd name="T45" fmla="*/ 2147483647 h 376"/>
                <a:gd name="T46" fmla="*/ 2147483647 w 160"/>
                <a:gd name="T47" fmla="*/ 2147483647 h 376"/>
                <a:gd name="T48" fmla="*/ 2147483647 w 160"/>
                <a:gd name="T49" fmla="*/ 2147483647 h 376"/>
                <a:gd name="T50" fmla="*/ 2147483647 w 160"/>
                <a:gd name="T51" fmla="*/ 2147483647 h 376"/>
                <a:gd name="T52" fmla="*/ 2147483647 w 160"/>
                <a:gd name="T53" fmla="*/ 2147483647 h 376"/>
                <a:gd name="T54" fmla="*/ 2147483647 w 160"/>
                <a:gd name="T55" fmla="*/ 2147483647 h 376"/>
                <a:gd name="T56" fmla="*/ 2147483647 w 160"/>
                <a:gd name="T57" fmla="*/ 2147483647 h 376"/>
                <a:gd name="T58" fmla="*/ 2147483647 w 160"/>
                <a:gd name="T59" fmla="*/ 2147483647 h 376"/>
                <a:gd name="T60" fmla="*/ 2147483647 w 160"/>
                <a:gd name="T61" fmla="*/ 2147483647 h 376"/>
                <a:gd name="T62" fmla="*/ 2147483647 w 160"/>
                <a:gd name="T63" fmla="*/ 2147483647 h 376"/>
                <a:gd name="T64" fmla="*/ 2147483647 w 160"/>
                <a:gd name="T65" fmla="*/ 2147483647 h 376"/>
                <a:gd name="T66" fmla="*/ 2147483647 w 160"/>
                <a:gd name="T67" fmla="*/ 2147483647 h 37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60"/>
                <a:gd name="T103" fmla="*/ 0 h 376"/>
                <a:gd name="T104" fmla="*/ 160 w 160"/>
                <a:gd name="T105" fmla="*/ 376 h 37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60" h="376">
                  <a:moveTo>
                    <a:pt x="160" y="88"/>
                  </a:moveTo>
                  <a:lnTo>
                    <a:pt x="160" y="80"/>
                  </a:lnTo>
                  <a:lnTo>
                    <a:pt x="160" y="72"/>
                  </a:lnTo>
                  <a:lnTo>
                    <a:pt x="160" y="56"/>
                  </a:lnTo>
                  <a:lnTo>
                    <a:pt x="160" y="40"/>
                  </a:lnTo>
                  <a:lnTo>
                    <a:pt x="152" y="24"/>
                  </a:lnTo>
                  <a:lnTo>
                    <a:pt x="144" y="24"/>
                  </a:lnTo>
                  <a:lnTo>
                    <a:pt x="136" y="16"/>
                  </a:lnTo>
                  <a:lnTo>
                    <a:pt x="128" y="8"/>
                  </a:lnTo>
                  <a:lnTo>
                    <a:pt x="120" y="0"/>
                  </a:lnTo>
                  <a:lnTo>
                    <a:pt x="112" y="8"/>
                  </a:lnTo>
                  <a:lnTo>
                    <a:pt x="112" y="16"/>
                  </a:lnTo>
                  <a:lnTo>
                    <a:pt x="104" y="16"/>
                  </a:lnTo>
                  <a:lnTo>
                    <a:pt x="96" y="16"/>
                  </a:lnTo>
                  <a:lnTo>
                    <a:pt x="88" y="32"/>
                  </a:lnTo>
                  <a:lnTo>
                    <a:pt x="80" y="32"/>
                  </a:lnTo>
                  <a:lnTo>
                    <a:pt x="72" y="40"/>
                  </a:lnTo>
                  <a:lnTo>
                    <a:pt x="64" y="48"/>
                  </a:lnTo>
                  <a:lnTo>
                    <a:pt x="72" y="64"/>
                  </a:lnTo>
                  <a:lnTo>
                    <a:pt x="64" y="72"/>
                  </a:lnTo>
                  <a:lnTo>
                    <a:pt x="56" y="96"/>
                  </a:lnTo>
                  <a:lnTo>
                    <a:pt x="48" y="96"/>
                  </a:lnTo>
                  <a:lnTo>
                    <a:pt x="40" y="120"/>
                  </a:lnTo>
                  <a:lnTo>
                    <a:pt x="32" y="136"/>
                  </a:lnTo>
                  <a:lnTo>
                    <a:pt x="40" y="144"/>
                  </a:lnTo>
                  <a:lnTo>
                    <a:pt x="40" y="160"/>
                  </a:lnTo>
                  <a:lnTo>
                    <a:pt x="24" y="160"/>
                  </a:lnTo>
                  <a:lnTo>
                    <a:pt x="16" y="168"/>
                  </a:lnTo>
                  <a:lnTo>
                    <a:pt x="16" y="184"/>
                  </a:lnTo>
                  <a:lnTo>
                    <a:pt x="8" y="200"/>
                  </a:lnTo>
                  <a:lnTo>
                    <a:pt x="16" y="224"/>
                  </a:lnTo>
                  <a:lnTo>
                    <a:pt x="24" y="232"/>
                  </a:lnTo>
                  <a:lnTo>
                    <a:pt x="16" y="240"/>
                  </a:lnTo>
                  <a:lnTo>
                    <a:pt x="16" y="248"/>
                  </a:lnTo>
                  <a:lnTo>
                    <a:pt x="16" y="264"/>
                  </a:lnTo>
                  <a:lnTo>
                    <a:pt x="8" y="272"/>
                  </a:lnTo>
                  <a:lnTo>
                    <a:pt x="0" y="288"/>
                  </a:lnTo>
                  <a:lnTo>
                    <a:pt x="0" y="296"/>
                  </a:lnTo>
                  <a:lnTo>
                    <a:pt x="8" y="312"/>
                  </a:lnTo>
                  <a:lnTo>
                    <a:pt x="8" y="328"/>
                  </a:lnTo>
                  <a:lnTo>
                    <a:pt x="16" y="352"/>
                  </a:lnTo>
                  <a:lnTo>
                    <a:pt x="16" y="360"/>
                  </a:lnTo>
                  <a:lnTo>
                    <a:pt x="24" y="368"/>
                  </a:lnTo>
                  <a:lnTo>
                    <a:pt x="24" y="376"/>
                  </a:lnTo>
                  <a:lnTo>
                    <a:pt x="40" y="376"/>
                  </a:lnTo>
                  <a:lnTo>
                    <a:pt x="40" y="368"/>
                  </a:lnTo>
                  <a:lnTo>
                    <a:pt x="48" y="360"/>
                  </a:lnTo>
                  <a:lnTo>
                    <a:pt x="64" y="360"/>
                  </a:lnTo>
                  <a:lnTo>
                    <a:pt x="72" y="344"/>
                  </a:lnTo>
                  <a:lnTo>
                    <a:pt x="72" y="312"/>
                  </a:lnTo>
                  <a:lnTo>
                    <a:pt x="72" y="296"/>
                  </a:lnTo>
                  <a:lnTo>
                    <a:pt x="80" y="296"/>
                  </a:lnTo>
                  <a:lnTo>
                    <a:pt x="96" y="288"/>
                  </a:lnTo>
                  <a:lnTo>
                    <a:pt x="96" y="272"/>
                  </a:lnTo>
                  <a:lnTo>
                    <a:pt x="88" y="256"/>
                  </a:lnTo>
                  <a:lnTo>
                    <a:pt x="80" y="248"/>
                  </a:lnTo>
                  <a:lnTo>
                    <a:pt x="80" y="224"/>
                  </a:lnTo>
                  <a:lnTo>
                    <a:pt x="80" y="200"/>
                  </a:lnTo>
                  <a:lnTo>
                    <a:pt x="96" y="184"/>
                  </a:lnTo>
                  <a:lnTo>
                    <a:pt x="104" y="176"/>
                  </a:lnTo>
                  <a:lnTo>
                    <a:pt x="128" y="160"/>
                  </a:lnTo>
                  <a:lnTo>
                    <a:pt x="136" y="144"/>
                  </a:lnTo>
                  <a:lnTo>
                    <a:pt x="128" y="136"/>
                  </a:lnTo>
                  <a:lnTo>
                    <a:pt x="136" y="120"/>
                  </a:lnTo>
                  <a:lnTo>
                    <a:pt x="152" y="104"/>
                  </a:lnTo>
                  <a:lnTo>
                    <a:pt x="160" y="112"/>
                  </a:lnTo>
                  <a:lnTo>
                    <a:pt x="160" y="104"/>
                  </a:lnTo>
                  <a:lnTo>
                    <a:pt x="160" y="8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55" name="Freeform 705"/>
            <p:cNvSpPr/>
            <p:nvPr/>
          </p:nvSpPr>
          <p:spPr bwMode="auto">
            <a:xfrm>
              <a:off x="3022624" y="2652703"/>
              <a:ext cx="246038" cy="161137"/>
            </a:xfrm>
            <a:custGeom>
              <a:avLst/>
              <a:gdLst>
                <a:gd name="T0" fmla="*/ 2147483647 w 232"/>
                <a:gd name="T1" fmla="*/ 2147483647 h 152"/>
                <a:gd name="T2" fmla="*/ 2147483647 w 232"/>
                <a:gd name="T3" fmla="*/ 2147483647 h 152"/>
                <a:gd name="T4" fmla="*/ 2147483647 w 232"/>
                <a:gd name="T5" fmla="*/ 2147483647 h 152"/>
                <a:gd name="T6" fmla="*/ 2147483647 w 232"/>
                <a:gd name="T7" fmla="*/ 2147483647 h 152"/>
                <a:gd name="T8" fmla="*/ 2147483647 w 232"/>
                <a:gd name="T9" fmla="*/ 2147483647 h 152"/>
                <a:gd name="T10" fmla="*/ 2147483647 w 232"/>
                <a:gd name="T11" fmla="*/ 2147483647 h 152"/>
                <a:gd name="T12" fmla="*/ 2147483647 w 232"/>
                <a:gd name="T13" fmla="*/ 2147483647 h 152"/>
                <a:gd name="T14" fmla="*/ 2147483647 w 232"/>
                <a:gd name="T15" fmla="*/ 2147483647 h 152"/>
                <a:gd name="T16" fmla="*/ 2147483647 w 232"/>
                <a:gd name="T17" fmla="*/ 2147483647 h 152"/>
                <a:gd name="T18" fmla="*/ 2147483647 w 232"/>
                <a:gd name="T19" fmla="*/ 2147483647 h 152"/>
                <a:gd name="T20" fmla="*/ 2147483647 w 232"/>
                <a:gd name="T21" fmla="*/ 2147483647 h 152"/>
                <a:gd name="T22" fmla="*/ 2147483647 w 232"/>
                <a:gd name="T23" fmla="*/ 0 h 152"/>
                <a:gd name="T24" fmla="*/ 2147483647 w 232"/>
                <a:gd name="T25" fmla="*/ 0 h 152"/>
                <a:gd name="T26" fmla="*/ 2147483647 w 232"/>
                <a:gd name="T27" fmla="*/ 2147483647 h 152"/>
                <a:gd name="T28" fmla="*/ 2147483647 w 232"/>
                <a:gd name="T29" fmla="*/ 2147483647 h 152"/>
                <a:gd name="T30" fmla="*/ 2147483647 w 232"/>
                <a:gd name="T31" fmla="*/ 2147483647 h 152"/>
                <a:gd name="T32" fmla="*/ 2147483647 w 232"/>
                <a:gd name="T33" fmla="*/ 2147483647 h 152"/>
                <a:gd name="T34" fmla="*/ 2147483647 w 232"/>
                <a:gd name="T35" fmla="*/ 2147483647 h 152"/>
                <a:gd name="T36" fmla="*/ 2147483647 w 232"/>
                <a:gd name="T37" fmla="*/ 2147483647 h 152"/>
                <a:gd name="T38" fmla="*/ 2147483647 w 232"/>
                <a:gd name="T39" fmla="*/ 2147483647 h 152"/>
                <a:gd name="T40" fmla="*/ 2147483647 w 232"/>
                <a:gd name="T41" fmla="*/ 2147483647 h 152"/>
                <a:gd name="T42" fmla="*/ 2147483647 w 232"/>
                <a:gd name="T43" fmla="*/ 2147483647 h 152"/>
                <a:gd name="T44" fmla="*/ 0 w 232"/>
                <a:gd name="T45" fmla="*/ 2147483647 h 152"/>
                <a:gd name="T46" fmla="*/ 0 w 232"/>
                <a:gd name="T47" fmla="*/ 2147483647 h 152"/>
                <a:gd name="T48" fmla="*/ 2147483647 w 232"/>
                <a:gd name="T49" fmla="*/ 2147483647 h 152"/>
                <a:gd name="T50" fmla="*/ 2147483647 w 232"/>
                <a:gd name="T51" fmla="*/ 2147483647 h 152"/>
                <a:gd name="T52" fmla="*/ 2147483647 w 232"/>
                <a:gd name="T53" fmla="*/ 2147483647 h 152"/>
                <a:gd name="T54" fmla="*/ 2147483647 w 232"/>
                <a:gd name="T55" fmla="*/ 2147483647 h 152"/>
                <a:gd name="T56" fmla="*/ 2147483647 w 232"/>
                <a:gd name="T57" fmla="*/ 2147483647 h 152"/>
                <a:gd name="T58" fmla="*/ 2147483647 w 232"/>
                <a:gd name="T59" fmla="*/ 2147483647 h 152"/>
                <a:gd name="T60" fmla="*/ 2147483647 w 232"/>
                <a:gd name="T61" fmla="*/ 2147483647 h 152"/>
                <a:gd name="T62" fmla="*/ 2147483647 w 232"/>
                <a:gd name="T63" fmla="*/ 2147483647 h 152"/>
                <a:gd name="T64" fmla="*/ 2147483647 w 232"/>
                <a:gd name="T65" fmla="*/ 2147483647 h 152"/>
                <a:gd name="T66" fmla="*/ 2147483647 w 232"/>
                <a:gd name="T67" fmla="*/ 2147483647 h 152"/>
                <a:gd name="T68" fmla="*/ 2147483647 w 232"/>
                <a:gd name="T69" fmla="*/ 2147483647 h 152"/>
                <a:gd name="T70" fmla="*/ 2147483647 w 232"/>
                <a:gd name="T71" fmla="*/ 2147483647 h 152"/>
                <a:gd name="T72" fmla="*/ 2147483647 w 232"/>
                <a:gd name="T73" fmla="*/ 2147483647 h 152"/>
                <a:gd name="T74" fmla="*/ 2147483647 w 232"/>
                <a:gd name="T75" fmla="*/ 2147483647 h 152"/>
                <a:gd name="T76" fmla="*/ 2147483647 w 232"/>
                <a:gd name="T77" fmla="*/ 2147483647 h 152"/>
                <a:gd name="T78" fmla="*/ 2147483647 w 232"/>
                <a:gd name="T79" fmla="*/ 2147483647 h 152"/>
                <a:gd name="T80" fmla="*/ 2147483647 w 232"/>
                <a:gd name="T81" fmla="*/ 2147483647 h 152"/>
                <a:gd name="T82" fmla="*/ 2147483647 w 232"/>
                <a:gd name="T83" fmla="*/ 2147483647 h 152"/>
                <a:gd name="T84" fmla="*/ 2147483647 w 232"/>
                <a:gd name="T85" fmla="*/ 2147483647 h 152"/>
                <a:gd name="T86" fmla="*/ 2147483647 w 232"/>
                <a:gd name="T87" fmla="*/ 2147483647 h 152"/>
                <a:gd name="T88" fmla="*/ 2147483647 w 232"/>
                <a:gd name="T89" fmla="*/ 2147483647 h 15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32"/>
                <a:gd name="T136" fmla="*/ 0 h 152"/>
                <a:gd name="T137" fmla="*/ 232 w 232"/>
                <a:gd name="T138" fmla="*/ 152 h 15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32" h="152">
                  <a:moveTo>
                    <a:pt x="216" y="88"/>
                  </a:moveTo>
                  <a:lnTo>
                    <a:pt x="224" y="88"/>
                  </a:lnTo>
                  <a:lnTo>
                    <a:pt x="232" y="64"/>
                  </a:lnTo>
                  <a:lnTo>
                    <a:pt x="232" y="56"/>
                  </a:lnTo>
                  <a:lnTo>
                    <a:pt x="208" y="48"/>
                  </a:lnTo>
                  <a:lnTo>
                    <a:pt x="192" y="40"/>
                  </a:lnTo>
                  <a:lnTo>
                    <a:pt x="184" y="40"/>
                  </a:lnTo>
                  <a:lnTo>
                    <a:pt x="168" y="32"/>
                  </a:lnTo>
                  <a:lnTo>
                    <a:pt x="160" y="16"/>
                  </a:lnTo>
                  <a:lnTo>
                    <a:pt x="136" y="8"/>
                  </a:lnTo>
                  <a:lnTo>
                    <a:pt x="128" y="8"/>
                  </a:lnTo>
                  <a:lnTo>
                    <a:pt x="128" y="0"/>
                  </a:lnTo>
                  <a:lnTo>
                    <a:pt x="120" y="0"/>
                  </a:lnTo>
                  <a:lnTo>
                    <a:pt x="112" y="24"/>
                  </a:lnTo>
                  <a:lnTo>
                    <a:pt x="96" y="24"/>
                  </a:lnTo>
                  <a:lnTo>
                    <a:pt x="72" y="24"/>
                  </a:lnTo>
                  <a:lnTo>
                    <a:pt x="48" y="16"/>
                  </a:lnTo>
                  <a:lnTo>
                    <a:pt x="32" y="16"/>
                  </a:lnTo>
                  <a:lnTo>
                    <a:pt x="24" y="16"/>
                  </a:lnTo>
                  <a:lnTo>
                    <a:pt x="24" y="32"/>
                  </a:lnTo>
                  <a:lnTo>
                    <a:pt x="16" y="40"/>
                  </a:lnTo>
                  <a:lnTo>
                    <a:pt x="8" y="64"/>
                  </a:lnTo>
                  <a:lnTo>
                    <a:pt x="0" y="64"/>
                  </a:lnTo>
                  <a:lnTo>
                    <a:pt x="0" y="72"/>
                  </a:lnTo>
                  <a:lnTo>
                    <a:pt x="8" y="80"/>
                  </a:lnTo>
                  <a:lnTo>
                    <a:pt x="16" y="88"/>
                  </a:lnTo>
                  <a:lnTo>
                    <a:pt x="48" y="80"/>
                  </a:lnTo>
                  <a:lnTo>
                    <a:pt x="72" y="80"/>
                  </a:lnTo>
                  <a:lnTo>
                    <a:pt x="96" y="96"/>
                  </a:lnTo>
                  <a:lnTo>
                    <a:pt x="104" y="112"/>
                  </a:lnTo>
                  <a:lnTo>
                    <a:pt x="88" y="120"/>
                  </a:lnTo>
                  <a:lnTo>
                    <a:pt x="88" y="136"/>
                  </a:lnTo>
                  <a:lnTo>
                    <a:pt x="96" y="136"/>
                  </a:lnTo>
                  <a:lnTo>
                    <a:pt x="104" y="128"/>
                  </a:lnTo>
                  <a:lnTo>
                    <a:pt x="120" y="120"/>
                  </a:lnTo>
                  <a:lnTo>
                    <a:pt x="136" y="120"/>
                  </a:lnTo>
                  <a:lnTo>
                    <a:pt x="144" y="128"/>
                  </a:lnTo>
                  <a:lnTo>
                    <a:pt x="136" y="136"/>
                  </a:lnTo>
                  <a:lnTo>
                    <a:pt x="152" y="152"/>
                  </a:lnTo>
                  <a:lnTo>
                    <a:pt x="184" y="136"/>
                  </a:lnTo>
                  <a:lnTo>
                    <a:pt x="168" y="128"/>
                  </a:lnTo>
                  <a:lnTo>
                    <a:pt x="176" y="112"/>
                  </a:lnTo>
                  <a:lnTo>
                    <a:pt x="200" y="112"/>
                  </a:lnTo>
                  <a:lnTo>
                    <a:pt x="208" y="104"/>
                  </a:lnTo>
                  <a:lnTo>
                    <a:pt x="216" y="8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56" name="Freeform 706"/>
            <p:cNvSpPr/>
            <p:nvPr/>
          </p:nvSpPr>
          <p:spPr bwMode="auto">
            <a:xfrm>
              <a:off x="3166435" y="2652703"/>
              <a:ext cx="25990" cy="16460"/>
            </a:xfrm>
            <a:custGeom>
              <a:avLst/>
              <a:gdLst>
                <a:gd name="T0" fmla="*/ 2147483647 w 24"/>
                <a:gd name="T1" fmla="*/ 2147483647 h 16"/>
                <a:gd name="T2" fmla="*/ 2147483647 w 24"/>
                <a:gd name="T3" fmla="*/ 0 h 16"/>
                <a:gd name="T4" fmla="*/ 0 w 24"/>
                <a:gd name="T5" fmla="*/ 2147483647 h 16"/>
                <a:gd name="T6" fmla="*/ 2147483647 w 24"/>
                <a:gd name="T7" fmla="*/ 2147483647 h 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"/>
                <a:gd name="T13" fmla="*/ 0 h 16"/>
                <a:gd name="T14" fmla="*/ 24 w 24"/>
                <a:gd name="T15" fmla="*/ 16 h 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" h="16">
                  <a:moveTo>
                    <a:pt x="24" y="16"/>
                  </a:moveTo>
                  <a:lnTo>
                    <a:pt x="8" y="0"/>
                  </a:lnTo>
                  <a:lnTo>
                    <a:pt x="0" y="8"/>
                  </a:lnTo>
                  <a:lnTo>
                    <a:pt x="24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57" name="Freeform 707"/>
            <p:cNvSpPr/>
            <p:nvPr/>
          </p:nvSpPr>
          <p:spPr bwMode="auto">
            <a:xfrm>
              <a:off x="2997500" y="2864954"/>
              <a:ext cx="84034" cy="84900"/>
            </a:xfrm>
            <a:custGeom>
              <a:avLst/>
              <a:gdLst>
                <a:gd name="T0" fmla="*/ 2147483647 w 80"/>
                <a:gd name="T1" fmla="*/ 2147483647 h 80"/>
                <a:gd name="T2" fmla="*/ 2147483647 w 80"/>
                <a:gd name="T3" fmla="*/ 0 h 80"/>
                <a:gd name="T4" fmla="*/ 2147483647 w 80"/>
                <a:gd name="T5" fmla="*/ 2147483647 h 80"/>
                <a:gd name="T6" fmla="*/ 2147483647 w 80"/>
                <a:gd name="T7" fmla="*/ 2147483647 h 80"/>
                <a:gd name="T8" fmla="*/ 2147483647 w 80"/>
                <a:gd name="T9" fmla="*/ 2147483647 h 80"/>
                <a:gd name="T10" fmla="*/ 2147483647 w 80"/>
                <a:gd name="T11" fmla="*/ 2147483647 h 80"/>
                <a:gd name="T12" fmla="*/ 2147483647 w 80"/>
                <a:gd name="T13" fmla="*/ 2147483647 h 80"/>
                <a:gd name="T14" fmla="*/ 2147483647 w 80"/>
                <a:gd name="T15" fmla="*/ 2147483647 h 80"/>
                <a:gd name="T16" fmla="*/ 2147483647 w 80"/>
                <a:gd name="T17" fmla="*/ 2147483647 h 80"/>
                <a:gd name="T18" fmla="*/ 2147483647 w 80"/>
                <a:gd name="T19" fmla="*/ 2147483647 h 80"/>
                <a:gd name="T20" fmla="*/ 0 w 80"/>
                <a:gd name="T21" fmla="*/ 2147483647 h 80"/>
                <a:gd name="T22" fmla="*/ 2147483647 w 80"/>
                <a:gd name="T23" fmla="*/ 2147483647 h 80"/>
                <a:gd name="T24" fmla="*/ 2147483647 w 80"/>
                <a:gd name="T25" fmla="*/ 2147483647 h 80"/>
                <a:gd name="T26" fmla="*/ 2147483647 w 80"/>
                <a:gd name="T27" fmla="*/ 2147483647 h 80"/>
                <a:gd name="T28" fmla="*/ 2147483647 w 80"/>
                <a:gd name="T29" fmla="*/ 2147483647 h 80"/>
                <a:gd name="T30" fmla="*/ 2147483647 w 80"/>
                <a:gd name="T31" fmla="*/ 2147483647 h 80"/>
                <a:gd name="T32" fmla="*/ 2147483647 w 80"/>
                <a:gd name="T33" fmla="*/ 2147483647 h 80"/>
                <a:gd name="T34" fmla="*/ 2147483647 w 80"/>
                <a:gd name="T35" fmla="*/ 2147483647 h 80"/>
                <a:gd name="T36" fmla="*/ 2147483647 w 80"/>
                <a:gd name="T37" fmla="*/ 2147483647 h 80"/>
                <a:gd name="T38" fmla="*/ 2147483647 w 80"/>
                <a:gd name="T39" fmla="*/ 2147483647 h 80"/>
                <a:gd name="T40" fmla="*/ 2147483647 w 80"/>
                <a:gd name="T41" fmla="*/ 2147483647 h 80"/>
                <a:gd name="T42" fmla="*/ 2147483647 w 80"/>
                <a:gd name="T43" fmla="*/ 2147483647 h 80"/>
                <a:gd name="T44" fmla="*/ 2147483647 w 80"/>
                <a:gd name="T45" fmla="*/ 2147483647 h 80"/>
                <a:gd name="T46" fmla="*/ 2147483647 w 80"/>
                <a:gd name="T47" fmla="*/ 2147483647 h 80"/>
                <a:gd name="T48" fmla="*/ 2147483647 w 80"/>
                <a:gd name="T49" fmla="*/ 2147483647 h 80"/>
                <a:gd name="T50" fmla="*/ 2147483647 w 80"/>
                <a:gd name="T51" fmla="*/ 2147483647 h 80"/>
                <a:gd name="T52" fmla="*/ 2147483647 w 80"/>
                <a:gd name="T53" fmla="*/ 2147483647 h 8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80"/>
                <a:gd name="T82" fmla="*/ 0 h 80"/>
                <a:gd name="T83" fmla="*/ 80 w 80"/>
                <a:gd name="T84" fmla="*/ 80 h 8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80" h="80">
                  <a:moveTo>
                    <a:pt x="80" y="8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64" y="8"/>
                  </a:lnTo>
                  <a:lnTo>
                    <a:pt x="40" y="8"/>
                  </a:lnTo>
                  <a:lnTo>
                    <a:pt x="32" y="8"/>
                  </a:lnTo>
                  <a:lnTo>
                    <a:pt x="16" y="16"/>
                  </a:lnTo>
                  <a:lnTo>
                    <a:pt x="8" y="24"/>
                  </a:lnTo>
                  <a:lnTo>
                    <a:pt x="0" y="32"/>
                  </a:lnTo>
                  <a:lnTo>
                    <a:pt x="8" y="48"/>
                  </a:lnTo>
                  <a:lnTo>
                    <a:pt x="24" y="48"/>
                  </a:lnTo>
                  <a:lnTo>
                    <a:pt x="16" y="56"/>
                  </a:lnTo>
                  <a:lnTo>
                    <a:pt x="16" y="72"/>
                  </a:lnTo>
                  <a:lnTo>
                    <a:pt x="32" y="80"/>
                  </a:lnTo>
                  <a:lnTo>
                    <a:pt x="40" y="72"/>
                  </a:lnTo>
                  <a:lnTo>
                    <a:pt x="40" y="64"/>
                  </a:lnTo>
                  <a:lnTo>
                    <a:pt x="56" y="56"/>
                  </a:lnTo>
                  <a:lnTo>
                    <a:pt x="40" y="40"/>
                  </a:lnTo>
                  <a:lnTo>
                    <a:pt x="40" y="32"/>
                  </a:lnTo>
                  <a:lnTo>
                    <a:pt x="32" y="24"/>
                  </a:lnTo>
                  <a:lnTo>
                    <a:pt x="56" y="16"/>
                  </a:lnTo>
                  <a:lnTo>
                    <a:pt x="72" y="16"/>
                  </a:lnTo>
                  <a:lnTo>
                    <a:pt x="80" y="16"/>
                  </a:lnTo>
                  <a:lnTo>
                    <a:pt x="8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58" name="Freeform 708"/>
            <p:cNvSpPr/>
            <p:nvPr/>
          </p:nvSpPr>
          <p:spPr bwMode="auto">
            <a:xfrm>
              <a:off x="3166435" y="2652703"/>
              <a:ext cx="25990" cy="16460"/>
            </a:xfrm>
            <a:custGeom>
              <a:avLst/>
              <a:gdLst>
                <a:gd name="T0" fmla="*/ 2147483647 w 24"/>
                <a:gd name="T1" fmla="*/ 2147483647 h 16"/>
                <a:gd name="T2" fmla="*/ 2147483647 w 24"/>
                <a:gd name="T3" fmla="*/ 0 h 16"/>
                <a:gd name="T4" fmla="*/ 0 w 24"/>
                <a:gd name="T5" fmla="*/ 2147483647 h 16"/>
                <a:gd name="T6" fmla="*/ 2147483647 w 24"/>
                <a:gd name="T7" fmla="*/ 2147483647 h 16"/>
                <a:gd name="T8" fmla="*/ 2147483647 w 24"/>
                <a:gd name="T9" fmla="*/ 2147483647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"/>
                <a:gd name="T16" fmla="*/ 0 h 16"/>
                <a:gd name="T17" fmla="*/ 24 w 24"/>
                <a:gd name="T18" fmla="*/ 16 h 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" h="16">
                  <a:moveTo>
                    <a:pt x="24" y="16"/>
                  </a:moveTo>
                  <a:lnTo>
                    <a:pt x="8" y="0"/>
                  </a:lnTo>
                  <a:lnTo>
                    <a:pt x="0" y="8"/>
                  </a:lnTo>
                  <a:lnTo>
                    <a:pt x="24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59" name="Freeform 709"/>
            <p:cNvSpPr/>
            <p:nvPr/>
          </p:nvSpPr>
          <p:spPr bwMode="auto">
            <a:xfrm>
              <a:off x="2997500" y="2737604"/>
              <a:ext cx="135147" cy="92697"/>
            </a:xfrm>
            <a:custGeom>
              <a:avLst/>
              <a:gdLst>
                <a:gd name="T0" fmla="*/ 2147483647 w 128"/>
                <a:gd name="T1" fmla="*/ 2147483647 h 88"/>
                <a:gd name="T2" fmla="*/ 2147483647 w 128"/>
                <a:gd name="T3" fmla="*/ 2147483647 h 88"/>
                <a:gd name="T4" fmla="*/ 2147483647 w 128"/>
                <a:gd name="T5" fmla="*/ 2147483647 h 88"/>
                <a:gd name="T6" fmla="*/ 2147483647 w 128"/>
                <a:gd name="T7" fmla="*/ 0 h 88"/>
                <a:gd name="T8" fmla="*/ 2147483647 w 128"/>
                <a:gd name="T9" fmla="*/ 0 h 88"/>
                <a:gd name="T10" fmla="*/ 2147483647 w 128"/>
                <a:gd name="T11" fmla="*/ 2147483647 h 88"/>
                <a:gd name="T12" fmla="*/ 2147483647 w 128"/>
                <a:gd name="T13" fmla="*/ 0 h 88"/>
                <a:gd name="T14" fmla="*/ 2147483647 w 128"/>
                <a:gd name="T15" fmla="*/ 2147483647 h 88"/>
                <a:gd name="T16" fmla="*/ 2147483647 w 128"/>
                <a:gd name="T17" fmla="*/ 2147483647 h 88"/>
                <a:gd name="T18" fmla="*/ 0 w 128"/>
                <a:gd name="T19" fmla="*/ 2147483647 h 88"/>
                <a:gd name="T20" fmla="*/ 2147483647 w 128"/>
                <a:gd name="T21" fmla="*/ 2147483647 h 88"/>
                <a:gd name="T22" fmla="*/ 2147483647 w 128"/>
                <a:gd name="T23" fmla="*/ 2147483647 h 88"/>
                <a:gd name="T24" fmla="*/ 2147483647 w 128"/>
                <a:gd name="T25" fmla="*/ 2147483647 h 88"/>
                <a:gd name="T26" fmla="*/ 2147483647 w 128"/>
                <a:gd name="T27" fmla="*/ 2147483647 h 88"/>
                <a:gd name="T28" fmla="*/ 2147483647 w 128"/>
                <a:gd name="T29" fmla="*/ 2147483647 h 88"/>
                <a:gd name="T30" fmla="*/ 2147483647 w 128"/>
                <a:gd name="T31" fmla="*/ 2147483647 h 88"/>
                <a:gd name="T32" fmla="*/ 2147483647 w 128"/>
                <a:gd name="T33" fmla="*/ 2147483647 h 88"/>
                <a:gd name="T34" fmla="*/ 2147483647 w 128"/>
                <a:gd name="T35" fmla="*/ 2147483647 h 88"/>
                <a:gd name="T36" fmla="*/ 2147483647 w 128"/>
                <a:gd name="T37" fmla="*/ 2147483647 h 8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8"/>
                <a:gd name="T58" fmla="*/ 0 h 88"/>
                <a:gd name="T59" fmla="*/ 128 w 128"/>
                <a:gd name="T60" fmla="*/ 88 h 8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8" h="88">
                  <a:moveTo>
                    <a:pt x="112" y="40"/>
                  </a:moveTo>
                  <a:lnTo>
                    <a:pt x="128" y="32"/>
                  </a:lnTo>
                  <a:lnTo>
                    <a:pt x="120" y="16"/>
                  </a:lnTo>
                  <a:lnTo>
                    <a:pt x="96" y="0"/>
                  </a:lnTo>
                  <a:lnTo>
                    <a:pt x="72" y="0"/>
                  </a:lnTo>
                  <a:lnTo>
                    <a:pt x="40" y="8"/>
                  </a:lnTo>
                  <a:lnTo>
                    <a:pt x="32" y="0"/>
                  </a:lnTo>
                  <a:lnTo>
                    <a:pt x="24" y="24"/>
                  </a:lnTo>
                  <a:lnTo>
                    <a:pt x="16" y="40"/>
                  </a:lnTo>
                  <a:lnTo>
                    <a:pt x="0" y="40"/>
                  </a:lnTo>
                  <a:lnTo>
                    <a:pt x="32" y="80"/>
                  </a:lnTo>
                  <a:lnTo>
                    <a:pt x="40" y="80"/>
                  </a:lnTo>
                  <a:lnTo>
                    <a:pt x="64" y="80"/>
                  </a:lnTo>
                  <a:lnTo>
                    <a:pt x="88" y="80"/>
                  </a:lnTo>
                  <a:lnTo>
                    <a:pt x="112" y="88"/>
                  </a:lnTo>
                  <a:lnTo>
                    <a:pt x="112" y="64"/>
                  </a:lnTo>
                  <a:lnTo>
                    <a:pt x="120" y="56"/>
                  </a:lnTo>
                  <a:lnTo>
                    <a:pt x="112" y="56"/>
                  </a:lnTo>
                  <a:lnTo>
                    <a:pt x="112" y="4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60" name="Freeform 710"/>
            <p:cNvSpPr/>
            <p:nvPr/>
          </p:nvSpPr>
          <p:spPr bwMode="auto">
            <a:xfrm>
              <a:off x="2997500" y="2780054"/>
              <a:ext cx="33787" cy="42450"/>
            </a:xfrm>
            <a:custGeom>
              <a:avLst/>
              <a:gdLst>
                <a:gd name="T0" fmla="*/ 2147483647 w 32"/>
                <a:gd name="T1" fmla="*/ 2147483647 h 40"/>
                <a:gd name="T2" fmla="*/ 2147483647 w 32"/>
                <a:gd name="T3" fmla="*/ 2147483647 h 40"/>
                <a:gd name="T4" fmla="*/ 0 w 32"/>
                <a:gd name="T5" fmla="*/ 0 h 40"/>
                <a:gd name="T6" fmla="*/ 2147483647 w 32"/>
                <a:gd name="T7" fmla="*/ 2147483647 h 40"/>
                <a:gd name="T8" fmla="*/ 2147483647 w 32"/>
                <a:gd name="T9" fmla="*/ 2147483647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"/>
                <a:gd name="T16" fmla="*/ 0 h 40"/>
                <a:gd name="T17" fmla="*/ 32 w 32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" h="40">
                  <a:moveTo>
                    <a:pt x="32" y="32"/>
                  </a:moveTo>
                  <a:lnTo>
                    <a:pt x="32" y="40"/>
                  </a:lnTo>
                  <a:lnTo>
                    <a:pt x="0" y="0"/>
                  </a:lnTo>
                  <a:lnTo>
                    <a:pt x="8" y="16"/>
                  </a:lnTo>
                  <a:lnTo>
                    <a:pt x="32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61" name="Freeform 711"/>
            <p:cNvSpPr/>
            <p:nvPr/>
          </p:nvSpPr>
          <p:spPr bwMode="auto">
            <a:xfrm>
              <a:off x="2886610" y="2686490"/>
              <a:ext cx="93564" cy="51114"/>
            </a:xfrm>
            <a:custGeom>
              <a:avLst/>
              <a:gdLst>
                <a:gd name="T0" fmla="*/ 2147483647 w 88"/>
                <a:gd name="T1" fmla="*/ 2147483647 h 48"/>
                <a:gd name="T2" fmla="*/ 2147483647 w 88"/>
                <a:gd name="T3" fmla="*/ 2147483647 h 48"/>
                <a:gd name="T4" fmla="*/ 2147483647 w 88"/>
                <a:gd name="T5" fmla="*/ 2147483647 h 48"/>
                <a:gd name="T6" fmla="*/ 2147483647 w 88"/>
                <a:gd name="T7" fmla="*/ 2147483647 h 48"/>
                <a:gd name="T8" fmla="*/ 2147483647 w 88"/>
                <a:gd name="T9" fmla="*/ 2147483647 h 48"/>
                <a:gd name="T10" fmla="*/ 2147483647 w 88"/>
                <a:gd name="T11" fmla="*/ 2147483647 h 48"/>
                <a:gd name="T12" fmla="*/ 2147483647 w 88"/>
                <a:gd name="T13" fmla="*/ 2147483647 h 48"/>
                <a:gd name="T14" fmla="*/ 2147483647 w 88"/>
                <a:gd name="T15" fmla="*/ 2147483647 h 48"/>
                <a:gd name="T16" fmla="*/ 2147483647 w 88"/>
                <a:gd name="T17" fmla="*/ 2147483647 h 48"/>
                <a:gd name="T18" fmla="*/ 2147483647 w 88"/>
                <a:gd name="T19" fmla="*/ 0 h 48"/>
                <a:gd name="T20" fmla="*/ 2147483647 w 88"/>
                <a:gd name="T21" fmla="*/ 0 h 48"/>
                <a:gd name="T22" fmla="*/ 2147483647 w 88"/>
                <a:gd name="T23" fmla="*/ 0 h 48"/>
                <a:gd name="T24" fmla="*/ 2147483647 w 88"/>
                <a:gd name="T25" fmla="*/ 2147483647 h 48"/>
                <a:gd name="T26" fmla="*/ 2147483647 w 88"/>
                <a:gd name="T27" fmla="*/ 2147483647 h 48"/>
                <a:gd name="T28" fmla="*/ 0 w 88"/>
                <a:gd name="T29" fmla="*/ 2147483647 h 48"/>
                <a:gd name="T30" fmla="*/ 2147483647 w 88"/>
                <a:gd name="T31" fmla="*/ 2147483647 h 48"/>
                <a:gd name="T32" fmla="*/ 2147483647 w 88"/>
                <a:gd name="T33" fmla="*/ 2147483647 h 48"/>
                <a:gd name="T34" fmla="*/ 2147483647 w 88"/>
                <a:gd name="T35" fmla="*/ 2147483647 h 48"/>
                <a:gd name="T36" fmla="*/ 2147483647 w 88"/>
                <a:gd name="T37" fmla="*/ 2147483647 h 4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88"/>
                <a:gd name="T58" fmla="*/ 0 h 48"/>
                <a:gd name="T59" fmla="*/ 88 w 88"/>
                <a:gd name="T60" fmla="*/ 48 h 4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88" h="48">
                  <a:moveTo>
                    <a:pt x="40" y="40"/>
                  </a:moveTo>
                  <a:lnTo>
                    <a:pt x="56" y="40"/>
                  </a:lnTo>
                  <a:lnTo>
                    <a:pt x="64" y="40"/>
                  </a:lnTo>
                  <a:lnTo>
                    <a:pt x="64" y="48"/>
                  </a:lnTo>
                  <a:lnTo>
                    <a:pt x="80" y="40"/>
                  </a:lnTo>
                  <a:lnTo>
                    <a:pt x="80" y="32"/>
                  </a:lnTo>
                  <a:lnTo>
                    <a:pt x="88" y="24"/>
                  </a:lnTo>
                  <a:lnTo>
                    <a:pt x="72" y="16"/>
                  </a:lnTo>
                  <a:lnTo>
                    <a:pt x="56" y="8"/>
                  </a:lnTo>
                  <a:lnTo>
                    <a:pt x="40" y="0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16"/>
                  </a:lnTo>
                  <a:lnTo>
                    <a:pt x="16" y="24"/>
                  </a:lnTo>
                  <a:lnTo>
                    <a:pt x="24" y="40"/>
                  </a:lnTo>
                  <a:lnTo>
                    <a:pt x="40" y="4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62" name="Freeform 712"/>
            <p:cNvSpPr/>
            <p:nvPr/>
          </p:nvSpPr>
          <p:spPr bwMode="auto">
            <a:xfrm>
              <a:off x="2946387" y="2737604"/>
              <a:ext cx="84900" cy="51113"/>
            </a:xfrm>
            <a:custGeom>
              <a:avLst/>
              <a:gdLst>
                <a:gd name="T0" fmla="*/ 2147483647 w 80"/>
                <a:gd name="T1" fmla="*/ 0 h 48"/>
                <a:gd name="T2" fmla="*/ 2147483647 w 80"/>
                <a:gd name="T3" fmla="*/ 0 h 48"/>
                <a:gd name="T4" fmla="*/ 2147483647 w 80"/>
                <a:gd name="T5" fmla="*/ 2147483647 h 48"/>
                <a:gd name="T6" fmla="*/ 2147483647 w 80"/>
                <a:gd name="T7" fmla="*/ 2147483647 h 48"/>
                <a:gd name="T8" fmla="*/ 2147483647 w 80"/>
                <a:gd name="T9" fmla="*/ 2147483647 h 48"/>
                <a:gd name="T10" fmla="*/ 2147483647 w 80"/>
                <a:gd name="T11" fmla="*/ 2147483647 h 48"/>
                <a:gd name="T12" fmla="*/ 2147483647 w 80"/>
                <a:gd name="T13" fmla="*/ 2147483647 h 48"/>
                <a:gd name="T14" fmla="*/ 0 w 80"/>
                <a:gd name="T15" fmla="*/ 2147483647 h 48"/>
                <a:gd name="T16" fmla="*/ 0 w 80"/>
                <a:gd name="T17" fmla="*/ 2147483647 h 48"/>
                <a:gd name="T18" fmla="*/ 2147483647 w 80"/>
                <a:gd name="T19" fmla="*/ 2147483647 h 48"/>
                <a:gd name="T20" fmla="*/ 2147483647 w 80"/>
                <a:gd name="T21" fmla="*/ 2147483647 h 48"/>
                <a:gd name="T22" fmla="*/ 2147483647 w 80"/>
                <a:gd name="T23" fmla="*/ 2147483647 h 48"/>
                <a:gd name="T24" fmla="*/ 2147483647 w 80"/>
                <a:gd name="T25" fmla="*/ 2147483647 h 48"/>
                <a:gd name="T26" fmla="*/ 2147483647 w 80"/>
                <a:gd name="T27" fmla="*/ 2147483647 h 48"/>
                <a:gd name="T28" fmla="*/ 2147483647 w 80"/>
                <a:gd name="T29" fmla="*/ 0 h 48"/>
                <a:gd name="T30" fmla="*/ 2147483647 w 80"/>
                <a:gd name="T31" fmla="*/ 0 h 48"/>
                <a:gd name="T32" fmla="*/ 2147483647 w 80"/>
                <a:gd name="T33" fmla="*/ 0 h 4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0"/>
                <a:gd name="T52" fmla="*/ 0 h 48"/>
                <a:gd name="T53" fmla="*/ 80 w 80"/>
                <a:gd name="T54" fmla="*/ 48 h 4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0" h="48">
                  <a:moveTo>
                    <a:pt x="56" y="0"/>
                  </a:moveTo>
                  <a:lnTo>
                    <a:pt x="48" y="0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16" y="40"/>
                  </a:lnTo>
                  <a:lnTo>
                    <a:pt x="32" y="48"/>
                  </a:lnTo>
                  <a:lnTo>
                    <a:pt x="48" y="40"/>
                  </a:lnTo>
                  <a:lnTo>
                    <a:pt x="64" y="40"/>
                  </a:lnTo>
                  <a:lnTo>
                    <a:pt x="72" y="24"/>
                  </a:lnTo>
                  <a:lnTo>
                    <a:pt x="80" y="0"/>
                  </a:lnTo>
                  <a:lnTo>
                    <a:pt x="72" y="0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63" name="Freeform 713"/>
            <p:cNvSpPr/>
            <p:nvPr/>
          </p:nvSpPr>
          <p:spPr bwMode="auto">
            <a:xfrm>
              <a:off x="2955050" y="2711614"/>
              <a:ext cx="76237" cy="34653"/>
            </a:xfrm>
            <a:custGeom>
              <a:avLst/>
              <a:gdLst>
                <a:gd name="T0" fmla="*/ 2147483647 w 72"/>
                <a:gd name="T1" fmla="*/ 2147483647 h 32"/>
                <a:gd name="T2" fmla="*/ 2147483647 w 72"/>
                <a:gd name="T3" fmla="*/ 0 h 32"/>
                <a:gd name="T4" fmla="*/ 2147483647 w 72"/>
                <a:gd name="T5" fmla="*/ 2147483647 h 32"/>
                <a:gd name="T6" fmla="*/ 2147483647 w 72"/>
                <a:gd name="T7" fmla="*/ 2147483647 h 32"/>
                <a:gd name="T8" fmla="*/ 0 w 72"/>
                <a:gd name="T9" fmla="*/ 2147483647 h 32"/>
                <a:gd name="T10" fmla="*/ 0 w 72"/>
                <a:gd name="T11" fmla="*/ 2147483647 h 32"/>
                <a:gd name="T12" fmla="*/ 2147483647 w 72"/>
                <a:gd name="T13" fmla="*/ 2147483647 h 32"/>
                <a:gd name="T14" fmla="*/ 2147483647 w 72"/>
                <a:gd name="T15" fmla="*/ 2147483647 h 32"/>
                <a:gd name="T16" fmla="*/ 2147483647 w 72"/>
                <a:gd name="T17" fmla="*/ 2147483647 h 32"/>
                <a:gd name="T18" fmla="*/ 2147483647 w 72"/>
                <a:gd name="T19" fmla="*/ 2147483647 h 32"/>
                <a:gd name="T20" fmla="*/ 2147483647 w 72"/>
                <a:gd name="T21" fmla="*/ 2147483647 h 32"/>
                <a:gd name="T22" fmla="*/ 2147483647 w 72"/>
                <a:gd name="T23" fmla="*/ 2147483647 h 32"/>
                <a:gd name="T24" fmla="*/ 2147483647 w 72"/>
                <a:gd name="T25" fmla="*/ 2147483647 h 32"/>
                <a:gd name="T26" fmla="*/ 2147483647 w 72"/>
                <a:gd name="T27" fmla="*/ 2147483647 h 32"/>
                <a:gd name="T28" fmla="*/ 2147483647 w 72"/>
                <a:gd name="T29" fmla="*/ 2147483647 h 32"/>
                <a:gd name="T30" fmla="*/ 2147483647 w 72"/>
                <a:gd name="T31" fmla="*/ 2147483647 h 32"/>
                <a:gd name="T32" fmla="*/ 2147483647 w 72"/>
                <a:gd name="T33" fmla="*/ 2147483647 h 3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72"/>
                <a:gd name="T52" fmla="*/ 0 h 32"/>
                <a:gd name="T53" fmla="*/ 72 w 72"/>
                <a:gd name="T54" fmla="*/ 32 h 3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72" h="32">
                  <a:moveTo>
                    <a:pt x="40" y="8"/>
                  </a:moveTo>
                  <a:lnTo>
                    <a:pt x="24" y="0"/>
                  </a:lnTo>
                  <a:lnTo>
                    <a:pt x="16" y="8"/>
                  </a:lnTo>
                  <a:lnTo>
                    <a:pt x="16" y="16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8" y="32"/>
                  </a:lnTo>
                  <a:lnTo>
                    <a:pt x="16" y="32"/>
                  </a:lnTo>
                  <a:lnTo>
                    <a:pt x="24" y="32"/>
                  </a:lnTo>
                  <a:lnTo>
                    <a:pt x="40" y="24"/>
                  </a:lnTo>
                  <a:lnTo>
                    <a:pt x="48" y="24"/>
                  </a:lnTo>
                  <a:lnTo>
                    <a:pt x="64" y="24"/>
                  </a:lnTo>
                  <a:lnTo>
                    <a:pt x="72" y="24"/>
                  </a:lnTo>
                  <a:lnTo>
                    <a:pt x="64" y="16"/>
                  </a:lnTo>
                  <a:lnTo>
                    <a:pt x="64" y="8"/>
                  </a:lnTo>
                  <a:lnTo>
                    <a:pt x="56" y="8"/>
                  </a:lnTo>
                  <a:lnTo>
                    <a:pt x="4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64" name="Freeform 714"/>
            <p:cNvSpPr/>
            <p:nvPr/>
          </p:nvSpPr>
          <p:spPr bwMode="auto">
            <a:xfrm>
              <a:off x="2997500" y="2780054"/>
              <a:ext cx="33787" cy="42450"/>
            </a:xfrm>
            <a:custGeom>
              <a:avLst/>
              <a:gdLst>
                <a:gd name="T0" fmla="*/ 2147483647 w 32"/>
                <a:gd name="T1" fmla="*/ 2147483647 h 40"/>
                <a:gd name="T2" fmla="*/ 2147483647 w 32"/>
                <a:gd name="T3" fmla="*/ 2147483647 h 40"/>
                <a:gd name="T4" fmla="*/ 0 w 32"/>
                <a:gd name="T5" fmla="*/ 0 h 40"/>
                <a:gd name="T6" fmla="*/ 2147483647 w 32"/>
                <a:gd name="T7" fmla="*/ 2147483647 h 40"/>
                <a:gd name="T8" fmla="*/ 2147483647 w 32"/>
                <a:gd name="T9" fmla="*/ 2147483647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"/>
                <a:gd name="T16" fmla="*/ 0 h 40"/>
                <a:gd name="T17" fmla="*/ 32 w 32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" h="40">
                  <a:moveTo>
                    <a:pt x="32" y="32"/>
                  </a:moveTo>
                  <a:lnTo>
                    <a:pt x="32" y="40"/>
                  </a:lnTo>
                  <a:lnTo>
                    <a:pt x="0" y="0"/>
                  </a:lnTo>
                  <a:lnTo>
                    <a:pt x="8" y="16"/>
                  </a:lnTo>
                  <a:lnTo>
                    <a:pt x="32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65" name="Freeform 715"/>
            <p:cNvSpPr/>
            <p:nvPr/>
          </p:nvSpPr>
          <p:spPr bwMode="auto">
            <a:xfrm>
              <a:off x="2955050" y="2711614"/>
              <a:ext cx="76237" cy="34653"/>
            </a:xfrm>
            <a:custGeom>
              <a:avLst/>
              <a:gdLst>
                <a:gd name="T0" fmla="*/ 2147483647 w 72"/>
                <a:gd name="T1" fmla="*/ 2147483647 h 32"/>
                <a:gd name="T2" fmla="*/ 2147483647 w 72"/>
                <a:gd name="T3" fmla="*/ 0 h 32"/>
                <a:gd name="T4" fmla="*/ 2147483647 w 72"/>
                <a:gd name="T5" fmla="*/ 0 h 32"/>
                <a:gd name="T6" fmla="*/ 2147483647 w 72"/>
                <a:gd name="T7" fmla="*/ 2147483647 h 32"/>
                <a:gd name="T8" fmla="*/ 2147483647 w 72"/>
                <a:gd name="T9" fmla="*/ 2147483647 h 32"/>
                <a:gd name="T10" fmla="*/ 0 w 72"/>
                <a:gd name="T11" fmla="*/ 2147483647 h 32"/>
                <a:gd name="T12" fmla="*/ 0 w 72"/>
                <a:gd name="T13" fmla="*/ 2147483647 h 32"/>
                <a:gd name="T14" fmla="*/ 0 w 72"/>
                <a:gd name="T15" fmla="*/ 2147483647 h 32"/>
                <a:gd name="T16" fmla="*/ 2147483647 w 72"/>
                <a:gd name="T17" fmla="*/ 2147483647 h 32"/>
                <a:gd name="T18" fmla="*/ 2147483647 w 72"/>
                <a:gd name="T19" fmla="*/ 2147483647 h 32"/>
                <a:gd name="T20" fmla="*/ 2147483647 w 72"/>
                <a:gd name="T21" fmla="*/ 2147483647 h 32"/>
                <a:gd name="T22" fmla="*/ 2147483647 w 72"/>
                <a:gd name="T23" fmla="*/ 2147483647 h 32"/>
                <a:gd name="T24" fmla="*/ 2147483647 w 72"/>
                <a:gd name="T25" fmla="*/ 2147483647 h 32"/>
                <a:gd name="T26" fmla="*/ 2147483647 w 72"/>
                <a:gd name="T27" fmla="*/ 2147483647 h 32"/>
                <a:gd name="T28" fmla="*/ 2147483647 w 72"/>
                <a:gd name="T29" fmla="*/ 2147483647 h 32"/>
                <a:gd name="T30" fmla="*/ 2147483647 w 72"/>
                <a:gd name="T31" fmla="*/ 2147483647 h 32"/>
                <a:gd name="T32" fmla="*/ 2147483647 w 72"/>
                <a:gd name="T33" fmla="*/ 2147483647 h 32"/>
                <a:gd name="T34" fmla="*/ 2147483647 w 72"/>
                <a:gd name="T35" fmla="*/ 2147483647 h 32"/>
                <a:gd name="T36" fmla="*/ 2147483647 w 72"/>
                <a:gd name="T37" fmla="*/ 2147483647 h 3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32"/>
                <a:gd name="T59" fmla="*/ 72 w 72"/>
                <a:gd name="T60" fmla="*/ 32 h 3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32">
                  <a:moveTo>
                    <a:pt x="40" y="8"/>
                  </a:moveTo>
                  <a:lnTo>
                    <a:pt x="24" y="0"/>
                  </a:lnTo>
                  <a:lnTo>
                    <a:pt x="16" y="8"/>
                  </a:lnTo>
                  <a:lnTo>
                    <a:pt x="16" y="16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8" y="32"/>
                  </a:lnTo>
                  <a:lnTo>
                    <a:pt x="16" y="32"/>
                  </a:lnTo>
                  <a:lnTo>
                    <a:pt x="24" y="32"/>
                  </a:lnTo>
                  <a:lnTo>
                    <a:pt x="40" y="24"/>
                  </a:lnTo>
                  <a:lnTo>
                    <a:pt x="48" y="24"/>
                  </a:lnTo>
                  <a:lnTo>
                    <a:pt x="64" y="24"/>
                  </a:lnTo>
                  <a:lnTo>
                    <a:pt x="72" y="24"/>
                  </a:lnTo>
                  <a:lnTo>
                    <a:pt x="64" y="16"/>
                  </a:lnTo>
                  <a:lnTo>
                    <a:pt x="64" y="8"/>
                  </a:lnTo>
                  <a:lnTo>
                    <a:pt x="56" y="8"/>
                  </a:lnTo>
                  <a:lnTo>
                    <a:pt x="4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66" name="Freeform 716"/>
            <p:cNvSpPr/>
            <p:nvPr/>
          </p:nvSpPr>
          <p:spPr bwMode="auto">
            <a:xfrm>
              <a:off x="3031287" y="2822504"/>
              <a:ext cx="92697" cy="76237"/>
            </a:xfrm>
            <a:custGeom>
              <a:avLst/>
              <a:gdLst>
                <a:gd name="T0" fmla="*/ 2147483647 w 88"/>
                <a:gd name="T1" fmla="*/ 0 h 72"/>
                <a:gd name="T2" fmla="*/ 2147483647 w 88"/>
                <a:gd name="T3" fmla="*/ 0 h 72"/>
                <a:gd name="T4" fmla="*/ 0 w 88"/>
                <a:gd name="T5" fmla="*/ 0 h 72"/>
                <a:gd name="T6" fmla="*/ 0 w 88"/>
                <a:gd name="T7" fmla="*/ 2147483647 h 72"/>
                <a:gd name="T8" fmla="*/ 2147483647 w 88"/>
                <a:gd name="T9" fmla="*/ 2147483647 h 72"/>
                <a:gd name="T10" fmla="*/ 0 w 88"/>
                <a:gd name="T11" fmla="*/ 2147483647 h 72"/>
                <a:gd name="T12" fmla="*/ 2147483647 w 88"/>
                <a:gd name="T13" fmla="*/ 2147483647 h 72"/>
                <a:gd name="T14" fmla="*/ 2147483647 w 88"/>
                <a:gd name="T15" fmla="*/ 2147483647 h 72"/>
                <a:gd name="T16" fmla="*/ 2147483647 w 88"/>
                <a:gd name="T17" fmla="*/ 2147483647 h 72"/>
                <a:gd name="T18" fmla="*/ 2147483647 w 88"/>
                <a:gd name="T19" fmla="*/ 2147483647 h 72"/>
                <a:gd name="T20" fmla="*/ 2147483647 w 88"/>
                <a:gd name="T21" fmla="*/ 2147483647 h 72"/>
                <a:gd name="T22" fmla="*/ 2147483647 w 88"/>
                <a:gd name="T23" fmla="*/ 2147483647 h 72"/>
                <a:gd name="T24" fmla="*/ 2147483647 w 88"/>
                <a:gd name="T25" fmla="*/ 2147483647 h 72"/>
                <a:gd name="T26" fmla="*/ 2147483647 w 88"/>
                <a:gd name="T27" fmla="*/ 2147483647 h 72"/>
                <a:gd name="T28" fmla="*/ 2147483647 w 88"/>
                <a:gd name="T29" fmla="*/ 2147483647 h 72"/>
                <a:gd name="T30" fmla="*/ 2147483647 w 88"/>
                <a:gd name="T31" fmla="*/ 2147483647 h 72"/>
                <a:gd name="T32" fmla="*/ 2147483647 w 88"/>
                <a:gd name="T33" fmla="*/ 2147483647 h 72"/>
                <a:gd name="T34" fmla="*/ 2147483647 w 88"/>
                <a:gd name="T35" fmla="*/ 2147483647 h 72"/>
                <a:gd name="T36" fmla="*/ 2147483647 w 88"/>
                <a:gd name="T37" fmla="*/ 2147483647 h 72"/>
                <a:gd name="T38" fmla="*/ 2147483647 w 88"/>
                <a:gd name="T39" fmla="*/ 2147483647 h 72"/>
                <a:gd name="T40" fmla="*/ 2147483647 w 88"/>
                <a:gd name="T41" fmla="*/ 2147483647 h 72"/>
                <a:gd name="T42" fmla="*/ 2147483647 w 88"/>
                <a:gd name="T43" fmla="*/ 0 h 72"/>
                <a:gd name="T44" fmla="*/ 2147483647 w 88"/>
                <a:gd name="T45" fmla="*/ 0 h 7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88"/>
                <a:gd name="T70" fmla="*/ 0 h 72"/>
                <a:gd name="T71" fmla="*/ 88 w 88"/>
                <a:gd name="T72" fmla="*/ 72 h 7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88" h="72">
                  <a:moveTo>
                    <a:pt x="32" y="0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8" y="16"/>
                  </a:lnTo>
                  <a:lnTo>
                    <a:pt x="0" y="32"/>
                  </a:lnTo>
                  <a:lnTo>
                    <a:pt x="8" y="40"/>
                  </a:lnTo>
                  <a:lnTo>
                    <a:pt x="8" y="48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48" y="40"/>
                  </a:lnTo>
                  <a:lnTo>
                    <a:pt x="48" y="48"/>
                  </a:lnTo>
                  <a:lnTo>
                    <a:pt x="48" y="56"/>
                  </a:lnTo>
                  <a:lnTo>
                    <a:pt x="40" y="56"/>
                  </a:lnTo>
                  <a:lnTo>
                    <a:pt x="48" y="72"/>
                  </a:lnTo>
                  <a:lnTo>
                    <a:pt x="64" y="64"/>
                  </a:lnTo>
                  <a:lnTo>
                    <a:pt x="80" y="64"/>
                  </a:lnTo>
                  <a:lnTo>
                    <a:pt x="88" y="48"/>
                  </a:lnTo>
                  <a:lnTo>
                    <a:pt x="64" y="40"/>
                  </a:lnTo>
                  <a:lnTo>
                    <a:pt x="64" y="24"/>
                  </a:lnTo>
                  <a:lnTo>
                    <a:pt x="80" y="8"/>
                  </a:lnTo>
                  <a:lnTo>
                    <a:pt x="56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67" name="Freeform 717"/>
            <p:cNvSpPr/>
            <p:nvPr/>
          </p:nvSpPr>
          <p:spPr bwMode="auto">
            <a:xfrm>
              <a:off x="2971510" y="2780054"/>
              <a:ext cx="67574" cy="118687"/>
            </a:xfrm>
            <a:custGeom>
              <a:avLst/>
              <a:gdLst>
                <a:gd name="T0" fmla="*/ 2147483647 w 64"/>
                <a:gd name="T1" fmla="*/ 2147483647 h 112"/>
                <a:gd name="T2" fmla="*/ 2147483647 w 64"/>
                <a:gd name="T3" fmla="*/ 2147483647 h 112"/>
                <a:gd name="T4" fmla="*/ 2147483647 w 64"/>
                <a:gd name="T5" fmla="*/ 2147483647 h 112"/>
                <a:gd name="T6" fmla="*/ 2147483647 w 64"/>
                <a:gd name="T7" fmla="*/ 2147483647 h 112"/>
                <a:gd name="T8" fmla="*/ 2147483647 w 64"/>
                <a:gd name="T9" fmla="*/ 2147483647 h 112"/>
                <a:gd name="T10" fmla="*/ 2147483647 w 64"/>
                <a:gd name="T11" fmla="*/ 2147483647 h 112"/>
                <a:gd name="T12" fmla="*/ 2147483647 w 64"/>
                <a:gd name="T13" fmla="*/ 2147483647 h 112"/>
                <a:gd name="T14" fmla="*/ 2147483647 w 64"/>
                <a:gd name="T15" fmla="*/ 2147483647 h 112"/>
                <a:gd name="T16" fmla="*/ 2147483647 w 64"/>
                <a:gd name="T17" fmla="*/ 2147483647 h 112"/>
                <a:gd name="T18" fmla="*/ 2147483647 w 64"/>
                <a:gd name="T19" fmla="*/ 2147483647 h 112"/>
                <a:gd name="T20" fmla="*/ 2147483647 w 64"/>
                <a:gd name="T21" fmla="*/ 0 h 112"/>
                <a:gd name="T22" fmla="*/ 2147483647 w 64"/>
                <a:gd name="T23" fmla="*/ 2147483647 h 112"/>
                <a:gd name="T24" fmla="*/ 2147483647 w 64"/>
                <a:gd name="T25" fmla="*/ 2147483647 h 112"/>
                <a:gd name="T26" fmla="*/ 2147483647 w 64"/>
                <a:gd name="T27" fmla="*/ 2147483647 h 112"/>
                <a:gd name="T28" fmla="*/ 2147483647 w 64"/>
                <a:gd name="T29" fmla="*/ 2147483647 h 112"/>
                <a:gd name="T30" fmla="*/ 2147483647 w 64"/>
                <a:gd name="T31" fmla="*/ 2147483647 h 112"/>
                <a:gd name="T32" fmla="*/ 0 w 64"/>
                <a:gd name="T33" fmla="*/ 2147483647 h 112"/>
                <a:gd name="T34" fmla="*/ 2147483647 w 64"/>
                <a:gd name="T35" fmla="*/ 2147483647 h 112"/>
                <a:gd name="T36" fmla="*/ 2147483647 w 64"/>
                <a:gd name="T37" fmla="*/ 2147483647 h 112"/>
                <a:gd name="T38" fmla="*/ 2147483647 w 64"/>
                <a:gd name="T39" fmla="*/ 2147483647 h 112"/>
                <a:gd name="T40" fmla="*/ 2147483647 w 64"/>
                <a:gd name="T41" fmla="*/ 2147483647 h 112"/>
                <a:gd name="T42" fmla="*/ 2147483647 w 64"/>
                <a:gd name="T43" fmla="*/ 2147483647 h 11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64"/>
                <a:gd name="T67" fmla="*/ 0 h 112"/>
                <a:gd name="T68" fmla="*/ 64 w 64"/>
                <a:gd name="T69" fmla="*/ 112 h 11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64" h="112">
                  <a:moveTo>
                    <a:pt x="40" y="96"/>
                  </a:moveTo>
                  <a:lnTo>
                    <a:pt x="56" y="88"/>
                  </a:lnTo>
                  <a:lnTo>
                    <a:pt x="64" y="88"/>
                  </a:lnTo>
                  <a:lnTo>
                    <a:pt x="64" y="80"/>
                  </a:lnTo>
                  <a:lnTo>
                    <a:pt x="56" y="72"/>
                  </a:lnTo>
                  <a:lnTo>
                    <a:pt x="64" y="56"/>
                  </a:lnTo>
                  <a:lnTo>
                    <a:pt x="56" y="48"/>
                  </a:lnTo>
                  <a:lnTo>
                    <a:pt x="56" y="40"/>
                  </a:lnTo>
                  <a:lnTo>
                    <a:pt x="56" y="32"/>
                  </a:lnTo>
                  <a:lnTo>
                    <a:pt x="32" y="16"/>
                  </a:lnTo>
                  <a:lnTo>
                    <a:pt x="24" y="0"/>
                  </a:lnTo>
                  <a:lnTo>
                    <a:pt x="8" y="8"/>
                  </a:lnTo>
                  <a:lnTo>
                    <a:pt x="16" y="16"/>
                  </a:lnTo>
                  <a:lnTo>
                    <a:pt x="16" y="24"/>
                  </a:lnTo>
                  <a:lnTo>
                    <a:pt x="16" y="40"/>
                  </a:lnTo>
                  <a:lnTo>
                    <a:pt x="8" y="56"/>
                  </a:lnTo>
                  <a:lnTo>
                    <a:pt x="0" y="72"/>
                  </a:lnTo>
                  <a:lnTo>
                    <a:pt x="16" y="88"/>
                  </a:lnTo>
                  <a:lnTo>
                    <a:pt x="16" y="96"/>
                  </a:lnTo>
                  <a:lnTo>
                    <a:pt x="24" y="112"/>
                  </a:lnTo>
                  <a:lnTo>
                    <a:pt x="32" y="104"/>
                  </a:lnTo>
                  <a:lnTo>
                    <a:pt x="40" y="9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68" name="Freeform 718"/>
            <p:cNvSpPr/>
            <p:nvPr/>
          </p:nvSpPr>
          <p:spPr bwMode="auto">
            <a:xfrm>
              <a:off x="2912600" y="2762727"/>
              <a:ext cx="76237" cy="93564"/>
            </a:xfrm>
            <a:custGeom>
              <a:avLst/>
              <a:gdLst>
                <a:gd name="T0" fmla="*/ 2147483647 w 72"/>
                <a:gd name="T1" fmla="*/ 2147483647 h 88"/>
                <a:gd name="T2" fmla="*/ 2147483647 w 72"/>
                <a:gd name="T3" fmla="*/ 2147483647 h 88"/>
                <a:gd name="T4" fmla="*/ 2147483647 w 72"/>
                <a:gd name="T5" fmla="*/ 2147483647 h 88"/>
                <a:gd name="T6" fmla="*/ 2147483647 w 72"/>
                <a:gd name="T7" fmla="*/ 2147483647 h 88"/>
                <a:gd name="T8" fmla="*/ 2147483647 w 72"/>
                <a:gd name="T9" fmla="*/ 2147483647 h 88"/>
                <a:gd name="T10" fmla="*/ 2147483647 w 72"/>
                <a:gd name="T11" fmla="*/ 2147483647 h 88"/>
                <a:gd name="T12" fmla="*/ 2147483647 w 72"/>
                <a:gd name="T13" fmla="*/ 0 h 88"/>
                <a:gd name="T14" fmla="*/ 2147483647 w 72"/>
                <a:gd name="T15" fmla="*/ 2147483647 h 88"/>
                <a:gd name="T16" fmla="*/ 0 w 72"/>
                <a:gd name="T17" fmla="*/ 2147483647 h 88"/>
                <a:gd name="T18" fmla="*/ 0 w 72"/>
                <a:gd name="T19" fmla="*/ 2147483647 h 88"/>
                <a:gd name="T20" fmla="*/ 0 w 72"/>
                <a:gd name="T21" fmla="*/ 2147483647 h 88"/>
                <a:gd name="T22" fmla="*/ 2147483647 w 72"/>
                <a:gd name="T23" fmla="*/ 2147483647 h 88"/>
                <a:gd name="T24" fmla="*/ 2147483647 w 72"/>
                <a:gd name="T25" fmla="*/ 2147483647 h 88"/>
                <a:gd name="T26" fmla="*/ 2147483647 w 72"/>
                <a:gd name="T27" fmla="*/ 2147483647 h 88"/>
                <a:gd name="T28" fmla="*/ 2147483647 w 72"/>
                <a:gd name="T29" fmla="*/ 2147483647 h 88"/>
                <a:gd name="T30" fmla="*/ 2147483647 w 72"/>
                <a:gd name="T31" fmla="*/ 2147483647 h 88"/>
                <a:gd name="T32" fmla="*/ 2147483647 w 72"/>
                <a:gd name="T33" fmla="*/ 2147483647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72"/>
                <a:gd name="T52" fmla="*/ 0 h 88"/>
                <a:gd name="T53" fmla="*/ 72 w 72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72" h="88">
                  <a:moveTo>
                    <a:pt x="72" y="56"/>
                  </a:moveTo>
                  <a:lnTo>
                    <a:pt x="72" y="40"/>
                  </a:lnTo>
                  <a:lnTo>
                    <a:pt x="72" y="32"/>
                  </a:lnTo>
                  <a:lnTo>
                    <a:pt x="64" y="24"/>
                  </a:lnTo>
                  <a:lnTo>
                    <a:pt x="48" y="16"/>
                  </a:lnTo>
                  <a:lnTo>
                    <a:pt x="32" y="8"/>
                  </a:lnTo>
                  <a:lnTo>
                    <a:pt x="32" y="0"/>
                  </a:lnTo>
                  <a:lnTo>
                    <a:pt x="16" y="8"/>
                  </a:lnTo>
                  <a:lnTo>
                    <a:pt x="0" y="8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8" y="32"/>
                  </a:lnTo>
                  <a:lnTo>
                    <a:pt x="24" y="48"/>
                  </a:lnTo>
                  <a:lnTo>
                    <a:pt x="32" y="72"/>
                  </a:lnTo>
                  <a:lnTo>
                    <a:pt x="56" y="88"/>
                  </a:lnTo>
                  <a:lnTo>
                    <a:pt x="64" y="72"/>
                  </a:lnTo>
                  <a:lnTo>
                    <a:pt x="72" y="5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69" name="Freeform 719"/>
            <p:cNvSpPr/>
            <p:nvPr/>
          </p:nvSpPr>
          <p:spPr bwMode="auto">
            <a:xfrm>
              <a:off x="2997500" y="2585130"/>
              <a:ext cx="41584" cy="25123"/>
            </a:xfrm>
            <a:custGeom>
              <a:avLst/>
              <a:gdLst>
                <a:gd name="T0" fmla="*/ 2147483647 w 40"/>
                <a:gd name="T1" fmla="*/ 2147483647 h 24"/>
                <a:gd name="T2" fmla="*/ 2147483647 w 40"/>
                <a:gd name="T3" fmla="*/ 2147483647 h 24"/>
                <a:gd name="T4" fmla="*/ 2147483647 w 40"/>
                <a:gd name="T5" fmla="*/ 2147483647 h 24"/>
                <a:gd name="T6" fmla="*/ 2147483647 w 40"/>
                <a:gd name="T7" fmla="*/ 2147483647 h 24"/>
                <a:gd name="T8" fmla="*/ 2147483647 w 40"/>
                <a:gd name="T9" fmla="*/ 0 h 24"/>
                <a:gd name="T10" fmla="*/ 2147483647 w 40"/>
                <a:gd name="T11" fmla="*/ 0 h 24"/>
                <a:gd name="T12" fmla="*/ 0 w 40"/>
                <a:gd name="T13" fmla="*/ 2147483647 h 24"/>
                <a:gd name="T14" fmla="*/ 0 w 40"/>
                <a:gd name="T15" fmla="*/ 2147483647 h 24"/>
                <a:gd name="T16" fmla="*/ 2147483647 w 40"/>
                <a:gd name="T17" fmla="*/ 2147483647 h 24"/>
                <a:gd name="T18" fmla="*/ 2147483647 w 40"/>
                <a:gd name="T19" fmla="*/ 2147483647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0"/>
                <a:gd name="T31" fmla="*/ 0 h 24"/>
                <a:gd name="T32" fmla="*/ 40 w 40"/>
                <a:gd name="T33" fmla="*/ 24 h 2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0" h="24">
                  <a:moveTo>
                    <a:pt x="32" y="24"/>
                  </a:moveTo>
                  <a:lnTo>
                    <a:pt x="40" y="16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32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70" name="Freeform 720"/>
            <p:cNvSpPr/>
            <p:nvPr/>
          </p:nvSpPr>
          <p:spPr bwMode="auto">
            <a:xfrm>
              <a:off x="3031287" y="2822504"/>
              <a:ext cx="92697" cy="76237"/>
            </a:xfrm>
            <a:custGeom>
              <a:avLst/>
              <a:gdLst>
                <a:gd name="T0" fmla="*/ 2147483647 w 88"/>
                <a:gd name="T1" fmla="*/ 0 h 72"/>
                <a:gd name="T2" fmla="*/ 2147483647 w 88"/>
                <a:gd name="T3" fmla="*/ 0 h 72"/>
                <a:gd name="T4" fmla="*/ 0 w 88"/>
                <a:gd name="T5" fmla="*/ 0 h 72"/>
                <a:gd name="T6" fmla="*/ 0 w 88"/>
                <a:gd name="T7" fmla="*/ 2147483647 h 72"/>
                <a:gd name="T8" fmla="*/ 2147483647 w 88"/>
                <a:gd name="T9" fmla="*/ 2147483647 h 72"/>
                <a:gd name="T10" fmla="*/ 0 w 88"/>
                <a:gd name="T11" fmla="*/ 2147483647 h 72"/>
                <a:gd name="T12" fmla="*/ 2147483647 w 88"/>
                <a:gd name="T13" fmla="*/ 2147483647 h 72"/>
                <a:gd name="T14" fmla="*/ 2147483647 w 88"/>
                <a:gd name="T15" fmla="*/ 2147483647 h 72"/>
                <a:gd name="T16" fmla="*/ 2147483647 w 88"/>
                <a:gd name="T17" fmla="*/ 2147483647 h 72"/>
                <a:gd name="T18" fmla="*/ 2147483647 w 88"/>
                <a:gd name="T19" fmla="*/ 2147483647 h 72"/>
                <a:gd name="T20" fmla="*/ 2147483647 w 88"/>
                <a:gd name="T21" fmla="*/ 2147483647 h 72"/>
                <a:gd name="T22" fmla="*/ 2147483647 w 88"/>
                <a:gd name="T23" fmla="*/ 2147483647 h 72"/>
                <a:gd name="T24" fmla="*/ 2147483647 w 88"/>
                <a:gd name="T25" fmla="*/ 2147483647 h 72"/>
                <a:gd name="T26" fmla="*/ 2147483647 w 88"/>
                <a:gd name="T27" fmla="*/ 2147483647 h 72"/>
                <a:gd name="T28" fmla="*/ 2147483647 w 88"/>
                <a:gd name="T29" fmla="*/ 2147483647 h 72"/>
                <a:gd name="T30" fmla="*/ 2147483647 w 88"/>
                <a:gd name="T31" fmla="*/ 2147483647 h 72"/>
                <a:gd name="T32" fmla="*/ 2147483647 w 88"/>
                <a:gd name="T33" fmla="*/ 2147483647 h 72"/>
                <a:gd name="T34" fmla="*/ 2147483647 w 88"/>
                <a:gd name="T35" fmla="*/ 2147483647 h 72"/>
                <a:gd name="T36" fmla="*/ 2147483647 w 88"/>
                <a:gd name="T37" fmla="*/ 2147483647 h 72"/>
                <a:gd name="T38" fmla="*/ 2147483647 w 88"/>
                <a:gd name="T39" fmla="*/ 2147483647 h 72"/>
                <a:gd name="T40" fmla="*/ 2147483647 w 88"/>
                <a:gd name="T41" fmla="*/ 2147483647 h 72"/>
                <a:gd name="T42" fmla="*/ 2147483647 w 88"/>
                <a:gd name="T43" fmla="*/ 2147483647 h 72"/>
                <a:gd name="T44" fmla="*/ 2147483647 w 88"/>
                <a:gd name="T45" fmla="*/ 2147483647 h 72"/>
                <a:gd name="T46" fmla="*/ 2147483647 w 88"/>
                <a:gd name="T47" fmla="*/ 2147483647 h 72"/>
                <a:gd name="T48" fmla="*/ 2147483647 w 88"/>
                <a:gd name="T49" fmla="*/ 0 h 72"/>
                <a:gd name="T50" fmla="*/ 2147483647 w 88"/>
                <a:gd name="T51" fmla="*/ 0 h 7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88"/>
                <a:gd name="T79" fmla="*/ 0 h 72"/>
                <a:gd name="T80" fmla="*/ 88 w 88"/>
                <a:gd name="T81" fmla="*/ 72 h 7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88" h="72">
                  <a:moveTo>
                    <a:pt x="32" y="0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8" y="16"/>
                  </a:lnTo>
                  <a:lnTo>
                    <a:pt x="0" y="32"/>
                  </a:lnTo>
                  <a:lnTo>
                    <a:pt x="8" y="40"/>
                  </a:lnTo>
                  <a:lnTo>
                    <a:pt x="8" y="48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48" y="40"/>
                  </a:lnTo>
                  <a:lnTo>
                    <a:pt x="48" y="48"/>
                  </a:lnTo>
                  <a:lnTo>
                    <a:pt x="48" y="56"/>
                  </a:lnTo>
                  <a:lnTo>
                    <a:pt x="40" y="56"/>
                  </a:lnTo>
                  <a:lnTo>
                    <a:pt x="48" y="72"/>
                  </a:lnTo>
                  <a:lnTo>
                    <a:pt x="64" y="64"/>
                  </a:lnTo>
                  <a:lnTo>
                    <a:pt x="80" y="64"/>
                  </a:lnTo>
                  <a:lnTo>
                    <a:pt x="88" y="48"/>
                  </a:lnTo>
                  <a:lnTo>
                    <a:pt x="64" y="40"/>
                  </a:lnTo>
                  <a:lnTo>
                    <a:pt x="64" y="24"/>
                  </a:lnTo>
                  <a:lnTo>
                    <a:pt x="80" y="8"/>
                  </a:lnTo>
                  <a:lnTo>
                    <a:pt x="56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71" name="Freeform 721"/>
            <p:cNvSpPr/>
            <p:nvPr/>
          </p:nvSpPr>
          <p:spPr bwMode="auto">
            <a:xfrm>
              <a:off x="2997500" y="2585130"/>
              <a:ext cx="41584" cy="25123"/>
            </a:xfrm>
            <a:custGeom>
              <a:avLst/>
              <a:gdLst>
                <a:gd name="T0" fmla="*/ 2147483647 w 40"/>
                <a:gd name="T1" fmla="*/ 2147483647 h 24"/>
                <a:gd name="T2" fmla="*/ 2147483647 w 40"/>
                <a:gd name="T3" fmla="*/ 2147483647 h 24"/>
                <a:gd name="T4" fmla="*/ 2147483647 w 40"/>
                <a:gd name="T5" fmla="*/ 2147483647 h 24"/>
                <a:gd name="T6" fmla="*/ 2147483647 w 40"/>
                <a:gd name="T7" fmla="*/ 2147483647 h 24"/>
                <a:gd name="T8" fmla="*/ 2147483647 w 40"/>
                <a:gd name="T9" fmla="*/ 0 h 24"/>
                <a:gd name="T10" fmla="*/ 2147483647 w 40"/>
                <a:gd name="T11" fmla="*/ 0 h 24"/>
                <a:gd name="T12" fmla="*/ 0 w 40"/>
                <a:gd name="T13" fmla="*/ 2147483647 h 24"/>
                <a:gd name="T14" fmla="*/ 0 w 40"/>
                <a:gd name="T15" fmla="*/ 2147483647 h 24"/>
                <a:gd name="T16" fmla="*/ 2147483647 w 40"/>
                <a:gd name="T17" fmla="*/ 2147483647 h 24"/>
                <a:gd name="T18" fmla="*/ 2147483647 w 40"/>
                <a:gd name="T19" fmla="*/ 2147483647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0"/>
                <a:gd name="T31" fmla="*/ 0 h 24"/>
                <a:gd name="T32" fmla="*/ 40 w 40"/>
                <a:gd name="T33" fmla="*/ 24 h 2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0" h="24">
                  <a:moveTo>
                    <a:pt x="32" y="24"/>
                  </a:moveTo>
                  <a:lnTo>
                    <a:pt x="40" y="16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32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72" name="Freeform 722"/>
            <p:cNvSpPr/>
            <p:nvPr/>
          </p:nvSpPr>
          <p:spPr bwMode="auto">
            <a:xfrm>
              <a:off x="2920397" y="2601590"/>
              <a:ext cx="127350" cy="118687"/>
            </a:xfrm>
            <a:custGeom>
              <a:avLst/>
              <a:gdLst>
                <a:gd name="T0" fmla="*/ 0 w 120"/>
                <a:gd name="T1" fmla="*/ 2147483647 h 112"/>
                <a:gd name="T2" fmla="*/ 0 w 120"/>
                <a:gd name="T3" fmla="*/ 2147483647 h 112"/>
                <a:gd name="T4" fmla="*/ 0 w 120"/>
                <a:gd name="T5" fmla="*/ 2147483647 h 112"/>
                <a:gd name="T6" fmla="*/ 2147483647 w 120"/>
                <a:gd name="T7" fmla="*/ 2147483647 h 112"/>
                <a:gd name="T8" fmla="*/ 2147483647 w 120"/>
                <a:gd name="T9" fmla="*/ 2147483647 h 112"/>
                <a:gd name="T10" fmla="*/ 2147483647 w 120"/>
                <a:gd name="T11" fmla="*/ 2147483647 h 112"/>
                <a:gd name="T12" fmla="*/ 2147483647 w 120"/>
                <a:gd name="T13" fmla="*/ 2147483647 h 112"/>
                <a:gd name="T14" fmla="*/ 2147483647 w 120"/>
                <a:gd name="T15" fmla="*/ 2147483647 h 112"/>
                <a:gd name="T16" fmla="*/ 2147483647 w 120"/>
                <a:gd name="T17" fmla="*/ 2147483647 h 112"/>
                <a:gd name="T18" fmla="*/ 2147483647 w 120"/>
                <a:gd name="T19" fmla="*/ 2147483647 h 112"/>
                <a:gd name="T20" fmla="*/ 2147483647 w 120"/>
                <a:gd name="T21" fmla="*/ 2147483647 h 112"/>
                <a:gd name="T22" fmla="*/ 2147483647 w 120"/>
                <a:gd name="T23" fmla="*/ 2147483647 h 112"/>
                <a:gd name="T24" fmla="*/ 2147483647 w 120"/>
                <a:gd name="T25" fmla="*/ 2147483647 h 112"/>
                <a:gd name="T26" fmla="*/ 2147483647 w 120"/>
                <a:gd name="T27" fmla="*/ 2147483647 h 112"/>
                <a:gd name="T28" fmla="*/ 2147483647 w 120"/>
                <a:gd name="T29" fmla="*/ 2147483647 h 112"/>
                <a:gd name="T30" fmla="*/ 2147483647 w 120"/>
                <a:gd name="T31" fmla="*/ 2147483647 h 112"/>
                <a:gd name="T32" fmla="*/ 2147483647 w 120"/>
                <a:gd name="T33" fmla="*/ 2147483647 h 112"/>
                <a:gd name="T34" fmla="*/ 2147483647 w 120"/>
                <a:gd name="T35" fmla="*/ 2147483647 h 112"/>
                <a:gd name="T36" fmla="*/ 2147483647 w 120"/>
                <a:gd name="T37" fmla="*/ 2147483647 h 112"/>
                <a:gd name="T38" fmla="*/ 2147483647 w 120"/>
                <a:gd name="T39" fmla="*/ 2147483647 h 112"/>
                <a:gd name="T40" fmla="*/ 2147483647 w 120"/>
                <a:gd name="T41" fmla="*/ 2147483647 h 112"/>
                <a:gd name="T42" fmla="*/ 2147483647 w 120"/>
                <a:gd name="T43" fmla="*/ 2147483647 h 112"/>
                <a:gd name="T44" fmla="*/ 2147483647 w 120"/>
                <a:gd name="T45" fmla="*/ 0 h 112"/>
                <a:gd name="T46" fmla="*/ 2147483647 w 120"/>
                <a:gd name="T47" fmla="*/ 0 h 112"/>
                <a:gd name="T48" fmla="*/ 2147483647 w 120"/>
                <a:gd name="T49" fmla="*/ 0 h 112"/>
                <a:gd name="T50" fmla="*/ 2147483647 w 120"/>
                <a:gd name="T51" fmla="*/ 2147483647 h 112"/>
                <a:gd name="T52" fmla="*/ 0 w 120"/>
                <a:gd name="T53" fmla="*/ 2147483647 h 112"/>
                <a:gd name="T54" fmla="*/ 0 w 120"/>
                <a:gd name="T55" fmla="*/ 2147483647 h 112"/>
                <a:gd name="T56" fmla="*/ 0 w 120"/>
                <a:gd name="T57" fmla="*/ 2147483647 h 11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20"/>
                <a:gd name="T88" fmla="*/ 0 h 112"/>
                <a:gd name="T89" fmla="*/ 120 w 120"/>
                <a:gd name="T90" fmla="*/ 112 h 112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20" h="112">
                  <a:moveTo>
                    <a:pt x="0" y="32"/>
                  </a:moveTo>
                  <a:lnTo>
                    <a:pt x="0" y="40"/>
                  </a:lnTo>
                  <a:lnTo>
                    <a:pt x="0" y="48"/>
                  </a:lnTo>
                  <a:lnTo>
                    <a:pt x="8" y="64"/>
                  </a:lnTo>
                  <a:lnTo>
                    <a:pt x="8" y="80"/>
                  </a:lnTo>
                  <a:lnTo>
                    <a:pt x="24" y="88"/>
                  </a:lnTo>
                  <a:lnTo>
                    <a:pt x="40" y="96"/>
                  </a:lnTo>
                  <a:lnTo>
                    <a:pt x="56" y="104"/>
                  </a:lnTo>
                  <a:lnTo>
                    <a:pt x="72" y="112"/>
                  </a:lnTo>
                  <a:lnTo>
                    <a:pt x="88" y="112"/>
                  </a:lnTo>
                  <a:lnTo>
                    <a:pt x="96" y="112"/>
                  </a:lnTo>
                  <a:lnTo>
                    <a:pt x="104" y="112"/>
                  </a:lnTo>
                  <a:lnTo>
                    <a:pt x="112" y="88"/>
                  </a:lnTo>
                  <a:lnTo>
                    <a:pt x="120" y="80"/>
                  </a:lnTo>
                  <a:lnTo>
                    <a:pt x="120" y="64"/>
                  </a:lnTo>
                  <a:lnTo>
                    <a:pt x="120" y="56"/>
                  </a:lnTo>
                  <a:lnTo>
                    <a:pt x="112" y="48"/>
                  </a:lnTo>
                  <a:lnTo>
                    <a:pt x="120" y="40"/>
                  </a:lnTo>
                  <a:lnTo>
                    <a:pt x="120" y="24"/>
                  </a:lnTo>
                  <a:lnTo>
                    <a:pt x="112" y="8"/>
                  </a:lnTo>
                  <a:lnTo>
                    <a:pt x="104" y="8"/>
                  </a:lnTo>
                  <a:lnTo>
                    <a:pt x="80" y="8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16" y="8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73" name="Freeform 723"/>
            <p:cNvSpPr/>
            <p:nvPr/>
          </p:nvSpPr>
          <p:spPr bwMode="auto">
            <a:xfrm>
              <a:off x="2810373" y="2754064"/>
              <a:ext cx="59777" cy="34653"/>
            </a:xfrm>
            <a:custGeom>
              <a:avLst/>
              <a:gdLst>
                <a:gd name="T0" fmla="*/ 2147483647 w 56"/>
                <a:gd name="T1" fmla="*/ 2147483647 h 32"/>
                <a:gd name="T2" fmla="*/ 2147483647 w 56"/>
                <a:gd name="T3" fmla="*/ 0 h 32"/>
                <a:gd name="T4" fmla="*/ 2147483647 w 56"/>
                <a:gd name="T5" fmla="*/ 0 h 32"/>
                <a:gd name="T6" fmla="*/ 2147483647 w 56"/>
                <a:gd name="T7" fmla="*/ 0 h 32"/>
                <a:gd name="T8" fmla="*/ 2147483647 w 56"/>
                <a:gd name="T9" fmla="*/ 0 h 32"/>
                <a:gd name="T10" fmla="*/ 0 w 56"/>
                <a:gd name="T11" fmla="*/ 2147483647 h 32"/>
                <a:gd name="T12" fmla="*/ 0 w 56"/>
                <a:gd name="T13" fmla="*/ 2147483647 h 32"/>
                <a:gd name="T14" fmla="*/ 2147483647 w 56"/>
                <a:gd name="T15" fmla="*/ 2147483647 h 32"/>
                <a:gd name="T16" fmla="*/ 2147483647 w 56"/>
                <a:gd name="T17" fmla="*/ 2147483647 h 32"/>
                <a:gd name="T18" fmla="*/ 2147483647 w 56"/>
                <a:gd name="T19" fmla="*/ 2147483647 h 32"/>
                <a:gd name="T20" fmla="*/ 2147483647 w 56"/>
                <a:gd name="T21" fmla="*/ 2147483647 h 32"/>
                <a:gd name="T22" fmla="*/ 2147483647 w 56"/>
                <a:gd name="T23" fmla="*/ 2147483647 h 32"/>
                <a:gd name="T24" fmla="*/ 2147483647 w 56"/>
                <a:gd name="T25" fmla="*/ 2147483647 h 3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6"/>
                <a:gd name="T40" fmla="*/ 0 h 32"/>
                <a:gd name="T41" fmla="*/ 56 w 56"/>
                <a:gd name="T42" fmla="*/ 32 h 3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6" h="32">
                  <a:moveTo>
                    <a:pt x="48" y="8"/>
                  </a:moveTo>
                  <a:lnTo>
                    <a:pt x="40" y="0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16" y="32"/>
                  </a:lnTo>
                  <a:lnTo>
                    <a:pt x="32" y="24"/>
                  </a:lnTo>
                  <a:lnTo>
                    <a:pt x="48" y="24"/>
                  </a:lnTo>
                  <a:lnTo>
                    <a:pt x="56" y="16"/>
                  </a:lnTo>
                  <a:lnTo>
                    <a:pt x="48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74" name="Freeform 724"/>
            <p:cNvSpPr/>
            <p:nvPr/>
          </p:nvSpPr>
          <p:spPr bwMode="auto">
            <a:xfrm>
              <a:off x="2836363" y="2534016"/>
              <a:ext cx="41584" cy="67574"/>
            </a:xfrm>
            <a:custGeom>
              <a:avLst/>
              <a:gdLst>
                <a:gd name="T0" fmla="*/ 2147483647 w 40"/>
                <a:gd name="T1" fmla="*/ 2147483647 h 64"/>
                <a:gd name="T2" fmla="*/ 2147483647 w 40"/>
                <a:gd name="T3" fmla="*/ 2147483647 h 64"/>
                <a:gd name="T4" fmla="*/ 2147483647 w 40"/>
                <a:gd name="T5" fmla="*/ 2147483647 h 64"/>
                <a:gd name="T6" fmla="*/ 2147483647 w 40"/>
                <a:gd name="T7" fmla="*/ 2147483647 h 64"/>
                <a:gd name="T8" fmla="*/ 2147483647 w 40"/>
                <a:gd name="T9" fmla="*/ 2147483647 h 64"/>
                <a:gd name="T10" fmla="*/ 2147483647 w 40"/>
                <a:gd name="T11" fmla="*/ 2147483647 h 64"/>
                <a:gd name="T12" fmla="*/ 2147483647 w 40"/>
                <a:gd name="T13" fmla="*/ 2147483647 h 64"/>
                <a:gd name="T14" fmla="*/ 2147483647 w 40"/>
                <a:gd name="T15" fmla="*/ 0 h 64"/>
                <a:gd name="T16" fmla="*/ 2147483647 w 40"/>
                <a:gd name="T17" fmla="*/ 2147483647 h 64"/>
                <a:gd name="T18" fmla="*/ 2147483647 w 40"/>
                <a:gd name="T19" fmla="*/ 2147483647 h 64"/>
                <a:gd name="T20" fmla="*/ 0 w 40"/>
                <a:gd name="T21" fmla="*/ 2147483647 h 64"/>
                <a:gd name="T22" fmla="*/ 0 w 40"/>
                <a:gd name="T23" fmla="*/ 2147483647 h 64"/>
                <a:gd name="T24" fmla="*/ 2147483647 w 40"/>
                <a:gd name="T25" fmla="*/ 2147483647 h 64"/>
                <a:gd name="T26" fmla="*/ 2147483647 w 40"/>
                <a:gd name="T27" fmla="*/ 2147483647 h 64"/>
                <a:gd name="T28" fmla="*/ 2147483647 w 40"/>
                <a:gd name="T29" fmla="*/ 2147483647 h 64"/>
                <a:gd name="T30" fmla="*/ 2147483647 w 40"/>
                <a:gd name="T31" fmla="*/ 2147483647 h 6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40"/>
                <a:gd name="T49" fmla="*/ 0 h 64"/>
                <a:gd name="T50" fmla="*/ 40 w 40"/>
                <a:gd name="T51" fmla="*/ 64 h 64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40" h="64">
                  <a:moveTo>
                    <a:pt x="24" y="64"/>
                  </a:moveTo>
                  <a:lnTo>
                    <a:pt x="24" y="48"/>
                  </a:lnTo>
                  <a:lnTo>
                    <a:pt x="24" y="32"/>
                  </a:lnTo>
                  <a:lnTo>
                    <a:pt x="32" y="32"/>
                  </a:lnTo>
                  <a:lnTo>
                    <a:pt x="40" y="24"/>
                  </a:lnTo>
                  <a:lnTo>
                    <a:pt x="32" y="24"/>
                  </a:lnTo>
                  <a:lnTo>
                    <a:pt x="32" y="16"/>
                  </a:lnTo>
                  <a:lnTo>
                    <a:pt x="32" y="0"/>
                  </a:lnTo>
                  <a:lnTo>
                    <a:pt x="16" y="8"/>
                  </a:lnTo>
                  <a:lnTo>
                    <a:pt x="8" y="8"/>
                  </a:lnTo>
                  <a:lnTo>
                    <a:pt x="0" y="24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6" y="64"/>
                  </a:lnTo>
                  <a:lnTo>
                    <a:pt x="16" y="56"/>
                  </a:lnTo>
                  <a:lnTo>
                    <a:pt x="24" y="6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75" name="Freeform 725"/>
            <p:cNvSpPr/>
            <p:nvPr/>
          </p:nvSpPr>
          <p:spPr bwMode="auto">
            <a:xfrm>
              <a:off x="2767057" y="2669163"/>
              <a:ext cx="43316" cy="42450"/>
            </a:xfrm>
            <a:custGeom>
              <a:avLst/>
              <a:gdLst>
                <a:gd name="T0" fmla="*/ 2147483647 w 41"/>
                <a:gd name="T1" fmla="*/ 2147483647 h 40"/>
                <a:gd name="T2" fmla="*/ 2147483647 w 41"/>
                <a:gd name="T3" fmla="*/ 2147483647 h 40"/>
                <a:gd name="T4" fmla="*/ 2147483647 w 41"/>
                <a:gd name="T5" fmla="*/ 2147483647 h 40"/>
                <a:gd name="T6" fmla="*/ 2147483647 w 41"/>
                <a:gd name="T7" fmla="*/ 2147483647 h 40"/>
                <a:gd name="T8" fmla="*/ 2147483647 w 41"/>
                <a:gd name="T9" fmla="*/ 2147483647 h 40"/>
                <a:gd name="T10" fmla="*/ 2147483647 w 41"/>
                <a:gd name="T11" fmla="*/ 2147483647 h 40"/>
                <a:gd name="T12" fmla="*/ 2147483647 w 41"/>
                <a:gd name="T13" fmla="*/ 2147483647 h 40"/>
                <a:gd name="T14" fmla="*/ 2147483647 w 41"/>
                <a:gd name="T15" fmla="*/ 2147483647 h 40"/>
                <a:gd name="T16" fmla="*/ 2147483647 w 41"/>
                <a:gd name="T17" fmla="*/ 2147483647 h 40"/>
                <a:gd name="T18" fmla="*/ 2147483647 w 41"/>
                <a:gd name="T19" fmla="*/ 2147483647 h 40"/>
                <a:gd name="T20" fmla="*/ 2147483647 w 41"/>
                <a:gd name="T21" fmla="*/ 2147483647 h 40"/>
                <a:gd name="T22" fmla="*/ 2147483647 w 41"/>
                <a:gd name="T23" fmla="*/ 0 h 40"/>
                <a:gd name="T24" fmla="*/ 0 w 41"/>
                <a:gd name="T25" fmla="*/ 2147483647 h 40"/>
                <a:gd name="T26" fmla="*/ 0 w 41"/>
                <a:gd name="T27" fmla="*/ 2147483647 h 40"/>
                <a:gd name="T28" fmla="*/ 2147483647 w 41"/>
                <a:gd name="T29" fmla="*/ 2147483647 h 4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1"/>
                <a:gd name="T46" fmla="*/ 0 h 40"/>
                <a:gd name="T47" fmla="*/ 41 w 41"/>
                <a:gd name="T48" fmla="*/ 40 h 4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1" h="40">
                  <a:moveTo>
                    <a:pt x="8" y="24"/>
                  </a:moveTo>
                  <a:lnTo>
                    <a:pt x="16" y="32"/>
                  </a:lnTo>
                  <a:lnTo>
                    <a:pt x="24" y="32"/>
                  </a:lnTo>
                  <a:lnTo>
                    <a:pt x="32" y="40"/>
                  </a:lnTo>
                  <a:lnTo>
                    <a:pt x="41" y="32"/>
                  </a:lnTo>
                  <a:lnTo>
                    <a:pt x="41" y="24"/>
                  </a:lnTo>
                  <a:lnTo>
                    <a:pt x="41" y="16"/>
                  </a:lnTo>
                  <a:lnTo>
                    <a:pt x="32" y="16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16" y="8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8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76" name="Freeform 726"/>
            <p:cNvSpPr/>
            <p:nvPr/>
          </p:nvSpPr>
          <p:spPr bwMode="auto">
            <a:xfrm>
              <a:off x="2810373" y="2754064"/>
              <a:ext cx="59777" cy="34653"/>
            </a:xfrm>
            <a:custGeom>
              <a:avLst/>
              <a:gdLst>
                <a:gd name="T0" fmla="*/ 2147483647 w 56"/>
                <a:gd name="T1" fmla="*/ 2147483647 h 32"/>
                <a:gd name="T2" fmla="*/ 2147483647 w 56"/>
                <a:gd name="T3" fmla="*/ 0 h 32"/>
                <a:gd name="T4" fmla="*/ 2147483647 w 56"/>
                <a:gd name="T5" fmla="*/ 0 h 32"/>
                <a:gd name="T6" fmla="*/ 2147483647 w 56"/>
                <a:gd name="T7" fmla="*/ 0 h 32"/>
                <a:gd name="T8" fmla="*/ 2147483647 w 56"/>
                <a:gd name="T9" fmla="*/ 0 h 32"/>
                <a:gd name="T10" fmla="*/ 2147483647 w 56"/>
                <a:gd name="T11" fmla="*/ 0 h 32"/>
                <a:gd name="T12" fmla="*/ 2147483647 w 56"/>
                <a:gd name="T13" fmla="*/ 0 h 32"/>
                <a:gd name="T14" fmla="*/ 0 w 56"/>
                <a:gd name="T15" fmla="*/ 2147483647 h 32"/>
                <a:gd name="T16" fmla="*/ 0 w 56"/>
                <a:gd name="T17" fmla="*/ 2147483647 h 32"/>
                <a:gd name="T18" fmla="*/ 2147483647 w 56"/>
                <a:gd name="T19" fmla="*/ 2147483647 h 32"/>
                <a:gd name="T20" fmla="*/ 2147483647 w 56"/>
                <a:gd name="T21" fmla="*/ 2147483647 h 32"/>
                <a:gd name="T22" fmla="*/ 2147483647 w 56"/>
                <a:gd name="T23" fmla="*/ 2147483647 h 32"/>
                <a:gd name="T24" fmla="*/ 2147483647 w 56"/>
                <a:gd name="T25" fmla="*/ 2147483647 h 32"/>
                <a:gd name="T26" fmla="*/ 2147483647 w 56"/>
                <a:gd name="T27" fmla="*/ 2147483647 h 32"/>
                <a:gd name="T28" fmla="*/ 2147483647 w 56"/>
                <a:gd name="T29" fmla="*/ 2147483647 h 32"/>
                <a:gd name="T30" fmla="*/ 2147483647 w 56"/>
                <a:gd name="T31" fmla="*/ 2147483647 h 32"/>
                <a:gd name="T32" fmla="*/ 2147483647 w 56"/>
                <a:gd name="T33" fmla="*/ 2147483647 h 32"/>
                <a:gd name="T34" fmla="*/ 2147483647 w 56"/>
                <a:gd name="T35" fmla="*/ 2147483647 h 32"/>
                <a:gd name="T36" fmla="*/ 2147483647 w 56"/>
                <a:gd name="T37" fmla="*/ 2147483647 h 32"/>
                <a:gd name="T38" fmla="*/ 2147483647 w 56"/>
                <a:gd name="T39" fmla="*/ 2147483647 h 3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6"/>
                <a:gd name="T61" fmla="*/ 0 h 32"/>
                <a:gd name="T62" fmla="*/ 56 w 56"/>
                <a:gd name="T63" fmla="*/ 32 h 3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6" h="32">
                  <a:moveTo>
                    <a:pt x="48" y="8"/>
                  </a:moveTo>
                  <a:lnTo>
                    <a:pt x="40" y="0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16" y="32"/>
                  </a:lnTo>
                  <a:lnTo>
                    <a:pt x="32" y="24"/>
                  </a:lnTo>
                  <a:lnTo>
                    <a:pt x="48" y="24"/>
                  </a:lnTo>
                  <a:lnTo>
                    <a:pt x="56" y="16"/>
                  </a:lnTo>
                  <a:lnTo>
                    <a:pt x="48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77" name="Freeform 727"/>
            <p:cNvSpPr/>
            <p:nvPr/>
          </p:nvSpPr>
          <p:spPr bwMode="auto">
            <a:xfrm>
              <a:off x="2767057" y="2669163"/>
              <a:ext cx="43316" cy="42450"/>
            </a:xfrm>
            <a:custGeom>
              <a:avLst/>
              <a:gdLst>
                <a:gd name="T0" fmla="*/ 2147483647 w 41"/>
                <a:gd name="T1" fmla="*/ 2147483647 h 40"/>
                <a:gd name="T2" fmla="*/ 2147483647 w 41"/>
                <a:gd name="T3" fmla="*/ 2147483647 h 40"/>
                <a:gd name="T4" fmla="*/ 2147483647 w 41"/>
                <a:gd name="T5" fmla="*/ 2147483647 h 40"/>
                <a:gd name="T6" fmla="*/ 2147483647 w 41"/>
                <a:gd name="T7" fmla="*/ 2147483647 h 40"/>
                <a:gd name="T8" fmla="*/ 2147483647 w 41"/>
                <a:gd name="T9" fmla="*/ 2147483647 h 40"/>
                <a:gd name="T10" fmla="*/ 2147483647 w 41"/>
                <a:gd name="T11" fmla="*/ 2147483647 h 40"/>
                <a:gd name="T12" fmla="*/ 2147483647 w 41"/>
                <a:gd name="T13" fmla="*/ 2147483647 h 40"/>
                <a:gd name="T14" fmla="*/ 2147483647 w 41"/>
                <a:gd name="T15" fmla="*/ 2147483647 h 40"/>
                <a:gd name="T16" fmla="*/ 2147483647 w 41"/>
                <a:gd name="T17" fmla="*/ 2147483647 h 40"/>
                <a:gd name="T18" fmla="*/ 2147483647 w 41"/>
                <a:gd name="T19" fmla="*/ 2147483647 h 40"/>
                <a:gd name="T20" fmla="*/ 2147483647 w 41"/>
                <a:gd name="T21" fmla="*/ 2147483647 h 40"/>
                <a:gd name="T22" fmla="*/ 2147483647 w 41"/>
                <a:gd name="T23" fmla="*/ 2147483647 h 40"/>
                <a:gd name="T24" fmla="*/ 2147483647 w 41"/>
                <a:gd name="T25" fmla="*/ 2147483647 h 40"/>
                <a:gd name="T26" fmla="*/ 2147483647 w 41"/>
                <a:gd name="T27" fmla="*/ 0 h 40"/>
                <a:gd name="T28" fmla="*/ 0 w 41"/>
                <a:gd name="T29" fmla="*/ 2147483647 h 40"/>
                <a:gd name="T30" fmla="*/ 0 w 41"/>
                <a:gd name="T31" fmla="*/ 2147483647 h 40"/>
                <a:gd name="T32" fmla="*/ 0 w 41"/>
                <a:gd name="T33" fmla="*/ 2147483647 h 40"/>
                <a:gd name="T34" fmla="*/ 2147483647 w 41"/>
                <a:gd name="T35" fmla="*/ 2147483647 h 4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1"/>
                <a:gd name="T55" fmla="*/ 0 h 40"/>
                <a:gd name="T56" fmla="*/ 41 w 41"/>
                <a:gd name="T57" fmla="*/ 40 h 4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1" h="40">
                  <a:moveTo>
                    <a:pt x="8" y="24"/>
                  </a:moveTo>
                  <a:lnTo>
                    <a:pt x="16" y="32"/>
                  </a:lnTo>
                  <a:lnTo>
                    <a:pt x="24" y="32"/>
                  </a:lnTo>
                  <a:lnTo>
                    <a:pt x="32" y="40"/>
                  </a:lnTo>
                  <a:lnTo>
                    <a:pt x="41" y="32"/>
                  </a:lnTo>
                  <a:lnTo>
                    <a:pt x="41" y="24"/>
                  </a:lnTo>
                  <a:lnTo>
                    <a:pt x="41" y="16"/>
                  </a:lnTo>
                  <a:lnTo>
                    <a:pt x="32" y="16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16" y="8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8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78" name="Freeform 728"/>
            <p:cNvSpPr/>
            <p:nvPr/>
          </p:nvSpPr>
          <p:spPr bwMode="auto">
            <a:xfrm>
              <a:off x="2733270" y="3152575"/>
              <a:ext cx="213117" cy="161137"/>
            </a:xfrm>
            <a:custGeom>
              <a:avLst/>
              <a:gdLst>
                <a:gd name="T0" fmla="*/ 2147483647 w 201"/>
                <a:gd name="T1" fmla="*/ 2147483647 h 152"/>
                <a:gd name="T2" fmla="*/ 2147483647 w 201"/>
                <a:gd name="T3" fmla="*/ 2147483647 h 152"/>
                <a:gd name="T4" fmla="*/ 2147483647 w 201"/>
                <a:gd name="T5" fmla="*/ 2147483647 h 152"/>
                <a:gd name="T6" fmla="*/ 2147483647 w 201"/>
                <a:gd name="T7" fmla="*/ 2147483647 h 152"/>
                <a:gd name="T8" fmla="*/ 2147483647 w 201"/>
                <a:gd name="T9" fmla="*/ 2147483647 h 152"/>
                <a:gd name="T10" fmla="*/ 2147483647 w 201"/>
                <a:gd name="T11" fmla="*/ 2147483647 h 152"/>
                <a:gd name="T12" fmla="*/ 2147483647 w 201"/>
                <a:gd name="T13" fmla="*/ 2147483647 h 152"/>
                <a:gd name="T14" fmla="*/ 2147483647 w 201"/>
                <a:gd name="T15" fmla="*/ 2147483647 h 152"/>
                <a:gd name="T16" fmla="*/ 2147483647 w 201"/>
                <a:gd name="T17" fmla="*/ 2147483647 h 152"/>
                <a:gd name="T18" fmla="*/ 2147483647 w 201"/>
                <a:gd name="T19" fmla="*/ 2147483647 h 152"/>
                <a:gd name="T20" fmla="*/ 2147483647 w 201"/>
                <a:gd name="T21" fmla="*/ 2147483647 h 152"/>
                <a:gd name="T22" fmla="*/ 2147483647 w 201"/>
                <a:gd name="T23" fmla="*/ 2147483647 h 152"/>
                <a:gd name="T24" fmla="*/ 2147483647 w 201"/>
                <a:gd name="T25" fmla="*/ 2147483647 h 152"/>
                <a:gd name="T26" fmla="*/ 2147483647 w 201"/>
                <a:gd name="T27" fmla="*/ 0 h 152"/>
                <a:gd name="T28" fmla="*/ 2147483647 w 201"/>
                <a:gd name="T29" fmla="*/ 2147483647 h 152"/>
                <a:gd name="T30" fmla="*/ 2147483647 w 201"/>
                <a:gd name="T31" fmla="*/ 2147483647 h 152"/>
                <a:gd name="T32" fmla="*/ 2147483647 w 201"/>
                <a:gd name="T33" fmla="*/ 2147483647 h 152"/>
                <a:gd name="T34" fmla="*/ 2147483647 w 201"/>
                <a:gd name="T35" fmla="*/ 2147483647 h 152"/>
                <a:gd name="T36" fmla="*/ 2147483647 w 201"/>
                <a:gd name="T37" fmla="*/ 2147483647 h 152"/>
                <a:gd name="T38" fmla="*/ 0 w 201"/>
                <a:gd name="T39" fmla="*/ 2147483647 h 152"/>
                <a:gd name="T40" fmla="*/ 2147483647 w 201"/>
                <a:gd name="T41" fmla="*/ 2147483647 h 152"/>
                <a:gd name="T42" fmla="*/ 2147483647 w 201"/>
                <a:gd name="T43" fmla="*/ 2147483647 h 152"/>
                <a:gd name="T44" fmla="*/ 2147483647 w 201"/>
                <a:gd name="T45" fmla="*/ 2147483647 h 152"/>
                <a:gd name="T46" fmla="*/ 2147483647 w 201"/>
                <a:gd name="T47" fmla="*/ 2147483647 h 15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01"/>
                <a:gd name="T73" fmla="*/ 0 h 152"/>
                <a:gd name="T74" fmla="*/ 201 w 201"/>
                <a:gd name="T75" fmla="*/ 152 h 15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01" h="152">
                  <a:moveTo>
                    <a:pt x="40" y="152"/>
                  </a:moveTo>
                  <a:lnTo>
                    <a:pt x="48" y="136"/>
                  </a:lnTo>
                  <a:lnTo>
                    <a:pt x="64" y="136"/>
                  </a:lnTo>
                  <a:lnTo>
                    <a:pt x="89" y="144"/>
                  </a:lnTo>
                  <a:lnTo>
                    <a:pt x="105" y="136"/>
                  </a:lnTo>
                  <a:lnTo>
                    <a:pt x="129" y="136"/>
                  </a:lnTo>
                  <a:lnTo>
                    <a:pt x="153" y="136"/>
                  </a:lnTo>
                  <a:lnTo>
                    <a:pt x="169" y="120"/>
                  </a:lnTo>
                  <a:lnTo>
                    <a:pt x="193" y="96"/>
                  </a:lnTo>
                  <a:lnTo>
                    <a:pt x="201" y="48"/>
                  </a:lnTo>
                  <a:lnTo>
                    <a:pt x="193" y="40"/>
                  </a:lnTo>
                  <a:lnTo>
                    <a:pt x="185" y="16"/>
                  </a:lnTo>
                  <a:lnTo>
                    <a:pt x="177" y="8"/>
                  </a:lnTo>
                  <a:lnTo>
                    <a:pt x="145" y="0"/>
                  </a:lnTo>
                  <a:lnTo>
                    <a:pt x="73" y="48"/>
                  </a:lnTo>
                  <a:lnTo>
                    <a:pt x="48" y="64"/>
                  </a:lnTo>
                  <a:lnTo>
                    <a:pt x="48" y="96"/>
                  </a:lnTo>
                  <a:lnTo>
                    <a:pt x="40" y="112"/>
                  </a:lnTo>
                  <a:lnTo>
                    <a:pt x="16" y="112"/>
                  </a:lnTo>
                  <a:lnTo>
                    <a:pt x="0" y="112"/>
                  </a:lnTo>
                  <a:lnTo>
                    <a:pt x="8" y="128"/>
                  </a:lnTo>
                  <a:lnTo>
                    <a:pt x="24" y="144"/>
                  </a:lnTo>
                  <a:lnTo>
                    <a:pt x="32" y="144"/>
                  </a:lnTo>
                  <a:lnTo>
                    <a:pt x="40" y="15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79" name="Freeform 729"/>
            <p:cNvSpPr/>
            <p:nvPr/>
          </p:nvSpPr>
          <p:spPr bwMode="auto">
            <a:xfrm>
              <a:off x="2563469" y="3136115"/>
              <a:ext cx="220914" cy="203587"/>
            </a:xfrm>
            <a:custGeom>
              <a:avLst/>
              <a:gdLst>
                <a:gd name="T0" fmla="*/ 2147483647 w 208"/>
                <a:gd name="T1" fmla="*/ 2147483647 h 192"/>
                <a:gd name="T2" fmla="*/ 2147483647 w 208"/>
                <a:gd name="T3" fmla="*/ 2147483647 h 192"/>
                <a:gd name="T4" fmla="*/ 2147483647 w 208"/>
                <a:gd name="T5" fmla="*/ 2147483647 h 192"/>
                <a:gd name="T6" fmla="*/ 2147483647 w 208"/>
                <a:gd name="T7" fmla="*/ 2147483647 h 192"/>
                <a:gd name="T8" fmla="*/ 2147483647 w 208"/>
                <a:gd name="T9" fmla="*/ 2147483647 h 192"/>
                <a:gd name="T10" fmla="*/ 2147483647 w 208"/>
                <a:gd name="T11" fmla="*/ 2147483647 h 192"/>
                <a:gd name="T12" fmla="*/ 2147483647 w 208"/>
                <a:gd name="T13" fmla="*/ 2147483647 h 192"/>
                <a:gd name="T14" fmla="*/ 2147483647 w 208"/>
                <a:gd name="T15" fmla="*/ 2147483647 h 192"/>
                <a:gd name="T16" fmla="*/ 2147483647 w 208"/>
                <a:gd name="T17" fmla="*/ 2147483647 h 192"/>
                <a:gd name="T18" fmla="*/ 2147483647 w 208"/>
                <a:gd name="T19" fmla="*/ 2147483647 h 192"/>
                <a:gd name="T20" fmla="*/ 2147483647 w 208"/>
                <a:gd name="T21" fmla="*/ 2147483647 h 192"/>
                <a:gd name="T22" fmla="*/ 2147483647 w 208"/>
                <a:gd name="T23" fmla="*/ 0 h 192"/>
                <a:gd name="T24" fmla="*/ 2147483647 w 208"/>
                <a:gd name="T25" fmla="*/ 0 h 192"/>
                <a:gd name="T26" fmla="*/ 2147483647 w 208"/>
                <a:gd name="T27" fmla="*/ 2147483647 h 192"/>
                <a:gd name="T28" fmla="*/ 2147483647 w 208"/>
                <a:gd name="T29" fmla="*/ 2147483647 h 192"/>
                <a:gd name="T30" fmla="*/ 2147483647 w 208"/>
                <a:gd name="T31" fmla="*/ 2147483647 h 192"/>
                <a:gd name="T32" fmla="*/ 2147483647 w 208"/>
                <a:gd name="T33" fmla="*/ 2147483647 h 192"/>
                <a:gd name="T34" fmla="*/ 2147483647 w 208"/>
                <a:gd name="T35" fmla="*/ 2147483647 h 192"/>
                <a:gd name="T36" fmla="*/ 0 w 208"/>
                <a:gd name="T37" fmla="*/ 2147483647 h 192"/>
                <a:gd name="T38" fmla="*/ 2147483647 w 208"/>
                <a:gd name="T39" fmla="*/ 2147483647 h 192"/>
                <a:gd name="T40" fmla="*/ 2147483647 w 208"/>
                <a:gd name="T41" fmla="*/ 2147483647 h 192"/>
                <a:gd name="T42" fmla="*/ 2147483647 w 208"/>
                <a:gd name="T43" fmla="*/ 2147483647 h 192"/>
                <a:gd name="T44" fmla="*/ 2147483647 w 208"/>
                <a:gd name="T45" fmla="*/ 2147483647 h 192"/>
                <a:gd name="T46" fmla="*/ 2147483647 w 208"/>
                <a:gd name="T47" fmla="*/ 2147483647 h 192"/>
                <a:gd name="T48" fmla="*/ 2147483647 w 208"/>
                <a:gd name="T49" fmla="*/ 2147483647 h 192"/>
                <a:gd name="T50" fmla="*/ 2147483647 w 208"/>
                <a:gd name="T51" fmla="*/ 2147483647 h 192"/>
                <a:gd name="T52" fmla="*/ 2147483647 w 208"/>
                <a:gd name="T53" fmla="*/ 2147483647 h 192"/>
                <a:gd name="T54" fmla="*/ 2147483647 w 208"/>
                <a:gd name="T55" fmla="*/ 2147483647 h 192"/>
                <a:gd name="T56" fmla="*/ 2147483647 w 208"/>
                <a:gd name="T57" fmla="*/ 2147483647 h 192"/>
                <a:gd name="T58" fmla="*/ 2147483647 w 208"/>
                <a:gd name="T59" fmla="*/ 2147483647 h 192"/>
                <a:gd name="T60" fmla="*/ 2147483647 w 208"/>
                <a:gd name="T61" fmla="*/ 2147483647 h 192"/>
                <a:gd name="T62" fmla="*/ 2147483647 w 208"/>
                <a:gd name="T63" fmla="*/ 2147483647 h 192"/>
                <a:gd name="T64" fmla="*/ 2147483647 w 208"/>
                <a:gd name="T65" fmla="*/ 2147483647 h 19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08"/>
                <a:gd name="T100" fmla="*/ 0 h 192"/>
                <a:gd name="T101" fmla="*/ 208 w 208"/>
                <a:gd name="T102" fmla="*/ 192 h 19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08" h="192">
                  <a:moveTo>
                    <a:pt x="96" y="176"/>
                  </a:moveTo>
                  <a:lnTo>
                    <a:pt x="112" y="160"/>
                  </a:lnTo>
                  <a:lnTo>
                    <a:pt x="128" y="144"/>
                  </a:lnTo>
                  <a:lnTo>
                    <a:pt x="152" y="128"/>
                  </a:lnTo>
                  <a:lnTo>
                    <a:pt x="160" y="128"/>
                  </a:lnTo>
                  <a:lnTo>
                    <a:pt x="176" y="128"/>
                  </a:lnTo>
                  <a:lnTo>
                    <a:pt x="200" y="128"/>
                  </a:lnTo>
                  <a:lnTo>
                    <a:pt x="208" y="112"/>
                  </a:lnTo>
                  <a:lnTo>
                    <a:pt x="208" y="80"/>
                  </a:lnTo>
                  <a:lnTo>
                    <a:pt x="200" y="80"/>
                  </a:lnTo>
                  <a:lnTo>
                    <a:pt x="192" y="72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88" y="112"/>
                  </a:lnTo>
                  <a:lnTo>
                    <a:pt x="96" y="120"/>
                  </a:lnTo>
                  <a:lnTo>
                    <a:pt x="80" y="128"/>
                  </a:lnTo>
                  <a:lnTo>
                    <a:pt x="24" y="128"/>
                  </a:lnTo>
                  <a:lnTo>
                    <a:pt x="16" y="120"/>
                  </a:lnTo>
                  <a:lnTo>
                    <a:pt x="0" y="136"/>
                  </a:lnTo>
                  <a:lnTo>
                    <a:pt x="8" y="152"/>
                  </a:lnTo>
                  <a:lnTo>
                    <a:pt x="16" y="168"/>
                  </a:lnTo>
                  <a:lnTo>
                    <a:pt x="8" y="168"/>
                  </a:lnTo>
                  <a:lnTo>
                    <a:pt x="24" y="168"/>
                  </a:lnTo>
                  <a:lnTo>
                    <a:pt x="40" y="168"/>
                  </a:lnTo>
                  <a:lnTo>
                    <a:pt x="48" y="176"/>
                  </a:lnTo>
                  <a:lnTo>
                    <a:pt x="56" y="192"/>
                  </a:lnTo>
                  <a:lnTo>
                    <a:pt x="64" y="192"/>
                  </a:lnTo>
                  <a:lnTo>
                    <a:pt x="72" y="192"/>
                  </a:lnTo>
                  <a:lnTo>
                    <a:pt x="80" y="192"/>
                  </a:lnTo>
                  <a:lnTo>
                    <a:pt x="88" y="192"/>
                  </a:lnTo>
                  <a:lnTo>
                    <a:pt x="96" y="192"/>
                  </a:lnTo>
                  <a:lnTo>
                    <a:pt x="96" y="184"/>
                  </a:lnTo>
                  <a:lnTo>
                    <a:pt x="96" y="17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80" name="Freeform 730"/>
            <p:cNvSpPr/>
            <p:nvPr/>
          </p:nvSpPr>
          <p:spPr bwMode="auto">
            <a:xfrm>
              <a:off x="3285122" y="3322376"/>
              <a:ext cx="127351" cy="178464"/>
            </a:xfrm>
            <a:custGeom>
              <a:avLst/>
              <a:gdLst>
                <a:gd name="T0" fmla="*/ 2147483647 w 120"/>
                <a:gd name="T1" fmla="*/ 2147483647 h 168"/>
                <a:gd name="T2" fmla="*/ 2147483647 w 120"/>
                <a:gd name="T3" fmla="*/ 2147483647 h 168"/>
                <a:gd name="T4" fmla="*/ 2147483647 w 120"/>
                <a:gd name="T5" fmla="*/ 2147483647 h 168"/>
                <a:gd name="T6" fmla="*/ 2147483647 w 120"/>
                <a:gd name="T7" fmla="*/ 2147483647 h 168"/>
                <a:gd name="T8" fmla="*/ 2147483647 w 120"/>
                <a:gd name="T9" fmla="*/ 2147483647 h 168"/>
                <a:gd name="T10" fmla="*/ 2147483647 w 120"/>
                <a:gd name="T11" fmla="*/ 2147483647 h 168"/>
                <a:gd name="T12" fmla="*/ 2147483647 w 120"/>
                <a:gd name="T13" fmla="*/ 2147483647 h 168"/>
                <a:gd name="T14" fmla="*/ 2147483647 w 120"/>
                <a:gd name="T15" fmla="*/ 2147483647 h 168"/>
                <a:gd name="T16" fmla="*/ 2147483647 w 120"/>
                <a:gd name="T17" fmla="*/ 2147483647 h 168"/>
                <a:gd name="T18" fmla="*/ 2147483647 w 120"/>
                <a:gd name="T19" fmla="*/ 2147483647 h 168"/>
                <a:gd name="T20" fmla="*/ 2147483647 w 120"/>
                <a:gd name="T21" fmla="*/ 2147483647 h 168"/>
                <a:gd name="T22" fmla="*/ 2147483647 w 120"/>
                <a:gd name="T23" fmla="*/ 2147483647 h 168"/>
                <a:gd name="T24" fmla="*/ 0 w 120"/>
                <a:gd name="T25" fmla="*/ 2147483647 h 168"/>
                <a:gd name="T26" fmla="*/ 0 w 120"/>
                <a:gd name="T27" fmla="*/ 2147483647 h 168"/>
                <a:gd name="T28" fmla="*/ 2147483647 w 120"/>
                <a:gd name="T29" fmla="*/ 2147483647 h 168"/>
                <a:gd name="T30" fmla="*/ 2147483647 w 120"/>
                <a:gd name="T31" fmla="*/ 2147483647 h 168"/>
                <a:gd name="T32" fmla="*/ 2147483647 w 120"/>
                <a:gd name="T33" fmla="*/ 2147483647 h 168"/>
                <a:gd name="T34" fmla="*/ 2147483647 w 120"/>
                <a:gd name="T35" fmla="*/ 2147483647 h 168"/>
                <a:gd name="T36" fmla="*/ 2147483647 w 120"/>
                <a:gd name="T37" fmla="*/ 2147483647 h 168"/>
                <a:gd name="T38" fmla="*/ 2147483647 w 120"/>
                <a:gd name="T39" fmla="*/ 0 h 168"/>
                <a:gd name="T40" fmla="*/ 2147483647 w 120"/>
                <a:gd name="T41" fmla="*/ 2147483647 h 16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20"/>
                <a:gd name="T64" fmla="*/ 0 h 168"/>
                <a:gd name="T65" fmla="*/ 120 w 120"/>
                <a:gd name="T66" fmla="*/ 168 h 16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20" h="168">
                  <a:moveTo>
                    <a:pt x="48" y="16"/>
                  </a:moveTo>
                  <a:lnTo>
                    <a:pt x="32" y="8"/>
                  </a:lnTo>
                  <a:lnTo>
                    <a:pt x="16" y="16"/>
                  </a:lnTo>
                  <a:lnTo>
                    <a:pt x="24" y="24"/>
                  </a:lnTo>
                  <a:lnTo>
                    <a:pt x="56" y="40"/>
                  </a:lnTo>
                  <a:lnTo>
                    <a:pt x="80" y="48"/>
                  </a:lnTo>
                  <a:lnTo>
                    <a:pt x="48" y="80"/>
                  </a:lnTo>
                  <a:lnTo>
                    <a:pt x="24" y="88"/>
                  </a:lnTo>
                  <a:lnTo>
                    <a:pt x="8" y="96"/>
                  </a:lnTo>
                  <a:lnTo>
                    <a:pt x="16" y="104"/>
                  </a:lnTo>
                  <a:lnTo>
                    <a:pt x="8" y="96"/>
                  </a:lnTo>
                  <a:lnTo>
                    <a:pt x="8" y="104"/>
                  </a:lnTo>
                  <a:lnTo>
                    <a:pt x="0" y="112"/>
                  </a:lnTo>
                  <a:lnTo>
                    <a:pt x="0" y="152"/>
                  </a:lnTo>
                  <a:lnTo>
                    <a:pt x="8" y="168"/>
                  </a:lnTo>
                  <a:lnTo>
                    <a:pt x="24" y="136"/>
                  </a:lnTo>
                  <a:lnTo>
                    <a:pt x="56" y="120"/>
                  </a:lnTo>
                  <a:lnTo>
                    <a:pt x="88" y="88"/>
                  </a:lnTo>
                  <a:lnTo>
                    <a:pt x="112" y="32"/>
                  </a:lnTo>
                  <a:lnTo>
                    <a:pt x="120" y="0"/>
                  </a:lnTo>
                  <a:lnTo>
                    <a:pt x="48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81" name="Freeform 731"/>
            <p:cNvSpPr/>
            <p:nvPr/>
          </p:nvSpPr>
          <p:spPr bwMode="auto">
            <a:xfrm>
              <a:off x="2733270" y="3152575"/>
              <a:ext cx="213117" cy="161137"/>
            </a:xfrm>
            <a:custGeom>
              <a:avLst/>
              <a:gdLst>
                <a:gd name="T0" fmla="*/ 2147483647 w 201"/>
                <a:gd name="T1" fmla="*/ 2147483647 h 152"/>
                <a:gd name="T2" fmla="*/ 2147483647 w 201"/>
                <a:gd name="T3" fmla="*/ 2147483647 h 152"/>
                <a:gd name="T4" fmla="*/ 2147483647 w 201"/>
                <a:gd name="T5" fmla="*/ 2147483647 h 152"/>
                <a:gd name="T6" fmla="*/ 2147483647 w 201"/>
                <a:gd name="T7" fmla="*/ 2147483647 h 152"/>
                <a:gd name="T8" fmla="*/ 2147483647 w 201"/>
                <a:gd name="T9" fmla="*/ 2147483647 h 152"/>
                <a:gd name="T10" fmla="*/ 2147483647 w 201"/>
                <a:gd name="T11" fmla="*/ 2147483647 h 152"/>
                <a:gd name="T12" fmla="*/ 2147483647 w 201"/>
                <a:gd name="T13" fmla="*/ 2147483647 h 152"/>
                <a:gd name="T14" fmla="*/ 2147483647 w 201"/>
                <a:gd name="T15" fmla="*/ 2147483647 h 152"/>
                <a:gd name="T16" fmla="*/ 2147483647 w 201"/>
                <a:gd name="T17" fmla="*/ 2147483647 h 152"/>
                <a:gd name="T18" fmla="*/ 2147483647 w 201"/>
                <a:gd name="T19" fmla="*/ 2147483647 h 152"/>
                <a:gd name="T20" fmla="*/ 2147483647 w 201"/>
                <a:gd name="T21" fmla="*/ 2147483647 h 152"/>
                <a:gd name="T22" fmla="*/ 2147483647 w 201"/>
                <a:gd name="T23" fmla="*/ 2147483647 h 152"/>
                <a:gd name="T24" fmla="*/ 2147483647 w 201"/>
                <a:gd name="T25" fmla="*/ 2147483647 h 152"/>
                <a:gd name="T26" fmla="*/ 2147483647 w 201"/>
                <a:gd name="T27" fmla="*/ 2147483647 h 152"/>
                <a:gd name="T28" fmla="*/ 2147483647 w 201"/>
                <a:gd name="T29" fmla="*/ 2147483647 h 152"/>
                <a:gd name="T30" fmla="*/ 2147483647 w 201"/>
                <a:gd name="T31" fmla="*/ 0 h 152"/>
                <a:gd name="T32" fmla="*/ 2147483647 w 201"/>
                <a:gd name="T33" fmla="*/ 2147483647 h 152"/>
                <a:gd name="T34" fmla="*/ 2147483647 w 201"/>
                <a:gd name="T35" fmla="*/ 2147483647 h 152"/>
                <a:gd name="T36" fmla="*/ 2147483647 w 201"/>
                <a:gd name="T37" fmla="*/ 2147483647 h 152"/>
                <a:gd name="T38" fmla="*/ 2147483647 w 201"/>
                <a:gd name="T39" fmla="*/ 2147483647 h 152"/>
                <a:gd name="T40" fmla="*/ 2147483647 w 201"/>
                <a:gd name="T41" fmla="*/ 2147483647 h 152"/>
                <a:gd name="T42" fmla="*/ 2147483647 w 201"/>
                <a:gd name="T43" fmla="*/ 2147483647 h 152"/>
                <a:gd name="T44" fmla="*/ 0 w 201"/>
                <a:gd name="T45" fmla="*/ 2147483647 h 152"/>
                <a:gd name="T46" fmla="*/ 2147483647 w 201"/>
                <a:gd name="T47" fmla="*/ 2147483647 h 152"/>
                <a:gd name="T48" fmla="*/ 2147483647 w 201"/>
                <a:gd name="T49" fmla="*/ 2147483647 h 152"/>
                <a:gd name="T50" fmla="*/ 2147483647 w 201"/>
                <a:gd name="T51" fmla="*/ 2147483647 h 152"/>
                <a:gd name="T52" fmla="*/ 2147483647 w 201"/>
                <a:gd name="T53" fmla="*/ 2147483647 h 152"/>
                <a:gd name="T54" fmla="*/ 2147483647 w 201"/>
                <a:gd name="T55" fmla="*/ 2147483647 h 152"/>
                <a:gd name="T56" fmla="*/ 2147483647 w 201"/>
                <a:gd name="T57" fmla="*/ 2147483647 h 152"/>
                <a:gd name="T58" fmla="*/ 2147483647 w 201"/>
                <a:gd name="T59" fmla="*/ 2147483647 h 152"/>
                <a:gd name="T60" fmla="*/ 2147483647 w 201"/>
                <a:gd name="T61" fmla="*/ 2147483647 h 152"/>
                <a:gd name="T62" fmla="*/ 2147483647 w 201"/>
                <a:gd name="T63" fmla="*/ 2147483647 h 152"/>
                <a:gd name="T64" fmla="*/ 2147483647 w 201"/>
                <a:gd name="T65" fmla="*/ 2147483647 h 152"/>
                <a:gd name="T66" fmla="*/ 2147483647 w 201"/>
                <a:gd name="T67" fmla="*/ 2147483647 h 152"/>
                <a:gd name="T68" fmla="*/ 2147483647 w 201"/>
                <a:gd name="T69" fmla="*/ 2147483647 h 152"/>
                <a:gd name="T70" fmla="*/ 2147483647 w 201"/>
                <a:gd name="T71" fmla="*/ 2147483647 h 152"/>
                <a:gd name="T72" fmla="*/ 2147483647 w 201"/>
                <a:gd name="T73" fmla="*/ 2147483647 h 152"/>
                <a:gd name="T74" fmla="*/ 2147483647 w 201"/>
                <a:gd name="T75" fmla="*/ 2147483647 h 152"/>
                <a:gd name="T76" fmla="*/ 2147483647 w 201"/>
                <a:gd name="T77" fmla="*/ 2147483647 h 152"/>
                <a:gd name="T78" fmla="*/ 2147483647 w 201"/>
                <a:gd name="T79" fmla="*/ 2147483647 h 152"/>
                <a:gd name="T80" fmla="*/ 2147483647 w 201"/>
                <a:gd name="T81" fmla="*/ 2147483647 h 152"/>
                <a:gd name="T82" fmla="*/ 2147483647 w 201"/>
                <a:gd name="T83" fmla="*/ 2147483647 h 152"/>
                <a:gd name="T84" fmla="*/ 2147483647 w 201"/>
                <a:gd name="T85" fmla="*/ 0 h 152"/>
                <a:gd name="T86" fmla="*/ 2147483647 w 201"/>
                <a:gd name="T87" fmla="*/ 2147483647 h 152"/>
                <a:gd name="T88" fmla="*/ 2147483647 w 201"/>
                <a:gd name="T89" fmla="*/ 2147483647 h 152"/>
                <a:gd name="T90" fmla="*/ 2147483647 w 201"/>
                <a:gd name="T91" fmla="*/ 2147483647 h 152"/>
                <a:gd name="T92" fmla="*/ 2147483647 w 201"/>
                <a:gd name="T93" fmla="*/ 2147483647 h 152"/>
                <a:gd name="T94" fmla="*/ 2147483647 w 201"/>
                <a:gd name="T95" fmla="*/ 2147483647 h 152"/>
                <a:gd name="T96" fmla="*/ 2147483647 w 201"/>
                <a:gd name="T97" fmla="*/ 2147483647 h 152"/>
                <a:gd name="T98" fmla="*/ 0 w 201"/>
                <a:gd name="T99" fmla="*/ 2147483647 h 152"/>
                <a:gd name="T100" fmla="*/ 2147483647 w 201"/>
                <a:gd name="T101" fmla="*/ 2147483647 h 152"/>
                <a:gd name="T102" fmla="*/ 2147483647 w 201"/>
                <a:gd name="T103" fmla="*/ 2147483647 h 152"/>
                <a:gd name="T104" fmla="*/ 2147483647 w 201"/>
                <a:gd name="T105" fmla="*/ 2147483647 h 152"/>
                <a:gd name="T106" fmla="*/ 2147483647 w 201"/>
                <a:gd name="T107" fmla="*/ 2147483647 h 152"/>
                <a:gd name="T108" fmla="*/ 2147483647 w 201"/>
                <a:gd name="T109" fmla="*/ 2147483647 h 15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201"/>
                <a:gd name="T166" fmla="*/ 0 h 152"/>
                <a:gd name="T167" fmla="*/ 201 w 201"/>
                <a:gd name="T168" fmla="*/ 152 h 152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201" h="152">
                  <a:moveTo>
                    <a:pt x="40" y="152"/>
                  </a:moveTo>
                  <a:lnTo>
                    <a:pt x="48" y="136"/>
                  </a:lnTo>
                  <a:lnTo>
                    <a:pt x="64" y="136"/>
                  </a:lnTo>
                  <a:lnTo>
                    <a:pt x="89" y="144"/>
                  </a:lnTo>
                  <a:lnTo>
                    <a:pt x="105" y="136"/>
                  </a:lnTo>
                  <a:lnTo>
                    <a:pt x="129" y="136"/>
                  </a:lnTo>
                  <a:lnTo>
                    <a:pt x="153" y="136"/>
                  </a:lnTo>
                  <a:lnTo>
                    <a:pt x="169" y="120"/>
                  </a:lnTo>
                  <a:lnTo>
                    <a:pt x="193" y="96"/>
                  </a:lnTo>
                  <a:lnTo>
                    <a:pt x="201" y="48"/>
                  </a:lnTo>
                  <a:lnTo>
                    <a:pt x="193" y="40"/>
                  </a:lnTo>
                  <a:lnTo>
                    <a:pt x="185" y="16"/>
                  </a:lnTo>
                  <a:lnTo>
                    <a:pt x="177" y="8"/>
                  </a:lnTo>
                  <a:lnTo>
                    <a:pt x="145" y="0"/>
                  </a:lnTo>
                  <a:lnTo>
                    <a:pt x="73" y="48"/>
                  </a:lnTo>
                  <a:lnTo>
                    <a:pt x="48" y="64"/>
                  </a:lnTo>
                  <a:lnTo>
                    <a:pt x="48" y="96"/>
                  </a:lnTo>
                  <a:lnTo>
                    <a:pt x="40" y="112"/>
                  </a:lnTo>
                  <a:lnTo>
                    <a:pt x="16" y="112"/>
                  </a:lnTo>
                  <a:lnTo>
                    <a:pt x="0" y="112"/>
                  </a:lnTo>
                  <a:lnTo>
                    <a:pt x="8" y="128"/>
                  </a:lnTo>
                  <a:lnTo>
                    <a:pt x="24" y="144"/>
                  </a:lnTo>
                  <a:lnTo>
                    <a:pt x="32" y="144"/>
                  </a:lnTo>
                  <a:lnTo>
                    <a:pt x="40" y="152"/>
                  </a:lnTo>
                  <a:lnTo>
                    <a:pt x="48" y="136"/>
                  </a:lnTo>
                  <a:lnTo>
                    <a:pt x="64" y="136"/>
                  </a:lnTo>
                  <a:lnTo>
                    <a:pt x="89" y="144"/>
                  </a:lnTo>
                  <a:lnTo>
                    <a:pt x="105" y="136"/>
                  </a:lnTo>
                  <a:lnTo>
                    <a:pt x="129" y="136"/>
                  </a:lnTo>
                  <a:lnTo>
                    <a:pt x="153" y="136"/>
                  </a:lnTo>
                  <a:lnTo>
                    <a:pt x="169" y="120"/>
                  </a:lnTo>
                  <a:lnTo>
                    <a:pt x="193" y="96"/>
                  </a:lnTo>
                  <a:lnTo>
                    <a:pt x="201" y="48"/>
                  </a:lnTo>
                  <a:lnTo>
                    <a:pt x="193" y="40"/>
                  </a:lnTo>
                  <a:lnTo>
                    <a:pt x="185" y="16"/>
                  </a:lnTo>
                  <a:lnTo>
                    <a:pt x="177" y="8"/>
                  </a:lnTo>
                  <a:lnTo>
                    <a:pt x="145" y="0"/>
                  </a:lnTo>
                  <a:lnTo>
                    <a:pt x="73" y="48"/>
                  </a:lnTo>
                  <a:lnTo>
                    <a:pt x="48" y="64"/>
                  </a:lnTo>
                  <a:lnTo>
                    <a:pt x="48" y="96"/>
                  </a:lnTo>
                  <a:lnTo>
                    <a:pt x="40" y="112"/>
                  </a:lnTo>
                  <a:lnTo>
                    <a:pt x="16" y="112"/>
                  </a:lnTo>
                  <a:lnTo>
                    <a:pt x="0" y="112"/>
                  </a:lnTo>
                  <a:lnTo>
                    <a:pt x="8" y="128"/>
                  </a:lnTo>
                  <a:lnTo>
                    <a:pt x="24" y="144"/>
                  </a:lnTo>
                  <a:lnTo>
                    <a:pt x="32" y="144"/>
                  </a:lnTo>
                  <a:lnTo>
                    <a:pt x="40" y="15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82" name="Freeform 732"/>
            <p:cNvSpPr/>
            <p:nvPr/>
          </p:nvSpPr>
          <p:spPr bwMode="auto">
            <a:xfrm>
              <a:off x="3285122" y="3322376"/>
              <a:ext cx="127351" cy="178464"/>
            </a:xfrm>
            <a:custGeom>
              <a:avLst/>
              <a:gdLst>
                <a:gd name="T0" fmla="*/ 2147483647 w 120"/>
                <a:gd name="T1" fmla="*/ 2147483647 h 168"/>
                <a:gd name="T2" fmla="*/ 2147483647 w 120"/>
                <a:gd name="T3" fmla="*/ 2147483647 h 168"/>
                <a:gd name="T4" fmla="*/ 2147483647 w 120"/>
                <a:gd name="T5" fmla="*/ 2147483647 h 168"/>
                <a:gd name="T6" fmla="*/ 2147483647 w 120"/>
                <a:gd name="T7" fmla="*/ 2147483647 h 168"/>
                <a:gd name="T8" fmla="*/ 2147483647 w 120"/>
                <a:gd name="T9" fmla="*/ 2147483647 h 168"/>
                <a:gd name="T10" fmla="*/ 2147483647 w 120"/>
                <a:gd name="T11" fmla="*/ 2147483647 h 168"/>
                <a:gd name="T12" fmla="*/ 2147483647 w 120"/>
                <a:gd name="T13" fmla="*/ 2147483647 h 168"/>
                <a:gd name="T14" fmla="*/ 2147483647 w 120"/>
                <a:gd name="T15" fmla="*/ 2147483647 h 168"/>
                <a:gd name="T16" fmla="*/ 2147483647 w 120"/>
                <a:gd name="T17" fmla="*/ 2147483647 h 168"/>
                <a:gd name="T18" fmla="*/ 2147483647 w 120"/>
                <a:gd name="T19" fmla="*/ 2147483647 h 168"/>
                <a:gd name="T20" fmla="*/ 2147483647 w 120"/>
                <a:gd name="T21" fmla="*/ 2147483647 h 168"/>
                <a:gd name="T22" fmla="*/ 2147483647 w 120"/>
                <a:gd name="T23" fmla="*/ 2147483647 h 168"/>
                <a:gd name="T24" fmla="*/ 2147483647 w 120"/>
                <a:gd name="T25" fmla="*/ 2147483647 h 168"/>
                <a:gd name="T26" fmla="*/ 0 w 120"/>
                <a:gd name="T27" fmla="*/ 2147483647 h 168"/>
                <a:gd name="T28" fmla="*/ 0 w 120"/>
                <a:gd name="T29" fmla="*/ 2147483647 h 168"/>
                <a:gd name="T30" fmla="*/ 2147483647 w 120"/>
                <a:gd name="T31" fmla="*/ 2147483647 h 168"/>
                <a:gd name="T32" fmla="*/ 2147483647 w 120"/>
                <a:gd name="T33" fmla="*/ 2147483647 h 168"/>
                <a:gd name="T34" fmla="*/ 2147483647 w 120"/>
                <a:gd name="T35" fmla="*/ 2147483647 h 168"/>
                <a:gd name="T36" fmla="*/ 2147483647 w 120"/>
                <a:gd name="T37" fmla="*/ 2147483647 h 168"/>
                <a:gd name="T38" fmla="*/ 2147483647 w 120"/>
                <a:gd name="T39" fmla="*/ 2147483647 h 168"/>
                <a:gd name="T40" fmla="*/ 2147483647 w 120"/>
                <a:gd name="T41" fmla="*/ 0 h 168"/>
                <a:gd name="T42" fmla="*/ 2147483647 w 120"/>
                <a:gd name="T43" fmla="*/ 2147483647 h 16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20"/>
                <a:gd name="T67" fmla="*/ 0 h 168"/>
                <a:gd name="T68" fmla="*/ 120 w 120"/>
                <a:gd name="T69" fmla="*/ 168 h 16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20" h="168">
                  <a:moveTo>
                    <a:pt x="48" y="16"/>
                  </a:moveTo>
                  <a:lnTo>
                    <a:pt x="32" y="8"/>
                  </a:lnTo>
                  <a:lnTo>
                    <a:pt x="16" y="16"/>
                  </a:lnTo>
                  <a:lnTo>
                    <a:pt x="24" y="24"/>
                  </a:lnTo>
                  <a:lnTo>
                    <a:pt x="56" y="40"/>
                  </a:lnTo>
                  <a:lnTo>
                    <a:pt x="80" y="48"/>
                  </a:lnTo>
                  <a:lnTo>
                    <a:pt x="48" y="80"/>
                  </a:lnTo>
                  <a:lnTo>
                    <a:pt x="24" y="88"/>
                  </a:lnTo>
                  <a:lnTo>
                    <a:pt x="8" y="96"/>
                  </a:lnTo>
                  <a:lnTo>
                    <a:pt x="16" y="104"/>
                  </a:lnTo>
                  <a:lnTo>
                    <a:pt x="8" y="96"/>
                  </a:lnTo>
                  <a:lnTo>
                    <a:pt x="8" y="104"/>
                  </a:lnTo>
                  <a:lnTo>
                    <a:pt x="0" y="112"/>
                  </a:lnTo>
                  <a:lnTo>
                    <a:pt x="0" y="152"/>
                  </a:lnTo>
                  <a:lnTo>
                    <a:pt x="8" y="168"/>
                  </a:lnTo>
                  <a:lnTo>
                    <a:pt x="24" y="136"/>
                  </a:lnTo>
                  <a:lnTo>
                    <a:pt x="56" y="120"/>
                  </a:lnTo>
                  <a:lnTo>
                    <a:pt x="88" y="88"/>
                  </a:lnTo>
                  <a:lnTo>
                    <a:pt x="112" y="32"/>
                  </a:lnTo>
                  <a:lnTo>
                    <a:pt x="120" y="0"/>
                  </a:lnTo>
                  <a:lnTo>
                    <a:pt x="48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83" name="Freeform 733"/>
            <p:cNvSpPr/>
            <p:nvPr/>
          </p:nvSpPr>
          <p:spPr bwMode="auto">
            <a:xfrm>
              <a:off x="2920397" y="3313713"/>
              <a:ext cx="17327" cy="68440"/>
            </a:xfrm>
            <a:custGeom>
              <a:avLst/>
              <a:gdLst>
                <a:gd name="T0" fmla="*/ 2147483647 w 16"/>
                <a:gd name="T1" fmla="*/ 0 h 64"/>
                <a:gd name="T2" fmla="*/ 2147483647 w 16"/>
                <a:gd name="T3" fmla="*/ 2147483647 h 64"/>
                <a:gd name="T4" fmla="*/ 0 w 16"/>
                <a:gd name="T5" fmla="*/ 2147483647 h 64"/>
                <a:gd name="T6" fmla="*/ 0 w 16"/>
                <a:gd name="T7" fmla="*/ 2147483647 h 64"/>
                <a:gd name="T8" fmla="*/ 2147483647 w 16"/>
                <a:gd name="T9" fmla="*/ 2147483647 h 64"/>
                <a:gd name="T10" fmla="*/ 2147483647 w 16"/>
                <a:gd name="T11" fmla="*/ 2147483647 h 64"/>
                <a:gd name="T12" fmla="*/ 2147483647 w 16"/>
                <a:gd name="T13" fmla="*/ 0 h 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"/>
                <a:gd name="T22" fmla="*/ 0 h 64"/>
                <a:gd name="T23" fmla="*/ 16 w 16"/>
                <a:gd name="T24" fmla="*/ 64 h 6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" h="64">
                  <a:moveTo>
                    <a:pt x="8" y="0"/>
                  </a:moveTo>
                  <a:lnTo>
                    <a:pt x="16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8" y="64"/>
                  </a:lnTo>
                  <a:lnTo>
                    <a:pt x="16" y="64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84" name="Freeform 734"/>
            <p:cNvSpPr/>
            <p:nvPr/>
          </p:nvSpPr>
          <p:spPr bwMode="auto">
            <a:xfrm>
              <a:off x="2920397" y="3313713"/>
              <a:ext cx="17327" cy="68440"/>
            </a:xfrm>
            <a:custGeom>
              <a:avLst/>
              <a:gdLst>
                <a:gd name="T0" fmla="*/ 2147483647 w 16"/>
                <a:gd name="T1" fmla="*/ 0 h 64"/>
                <a:gd name="T2" fmla="*/ 2147483647 w 16"/>
                <a:gd name="T3" fmla="*/ 0 h 64"/>
                <a:gd name="T4" fmla="*/ 2147483647 w 16"/>
                <a:gd name="T5" fmla="*/ 2147483647 h 64"/>
                <a:gd name="T6" fmla="*/ 0 w 16"/>
                <a:gd name="T7" fmla="*/ 2147483647 h 64"/>
                <a:gd name="T8" fmla="*/ 0 w 16"/>
                <a:gd name="T9" fmla="*/ 2147483647 h 64"/>
                <a:gd name="T10" fmla="*/ 2147483647 w 16"/>
                <a:gd name="T11" fmla="*/ 2147483647 h 64"/>
                <a:gd name="T12" fmla="*/ 2147483647 w 16"/>
                <a:gd name="T13" fmla="*/ 2147483647 h 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"/>
                <a:gd name="T22" fmla="*/ 0 h 64"/>
                <a:gd name="T23" fmla="*/ 16 w 16"/>
                <a:gd name="T24" fmla="*/ 64 h 6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" h="64">
                  <a:moveTo>
                    <a:pt x="8" y="0"/>
                  </a:moveTo>
                  <a:lnTo>
                    <a:pt x="8" y="0"/>
                  </a:lnTo>
                  <a:lnTo>
                    <a:pt x="16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8" y="64"/>
                  </a:lnTo>
                  <a:lnTo>
                    <a:pt x="16" y="64"/>
                  </a:lnTo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85" name="Freeform 735"/>
            <p:cNvSpPr/>
            <p:nvPr/>
          </p:nvSpPr>
          <p:spPr bwMode="auto">
            <a:xfrm>
              <a:off x="2920397" y="3313713"/>
              <a:ext cx="17327" cy="68440"/>
            </a:xfrm>
            <a:custGeom>
              <a:avLst/>
              <a:gdLst>
                <a:gd name="T0" fmla="*/ 2147483647 w 16"/>
                <a:gd name="T1" fmla="*/ 0 h 64"/>
                <a:gd name="T2" fmla="*/ 2147483647 w 16"/>
                <a:gd name="T3" fmla="*/ 0 h 64"/>
                <a:gd name="T4" fmla="*/ 2147483647 w 16"/>
                <a:gd name="T5" fmla="*/ 2147483647 h 64"/>
                <a:gd name="T6" fmla="*/ 0 w 16"/>
                <a:gd name="T7" fmla="*/ 2147483647 h 64"/>
                <a:gd name="T8" fmla="*/ 0 w 16"/>
                <a:gd name="T9" fmla="*/ 2147483647 h 64"/>
                <a:gd name="T10" fmla="*/ 2147483647 w 16"/>
                <a:gd name="T11" fmla="*/ 2147483647 h 64"/>
                <a:gd name="T12" fmla="*/ 2147483647 w 16"/>
                <a:gd name="T13" fmla="*/ 2147483647 h 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"/>
                <a:gd name="T22" fmla="*/ 0 h 64"/>
                <a:gd name="T23" fmla="*/ 16 w 16"/>
                <a:gd name="T24" fmla="*/ 64 h 6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" h="64">
                  <a:moveTo>
                    <a:pt x="8" y="0"/>
                  </a:moveTo>
                  <a:lnTo>
                    <a:pt x="8" y="0"/>
                  </a:lnTo>
                  <a:lnTo>
                    <a:pt x="16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8" y="64"/>
                  </a:lnTo>
                  <a:lnTo>
                    <a:pt x="16" y="64"/>
                  </a:lnTo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86" name="Freeform 736"/>
            <p:cNvSpPr/>
            <p:nvPr/>
          </p:nvSpPr>
          <p:spPr bwMode="auto">
            <a:xfrm>
              <a:off x="2912600" y="3161239"/>
              <a:ext cx="135147" cy="220914"/>
            </a:xfrm>
            <a:custGeom>
              <a:avLst/>
              <a:gdLst>
                <a:gd name="T0" fmla="*/ 2147483647 w 128"/>
                <a:gd name="T1" fmla="*/ 2147483647 h 208"/>
                <a:gd name="T2" fmla="*/ 2147483647 w 128"/>
                <a:gd name="T3" fmla="*/ 2147483647 h 208"/>
                <a:gd name="T4" fmla="*/ 2147483647 w 128"/>
                <a:gd name="T5" fmla="*/ 2147483647 h 208"/>
                <a:gd name="T6" fmla="*/ 2147483647 w 128"/>
                <a:gd name="T7" fmla="*/ 2147483647 h 208"/>
                <a:gd name="T8" fmla="*/ 2147483647 w 128"/>
                <a:gd name="T9" fmla="*/ 2147483647 h 208"/>
                <a:gd name="T10" fmla="*/ 2147483647 w 128"/>
                <a:gd name="T11" fmla="*/ 2147483647 h 208"/>
                <a:gd name="T12" fmla="*/ 2147483647 w 128"/>
                <a:gd name="T13" fmla="*/ 2147483647 h 208"/>
                <a:gd name="T14" fmla="*/ 2147483647 w 128"/>
                <a:gd name="T15" fmla="*/ 2147483647 h 208"/>
                <a:gd name="T16" fmla="*/ 2147483647 w 128"/>
                <a:gd name="T17" fmla="*/ 2147483647 h 208"/>
                <a:gd name="T18" fmla="*/ 2147483647 w 128"/>
                <a:gd name="T19" fmla="*/ 2147483647 h 208"/>
                <a:gd name="T20" fmla="*/ 2147483647 w 128"/>
                <a:gd name="T21" fmla="*/ 2147483647 h 208"/>
                <a:gd name="T22" fmla="*/ 2147483647 w 128"/>
                <a:gd name="T23" fmla="*/ 0 h 208"/>
                <a:gd name="T24" fmla="*/ 2147483647 w 128"/>
                <a:gd name="T25" fmla="*/ 2147483647 h 208"/>
                <a:gd name="T26" fmla="*/ 2147483647 w 128"/>
                <a:gd name="T27" fmla="*/ 2147483647 h 208"/>
                <a:gd name="T28" fmla="*/ 2147483647 w 128"/>
                <a:gd name="T29" fmla="*/ 2147483647 h 208"/>
                <a:gd name="T30" fmla="*/ 2147483647 w 128"/>
                <a:gd name="T31" fmla="*/ 2147483647 h 208"/>
                <a:gd name="T32" fmla="*/ 0 w 128"/>
                <a:gd name="T33" fmla="*/ 2147483647 h 208"/>
                <a:gd name="T34" fmla="*/ 2147483647 w 128"/>
                <a:gd name="T35" fmla="*/ 2147483647 h 208"/>
                <a:gd name="T36" fmla="*/ 0 w 128"/>
                <a:gd name="T37" fmla="*/ 2147483647 h 208"/>
                <a:gd name="T38" fmla="*/ 2147483647 w 128"/>
                <a:gd name="T39" fmla="*/ 2147483647 h 208"/>
                <a:gd name="T40" fmla="*/ 2147483647 w 128"/>
                <a:gd name="T41" fmla="*/ 2147483647 h 208"/>
                <a:gd name="T42" fmla="*/ 2147483647 w 128"/>
                <a:gd name="T43" fmla="*/ 2147483647 h 208"/>
                <a:gd name="T44" fmla="*/ 2147483647 w 128"/>
                <a:gd name="T45" fmla="*/ 2147483647 h 20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28"/>
                <a:gd name="T70" fmla="*/ 0 h 208"/>
                <a:gd name="T71" fmla="*/ 128 w 128"/>
                <a:gd name="T72" fmla="*/ 208 h 20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28" h="208">
                  <a:moveTo>
                    <a:pt x="24" y="208"/>
                  </a:moveTo>
                  <a:lnTo>
                    <a:pt x="40" y="200"/>
                  </a:lnTo>
                  <a:lnTo>
                    <a:pt x="64" y="192"/>
                  </a:lnTo>
                  <a:lnTo>
                    <a:pt x="64" y="184"/>
                  </a:lnTo>
                  <a:lnTo>
                    <a:pt x="88" y="184"/>
                  </a:lnTo>
                  <a:lnTo>
                    <a:pt x="120" y="160"/>
                  </a:lnTo>
                  <a:lnTo>
                    <a:pt x="104" y="136"/>
                  </a:lnTo>
                  <a:lnTo>
                    <a:pt x="112" y="128"/>
                  </a:lnTo>
                  <a:lnTo>
                    <a:pt x="112" y="104"/>
                  </a:lnTo>
                  <a:lnTo>
                    <a:pt x="128" y="96"/>
                  </a:lnTo>
                  <a:lnTo>
                    <a:pt x="128" y="48"/>
                  </a:lnTo>
                  <a:lnTo>
                    <a:pt x="32" y="0"/>
                  </a:lnTo>
                  <a:lnTo>
                    <a:pt x="16" y="8"/>
                  </a:lnTo>
                  <a:lnTo>
                    <a:pt x="24" y="32"/>
                  </a:lnTo>
                  <a:lnTo>
                    <a:pt x="32" y="40"/>
                  </a:lnTo>
                  <a:lnTo>
                    <a:pt x="24" y="88"/>
                  </a:lnTo>
                  <a:lnTo>
                    <a:pt x="0" y="112"/>
                  </a:lnTo>
                  <a:lnTo>
                    <a:pt x="8" y="112"/>
                  </a:lnTo>
                  <a:lnTo>
                    <a:pt x="0" y="112"/>
                  </a:lnTo>
                  <a:lnTo>
                    <a:pt x="8" y="128"/>
                  </a:lnTo>
                  <a:lnTo>
                    <a:pt x="16" y="128"/>
                  </a:lnTo>
                  <a:lnTo>
                    <a:pt x="16" y="144"/>
                  </a:lnTo>
                  <a:lnTo>
                    <a:pt x="24" y="20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87" name="Freeform 737"/>
            <p:cNvSpPr/>
            <p:nvPr/>
          </p:nvSpPr>
          <p:spPr bwMode="auto">
            <a:xfrm>
              <a:off x="2912600" y="3161239"/>
              <a:ext cx="135147" cy="220914"/>
            </a:xfrm>
            <a:custGeom>
              <a:avLst/>
              <a:gdLst>
                <a:gd name="T0" fmla="*/ 2147483647 w 128"/>
                <a:gd name="T1" fmla="*/ 2147483647 h 208"/>
                <a:gd name="T2" fmla="*/ 2147483647 w 128"/>
                <a:gd name="T3" fmla="*/ 2147483647 h 208"/>
                <a:gd name="T4" fmla="*/ 2147483647 w 128"/>
                <a:gd name="T5" fmla="*/ 2147483647 h 208"/>
                <a:gd name="T6" fmla="*/ 2147483647 w 128"/>
                <a:gd name="T7" fmla="*/ 2147483647 h 208"/>
                <a:gd name="T8" fmla="*/ 2147483647 w 128"/>
                <a:gd name="T9" fmla="*/ 2147483647 h 208"/>
                <a:gd name="T10" fmla="*/ 2147483647 w 128"/>
                <a:gd name="T11" fmla="*/ 2147483647 h 208"/>
                <a:gd name="T12" fmla="*/ 2147483647 w 128"/>
                <a:gd name="T13" fmla="*/ 2147483647 h 208"/>
                <a:gd name="T14" fmla="*/ 2147483647 w 128"/>
                <a:gd name="T15" fmla="*/ 2147483647 h 208"/>
                <a:gd name="T16" fmla="*/ 2147483647 w 128"/>
                <a:gd name="T17" fmla="*/ 2147483647 h 208"/>
                <a:gd name="T18" fmla="*/ 2147483647 w 128"/>
                <a:gd name="T19" fmla="*/ 2147483647 h 208"/>
                <a:gd name="T20" fmla="*/ 2147483647 w 128"/>
                <a:gd name="T21" fmla="*/ 2147483647 h 208"/>
                <a:gd name="T22" fmla="*/ 2147483647 w 128"/>
                <a:gd name="T23" fmla="*/ 2147483647 h 208"/>
                <a:gd name="T24" fmla="*/ 2147483647 w 128"/>
                <a:gd name="T25" fmla="*/ 0 h 208"/>
                <a:gd name="T26" fmla="*/ 2147483647 w 128"/>
                <a:gd name="T27" fmla="*/ 2147483647 h 208"/>
                <a:gd name="T28" fmla="*/ 2147483647 w 128"/>
                <a:gd name="T29" fmla="*/ 2147483647 h 208"/>
                <a:gd name="T30" fmla="*/ 2147483647 w 128"/>
                <a:gd name="T31" fmla="*/ 2147483647 h 208"/>
                <a:gd name="T32" fmla="*/ 2147483647 w 128"/>
                <a:gd name="T33" fmla="*/ 2147483647 h 208"/>
                <a:gd name="T34" fmla="*/ 2147483647 w 128"/>
                <a:gd name="T35" fmla="*/ 2147483647 h 208"/>
                <a:gd name="T36" fmla="*/ 0 w 128"/>
                <a:gd name="T37" fmla="*/ 2147483647 h 208"/>
                <a:gd name="T38" fmla="*/ 2147483647 w 128"/>
                <a:gd name="T39" fmla="*/ 2147483647 h 208"/>
                <a:gd name="T40" fmla="*/ 0 w 128"/>
                <a:gd name="T41" fmla="*/ 2147483647 h 208"/>
                <a:gd name="T42" fmla="*/ 0 w 128"/>
                <a:gd name="T43" fmla="*/ 2147483647 h 208"/>
                <a:gd name="T44" fmla="*/ 2147483647 w 128"/>
                <a:gd name="T45" fmla="*/ 2147483647 h 208"/>
                <a:gd name="T46" fmla="*/ 2147483647 w 128"/>
                <a:gd name="T47" fmla="*/ 2147483647 h 208"/>
                <a:gd name="T48" fmla="*/ 2147483647 w 128"/>
                <a:gd name="T49" fmla="*/ 2147483647 h 20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28"/>
                <a:gd name="T76" fmla="*/ 0 h 208"/>
                <a:gd name="T77" fmla="*/ 128 w 128"/>
                <a:gd name="T78" fmla="*/ 208 h 208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28" h="208">
                  <a:moveTo>
                    <a:pt x="24" y="208"/>
                  </a:moveTo>
                  <a:lnTo>
                    <a:pt x="40" y="200"/>
                  </a:lnTo>
                  <a:lnTo>
                    <a:pt x="64" y="192"/>
                  </a:lnTo>
                  <a:lnTo>
                    <a:pt x="64" y="184"/>
                  </a:lnTo>
                  <a:lnTo>
                    <a:pt x="88" y="184"/>
                  </a:lnTo>
                  <a:lnTo>
                    <a:pt x="120" y="160"/>
                  </a:lnTo>
                  <a:lnTo>
                    <a:pt x="104" y="136"/>
                  </a:lnTo>
                  <a:lnTo>
                    <a:pt x="112" y="128"/>
                  </a:lnTo>
                  <a:lnTo>
                    <a:pt x="112" y="104"/>
                  </a:lnTo>
                  <a:lnTo>
                    <a:pt x="128" y="96"/>
                  </a:lnTo>
                  <a:lnTo>
                    <a:pt x="128" y="48"/>
                  </a:lnTo>
                  <a:lnTo>
                    <a:pt x="32" y="0"/>
                  </a:lnTo>
                  <a:lnTo>
                    <a:pt x="16" y="8"/>
                  </a:lnTo>
                  <a:lnTo>
                    <a:pt x="24" y="32"/>
                  </a:lnTo>
                  <a:lnTo>
                    <a:pt x="32" y="40"/>
                  </a:lnTo>
                  <a:lnTo>
                    <a:pt x="24" y="88"/>
                  </a:lnTo>
                  <a:lnTo>
                    <a:pt x="0" y="112"/>
                  </a:lnTo>
                  <a:lnTo>
                    <a:pt x="8" y="112"/>
                  </a:lnTo>
                  <a:lnTo>
                    <a:pt x="0" y="112"/>
                  </a:lnTo>
                  <a:lnTo>
                    <a:pt x="8" y="128"/>
                  </a:lnTo>
                  <a:lnTo>
                    <a:pt x="16" y="128"/>
                  </a:lnTo>
                  <a:lnTo>
                    <a:pt x="16" y="144"/>
                  </a:lnTo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88" name="Freeform 738"/>
            <p:cNvSpPr/>
            <p:nvPr/>
          </p:nvSpPr>
          <p:spPr bwMode="auto">
            <a:xfrm>
              <a:off x="2912600" y="3161239"/>
              <a:ext cx="135147" cy="220914"/>
            </a:xfrm>
            <a:custGeom>
              <a:avLst/>
              <a:gdLst>
                <a:gd name="T0" fmla="*/ 2147483647 w 128"/>
                <a:gd name="T1" fmla="*/ 2147483647 h 208"/>
                <a:gd name="T2" fmla="*/ 2147483647 w 128"/>
                <a:gd name="T3" fmla="*/ 2147483647 h 208"/>
                <a:gd name="T4" fmla="*/ 2147483647 w 128"/>
                <a:gd name="T5" fmla="*/ 2147483647 h 208"/>
                <a:gd name="T6" fmla="*/ 2147483647 w 128"/>
                <a:gd name="T7" fmla="*/ 2147483647 h 208"/>
                <a:gd name="T8" fmla="*/ 2147483647 w 128"/>
                <a:gd name="T9" fmla="*/ 2147483647 h 208"/>
                <a:gd name="T10" fmla="*/ 2147483647 w 128"/>
                <a:gd name="T11" fmla="*/ 2147483647 h 208"/>
                <a:gd name="T12" fmla="*/ 2147483647 w 128"/>
                <a:gd name="T13" fmla="*/ 2147483647 h 208"/>
                <a:gd name="T14" fmla="*/ 2147483647 w 128"/>
                <a:gd name="T15" fmla="*/ 2147483647 h 208"/>
                <a:gd name="T16" fmla="*/ 2147483647 w 128"/>
                <a:gd name="T17" fmla="*/ 2147483647 h 208"/>
                <a:gd name="T18" fmla="*/ 2147483647 w 128"/>
                <a:gd name="T19" fmla="*/ 2147483647 h 208"/>
                <a:gd name="T20" fmla="*/ 2147483647 w 128"/>
                <a:gd name="T21" fmla="*/ 2147483647 h 208"/>
                <a:gd name="T22" fmla="*/ 2147483647 w 128"/>
                <a:gd name="T23" fmla="*/ 2147483647 h 208"/>
                <a:gd name="T24" fmla="*/ 2147483647 w 128"/>
                <a:gd name="T25" fmla="*/ 0 h 208"/>
                <a:gd name="T26" fmla="*/ 2147483647 w 128"/>
                <a:gd name="T27" fmla="*/ 2147483647 h 208"/>
                <a:gd name="T28" fmla="*/ 2147483647 w 128"/>
                <a:gd name="T29" fmla="*/ 2147483647 h 208"/>
                <a:gd name="T30" fmla="*/ 2147483647 w 128"/>
                <a:gd name="T31" fmla="*/ 2147483647 h 208"/>
                <a:gd name="T32" fmla="*/ 2147483647 w 128"/>
                <a:gd name="T33" fmla="*/ 2147483647 h 208"/>
                <a:gd name="T34" fmla="*/ 2147483647 w 128"/>
                <a:gd name="T35" fmla="*/ 2147483647 h 208"/>
                <a:gd name="T36" fmla="*/ 0 w 128"/>
                <a:gd name="T37" fmla="*/ 2147483647 h 208"/>
                <a:gd name="T38" fmla="*/ 2147483647 w 128"/>
                <a:gd name="T39" fmla="*/ 2147483647 h 208"/>
                <a:gd name="T40" fmla="*/ 0 w 128"/>
                <a:gd name="T41" fmla="*/ 2147483647 h 208"/>
                <a:gd name="T42" fmla="*/ 0 w 128"/>
                <a:gd name="T43" fmla="*/ 2147483647 h 208"/>
                <a:gd name="T44" fmla="*/ 2147483647 w 128"/>
                <a:gd name="T45" fmla="*/ 2147483647 h 208"/>
                <a:gd name="T46" fmla="*/ 2147483647 w 128"/>
                <a:gd name="T47" fmla="*/ 2147483647 h 208"/>
                <a:gd name="T48" fmla="*/ 2147483647 w 128"/>
                <a:gd name="T49" fmla="*/ 2147483647 h 20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28"/>
                <a:gd name="T76" fmla="*/ 0 h 208"/>
                <a:gd name="T77" fmla="*/ 128 w 128"/>
                <a:gd name="T78" fmla="*/ 208 h 208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28" h="208">
                  <a:moveTo>
                    <a:pt x="24" y="208"/>
                  </a:moveTo>
                  <a:lnTo>
                    <a:pt x="40" y="200"/>
                  </a:lnTo>
                  <a:lnTo>
                    <a:pt x="64" y="192"/>
                  </a:lnTo>
                  <a:lnTo>
                    <a:pt x="64" y="184"/>
                  </a:lnTo>
                  <a:lnTo>
                    <a:pt x="88" y="184"/>
                  </a:lnTo>
                  <a:lnTo>
                    <a:pt x="120" y="160"/>
                  </a:lnTo>
                  <a:lnTo>
                    <a:pt x="104" y="136"/>
                  </a:lnTo>
                  <a:lnTo>
                    <a:pt x="112" y="128"/>
                  </a:lnTo>
                  <a:lnTo>
                    <a:pt x="112" y="104"/>
                  </a:lnTo>
                  <a:lnTo>
                    <a:pt x="128" y="96"/>
                  </a:lnTo>
                  <a:lnTo>
                    <a:pt x="128" y="48"/>
                  </a:lnTo>
                  <a:lnTo>
                    <a:pt x="32" y="0"/>
                  </a:lnTo>
                  <a:lnTo>
                    <a:pt x="16" y="8"/>
                  </a:lnTo>
                  <a:lnTo>
                    <a:pt x="24" y="32"/>
                  </a:lnTo>
                  <a:lnTo>
                    <a:pt x="32" y="40"/>
                  </a:lnTo>
                  <a:lnTo>
                    <a:pt x="24" y="88"/>
                  </a:lnTo>
                  <a:lnTo>
                    <a:pt x="0" y="112"/>
                  </a:lnTo>
                  <a:lnTo>
                    <a:pt x="8" y="112"/>
                  </a:lnTo>
                  <a:lnTo>
                    <a:pt x="0" y="112"/>
                  </a:lnTo>
                  <a:lnTo>
                    <a:pt x="8" y="128"/>
                  </a:lnTo>
                  <a:lnTo>
                    <a:pt x="16" y="128"/>
                  </a:lnTo>
                  <a:lnTo>
                    <a:pt x="16" y="144"/>
                  </a:lnTo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89" name="Freeform 739"/>
            <p:cNvSpPr/>
            <p:nvPr/>
          </p:nvSpPr>
          <p:spPr bwMode="auto">
            <a:xfrm>
              <a:off x="2955050" y="3780665"/>
              <a:ext cx="211384" cy="194924"/>
            </a:xfrm>
            <a:custGeom>
              <a:avLst/>
              <a:gdLst>
                <a:gd name="T0" fmla="*/ 2147483647 w 200"/>
                <a:gd name="T1" fmla="*/ 2147483647 h 184"/>
                <a:gd name="T2" fmla="*/ 2147483647 w 200"/>
                <a:gd name="T3" fmla="*/ 2147483647 h 184"/>
                <a:gd name="T4" fmla="*/ 2147483647 w 200"/>
                <a:gd name="T5" fmla="*/ 0 h 184"/>
                <a:gd name="T6" fmla="*/ 2147483647 w 200"/>
                <a:gd name="T7" fmla="*/ 2147483647 h 184"/>
                <a:gd name="T8" fmla="*/ 2147483647 w 200"/>
                <a:gd name="T9" fmla="*/ 2147483647 h 184"/>
                <a:gd name="T10" fmla="*/ 2147483647 w 200"/>
                <a:gd name="T11" fmla="*/ 2147483647 h 184"/>
                <a:gd name="T12" fmla="*/ 2147483647 w 200"/>
                <a:gd name="T13" fmla="*/ 2147483647 h 184"/>
                <a:gd name="T14" fmla="*/ 2147483647 w 200"/>
                <a:gd name="T15" fmla="*/ 2147483647 h 184"/>
                <a:gd name="T16" fmla="*/ 2147483647 w 200"/>
                <a:gd name="T17" fmla="*/ 2147483647 h 184"/>
                <a:gd name="T18" fmla="*/ 2147483647 w 200"/>
                <a:gd name="T19" fmla="*/ 2147483647 h 184"/>
                <a:gd name="T20" fmla="*/ 2147483647 w 200"/>
                <a:gd name="T21" fmla="*/ 2147483647 h 184"/>
                <a:gd name="T22" fmla="*/ 2147483647 w 200"/>
                <a:gd name="T23" fmla="*/ 2147483647 h 184"/>
                <a:gd name="T24" fmla="*/ 2147483647 w 200"/>
                <a:gd name="T25" fmla="*/ 2147483647 h 184"/>
                <a:gd name="T26" fmla="*/ 2147483647 w 200"/>
                <a:gd name="T27" fmla="*/ 2147483647 h 184"/>
                <a:gd name="T28" fmla="*/ 0 w 200"/>
                <a:gd name="T29" fmla="*/ 2147483647 h 184"/>
                <a:gd name="T30" fmla="*/ 0 w 200"/>
                <a:gd name="T31" fmla="*/ 2147483647 h 184"/>
                <a:gd name="T32" fmla="*/ 2147483647 w 200"/>
                <a:gd name="T33" fmla="*/ 2147483647 h 184"/>
                <a:gd name="T34" fmla="*/ 2147483647 w 200"/>
                <a:gd name="T35" fmla="*/ 2147483647 h 184"/>
                <a:gd name="T36" fmla="*/ 2147483647 w 200"/>
                <a:gd name="T37" fmla="*/ 2147483647 h 184"/>
                <a:gd name="T38" fmla="*/ 2147483647 w 200"/>
                <a:gd name="T39" fmla="*/ 2147483647 h 184"/>
                <a:gd name="T40" fmla="*/ 2147483647 w 200"/>
                <a:gd name="T41" fmla="*/ 2147483647 h 184"/>
                <a:gd name="T42" fmla="*/ 2147483647 w 200"/>
                <a:gd name="T43" fmla="*/ 2147483647 h 184"/>
                <a:gd name="T44" fmla="*/ 2147483647 w 200"/>
                <a:gd name="T45" fmla="*/ 2147483647 h 184"/>
                <a:gd name="T46" fmla="*/ 2147483647 w 200"/>
                <a:gd name="T47" fmla="*/ 2147483647 h 184"/>
                <a:gd name="T48" fmla="*/ 2147483647 w 200"/>
                <a:gd name="T49" fmla="*/ 2147483647 h 184"/>
                <a:gd name="T50" fmla="*/ 2147483647 w 200"/>
                <a:gd name="T51" fmla="*/ 2147483647 h 184"/>
                <a:gd name="T52" fmla="*/ 2147483647 w 200"/>
                <a:gd name="T53" fmla="*/ 2147483647 h 18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200"/>
                <a:gd name="T82" fmla="*/ 0 h 184"/>
                <a:gd name="T83" fmla="*/ 200 w 200"/>
                <a:gd name="T84" fmla="*/ 184 h 18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200" h="184">
                  <a:moveTo>
                    <a:pt x="192" y="8"/>
                  </a:moveTo>
                  <a:lnTo>
                    <a:pt x="184" y="8"/>
                  </a:lnTo>
                  <a:lnTo>
                    <a:pt x="160" y="0"/>
                  </a:lnTo>
                  <a:lnTo>
                    <a:pt x="136" y="24"/>
                  </a:lnTo>
                  <a:lnTo>
                    <a:pt x="104" y="48"/>
                  </a:lnTo>
                  <a:lnTo>
                    <a:pt x="88" y="48"/>
                  </a:lnTo>
                  <a:lnTo>
                    <a:pt x="64" y="64"/>
                  </a:lnTo>
                  <a:lnTo>
                    <a:pt x="56" y="64"/>
                  </a:lnTo>
                  <a:lnTo>
                    <a:pt x="48" y="56"/>
                  </a:lnTo>
                  <a:lnTo>
                    <a:pt x="40" y="40"/>
                  </a:lnTo>
                  <a:lnTo>
                    <a:pt x="40" y="48"/>
                  </a:lnTo>
                  <a:lnTo>
                    <a:pt x="40" y="40"/>
                  </a:lnTo>
                  <a:lnTo>
                    <a:pt x="32" y="96"/>
                  </a:lnTo>
                  <a:lnTo>
                    <a:pt x="24" y="96"/>
                  </a:lnTo>
                  <a:lnTo>
                    <a:pt x="0" y="88"/>
                  </a:lnTo>
                  <a:lnTo>
                    <a:pt x="0" y="96"/>
                  </a:lnTo>
                  <a:lnTo>
                    <a:pt x="8" y="112"/>
                  </a:lnTo>
                  <a:lnTo>
                    <a:pt x="16" y="144"/>
                  </a:lnTo>
                  <a:lnTo>
                    <a:pt x="16" y="160"/>
                  </a:lnTo>
                  <a:lnTo>
                    <a:pt x="32" y="184"/>
                  </a:lnTo>
                  <a:lnTo>
                    <a:pt x="64" y="176"/>
                  </a:lnTo>
                  <a:lnTo>
                    <a:pt x="96" y="168"/>
                  </a:lnTo>
                  <a:lnTo>
                    <a:pt x="128" y="168"/>
                  </a:lnTo>
                  <a:lnTo>
                    <a:pt x="184" y="104"/>
                  </a:lnTo>
                  <a:lnTo>
                    <a:pt x="200" y="64"/>
                  </a:lnTo>
                  <a:lnTo>
                    <a:pt x="192" y="64"/>
                  </a:lnTo>
                  <a:lnTo>
                    <a:pt x="192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90" name="Freeform 740"/>
            <p:cNvSpPr/>
            <p:nvPr/>
          </p:nvSpPr>
          <p:spPr bwMode="auto">
            <a:xfrm>
              <a:off x="2997500" y="3720888"/>
              <a:ext cx="126484" cy="127351"/>
            </a:xfrm>
            <a:custGeom>
              <a:avLst/>
              <a:gdLst>
                <a:gd name="T0" fmla="*/ 2147483647 w 120"/>
                <a:gd name="T1" fmla="*/ 2147483647 h 120"/>
                <a:gd name="T2" fmla="*/ 2147483647 w 120"/>
                <a:gd name="T3" fmla="*/ 2147483647 h 120"/>
                <a:gd name="T4" fmla="*/ 2147483647 w 120"/>
                <a:gd name="T5" fmla="*/ 2147483647 h 120"/>
                <a:gd name="T6" fmla="*/ 2147483647 w 120"/>
                <a:gd name="T7" fmla="*/ 0 h 120"/>
                <a:gd name="T8" fmla="*/ 2147483647 w 120"/>
                <a:gd name="T9" fmla="*/ 0 h 120"/>
                <a:gd name="T10" fmla="*/ 2147483647 w 120"/>
                <a:gd name="T11" fmla="*/ 2147483647 h 120"/>
                <a:gd name="T12" fmla="*/ 2147483647 w 120"/>
                <a:gd name="T13" fmla="*/ 0 h 120"/>
                <a:gd name="T14" fmla="*/ 2147483647 w 120"/>
                <a:gd name="T15" fmla="*/ 0 h 120"/>
                <a:gd name="T16" fmla="*/ 2147483647 w 120"/>
                <a:gd name="T17" fmla="*/ 0 h 120"/>
                <a:gd name="T18" fmla="*/ 2147483647 w 120"/>
                <a:gd name="T19" fmla="*/ 2147483647 h 120"/>
                <a:gd name="T20" fmla="*/ 2147483647 w 120"/>
                <a:gd name="T21" fmla="*/ 2147483647 h 120"/>
                <a:gd name="T22" fmla="*/ 0 w 120"/>
                <a:gd name="T23" fmla="*/ 2147483647 h 120"/>
                <a:gd name="T24" fmla="*/ 0 w 120"/>
                <a:gd name="T25" fmla="*/ 2147483647 h 120"/>
                <a:gd name="T26" fmla="*/ 2147483647 w 120"/>
                <a:gd name="T27" fmla="*/ 2147483647 h 120"/>
                <a:gd name="T28" fmla="*/ 2147483647 w 120"/>
                <a:gd name="T29" fmla="*/ 2147483647 h 120"/>
                <a:gd name="T30" fmla="*/ 2147483647 w 120"/>
                <a:gd name="T31" fmla="*/ 2147483647 h 120"/>
                <a:gd name="T32" fmla="*/ 2147483647 w 120"/>
                <a:gd name="T33" fmla="*/ 2147483647 h 120"/>
                <a:gd name="T34" fmla="*/ 2147483647 w 120"/>
                <a:gd name="T35" fmla="*/ 2147483647 h 120"/>
                <a:gd name="T36" fmla="*/ 2147483647 w 120"/>
                <a:gd name="T37" fmla="*/ 2147483647 h 120"/>
                <a:gd name="T38" fmla="*/ 2147483647 w 120"/>
                <a:gd name="T39" fmla="*/ 2147483647 h 120"/>
                <a:gd name="T40" fmla="*/ 2147483647 w 120"/>
                <a:gd name="T41" fmla="*/ 2147483647 h 120"/>
                <a:gd name="T42" fmla="*/ 2147483647 w 120"/>
                <a:gd name="T43" fmla="*/ 2147483647 h 12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20"/>
                <a:gd name="T67" fmla="*/ 0 h 120"/>
                <a:gd name="T68" fmla="*/ 120 w 120"/>
                <a:gd name="T69" fmla="*/ 120 h 12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20" h="120">
                  <a:moveTo>
                    <a:pt x="96" y="32"/>
                  </a:moveTo>
                  <a:lnTo>
                    <a:pt x="88" y="32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64" y="0"/>
                  </a:lnTo>
                  <a:lnTo>
                    <a:pt x="56" y="8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16" y="8"/>
                  </a:lnTo>
                  <a:lnTo>
                    <a:pt x="8" y="56"/>
                  </a:lnTo>
                  <a:lnTo>
                    <a:pt x="0" y="56"/>
                  </a:lnTo>
                  <a:lnTo>
                    <a:pt x="0" y="96"/>
                  </a:lnTo>
                  <a:lnTo>
                    <a:pt x="8" y="112"/>
                  </a:lnTo>
                  <a:lnTo>
                    <a:pt x="16" y="120"/>
                  </a:lnTo>
                  <a:lnTo>
                    <a:pt x="24" y="120"/>
                  </a:lnTo>
                  <a:lnTo>
                    <a:pt x="48" y="104"/>
                  </a:lnTo>
                  <a:lnTo>
                    <a:pt x="64" y="104"/>
                  </a:lnTo>
                  <a:lnTo>
                    <a:pt x="96" y="80"/>
                  </a:lnTo>
                  <a:lnTo>
                    <a:pt x="120" y="56"/>
                  </a:lnTo>
                  <a:lnTo>
                    <a:pt x="104" y="48"/>
                  </a:lnTo>
                  <a:lnTo>
                    <a:pt x="96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91" name="Freeform 741"/>
            <p:cNvSpPr/>
            <p:nvPr/>
          </p:nvSpPr>
          <p:spPr bwMode="auto">
            <a:xfrm>
              <a:off x="3132648" y="3619527"/>
              <a:ext cx="144677" cy="228711"/>
            </a:xfrm>
            <a:custGeom>
              <a:avLst/>
              <a:gdLst>
                <a:gd name="T0" fmla="*/ 2147483647 w 136"/>
                <a:gd name="T1" fmla="*/ 2147483647 h 216"/>
                <a:gd name="T2" fmla="*/ 2147483647 w 136"/>
                <a:gd name="T3" fmla="*/ 2147483647 h 216"/>
                <a:gd name="T4" fmla="*/ 2147483647 w 136"/>
                <a:gd name="T5" fmla="*/ 2147483647 h 216"/>
                <a:gd name="T6" fmla="*/ 2147483647 w 136"/>
                <a:gd name="T7" fmla="*/ 2147483647 h 216"/>
                <a:gd name="T8" fmla="*/ 2147483647 w 136"/>
                <a:gd name="T9" fmla="*/ 2147483647 h 216"/>
                <a:gd name="T10" fmla="*/ 2147483647 w 136"/>
                <a:gd name="T11" fmla="*/ 2147483647 h 216"/>
                <a:gd name="T12" fmla="*/ 2147483647 w 136"/>
                <a:gd name="T13" fmla="*/ 2147483647 h 216"/>
                <a:gd name="T14" fmla="*/ 2147483647 w 136"/>
                <a:gd name="T15" fmla="*/ 2147483647 h 216"/>
                <a:gd name="T16" fmla="*/ 2147483647 w 136"/>
                <a:gd name="T17" fmla="*/ 2147483647 h 216"/>
                <a:gd name="T18" fmla="*/ 0 w 136"/>
                <a:gd name="T19" fmla="*/ 2147483647 h 216"/>
                <a:gd name="T20" fmla="*/ 2147483647 w 136"/>
                <a:gd name="T21" fmla="*/ 2147483647 h 216"/>
                <a:gd name="T22" fmla="*/ 0 w 136"/>
                <a:gd name="T23" fmla="*/ 2147483647 h 216"/>
                <a:gd name="T24" fmla="*/ 2147483647 w 136"/>
                <a:gd name="T25" fmla="*/ 2147483647 h 216"/>
                <a:gd name="T26" fmla="*/ 2147483647 w 136"/>
                <a:gd name="T27" fmla="*/ 2147483647 h 216"/>
                <a:gd name="T28" fmla="*/ 2147483647 w 136"/>
                <a:gd name="T29" fmla="*/ 2147483647 h 216"/>
                <a:gd name="T30" fmla="*/ 2147483647 w 136"/>
                <a:gd name="T31" fmla="*/ 2147483647 h 216"/>
                <a:gd name="T32" fmla="*/ 2147483647 w 136"/>
                <a:gd name="T33" fmla="*/ 2147483647 h 216"/>
                <a:gd name="T34" fmla="*/ 2147483647 w 136"/>
                <a:gd name="T35" fmla="*/ 2147483647 h 216"/>
                <a:gd name="T36" fmla="*/ 2147483647 w 136"/>
                <a:gd name="T37" fmla="*/ 2147483647 h 216"/>
                <a:gd name="T38" fmla="*/ 2147483647 w 136"/>
                <a:gd name="T39" fmla="*/ 2147483647 h 216"/>
                <a:gd name="T40" fmla="*/ 2147483647 w 136"/>
                <a:gd name="T41" fmla="*/ 2147483647 h 216"/>
                <a:gd name="T42" fmla="*/ 2147483647 w 136"/>
                <a:gd name="T43" fmla="*/ 2147483647 h 216"/>
                <a:gd name="T44" fmla="*/ 2147483647 w 136"/>
                <a:gd name="T45" fmla="*/ 2147483647 h 216"/>
                <a:gd name="T46" fmla="*/ 2147483647 w 136"/>
                <a:gd name="T47" fmla="*/ 2147483647 h 216"/>
                <a:gd name="T48" fmla="*/ 2147483647 w 136"/>
                <a:gd name="T49" fmla="*/ 2147483647 h 216"/>
                <a:gd name="T50" fmla="*/ 2147483647 w 136"/>
                <a:gd name="T51" fmla="*/ 2147483647 h 216"/>
                <a:gd name="T52" fmla="*/ 2147483647 w 136"/>
                <a:gd name="T53" fmla="*/ 2147483647 h 216"/>
                <a:gd name="T54" fmla="*/ 2147483647 w 136"/>
                <a:gd name="T55" fmla="*/ 2147483647 h 216"/>
                <a:gd name="T56" fmla="*/ 2147483647 w 136"/>
                <a:gd name="T57" fmla="*/ 2147483647 h 216"/>
                <a:gd name="T58" fmla="*/ 2147483647 w 136"/>
                <a:gd name="T59" fmla="*/ 0 h 216"/>
                <a:gd name="T60" fmla="*/ 2147483647 w 136"/>
                <a:gd name="T61" fmla="*/ 2147483647 h 216"/>
                <a:gd name="T62" fmla="*/ 2147483647 w 136"/>
                <a:gd name="T63" fmla="*/ 2147483647 h 21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36"/>
                <a:gd name="T97" fmla="*/ 0 h 216"/>
                <a:gd name="T98" fmla="*/ 136 w 136"/>
                <a:gd name="T99" fmla="*/ 216 h 21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36" h="216">
                  <a:moveTo>
                    <a:pt x="88" y="8"/>
                  </a:moveTo>
                  <a:lnTo>
                    <a:pt x="64" y="16"/>
                  </a:lnTo>
                  <a:lnTo>
                    <a:pt x="64" y="32"/>
                  </a:lnTo>
                  <a:lnTo>
                    <a:pt x="72" y="56"/>
                  </a:lnTo>
                  <a:lnTo>
                    <a:pt x="72" y="64"/>
                  </a:lnTo>
                  <a:lnTo>
                    <a:pt x="64" y="72"/>
                  </a:lnTo>
                  <a:lnTo>
                    <a:pt x="56" y="64"/>
                  </a:lnTo>
                  <a:lnTo>
                    <a:pt x="48" y="56"/>
                  </a:lnTo>
                  <a:lnTo>
                    <a:pt x="32" y="48"/>
                  </a:lnTo>
                  <a:lnTo>
                    <a:pt x="0" y="64"/>
                  </a:lnTo>
                  <a:lnTo>
                    <a:pt x="8" y="64"/>
                  </a:lnTo>
                  <a:lnTo>
                    <a:pt x="0" y="64"/>
                  </a:lnTo>
                  <a:lnTo>
                    <a:pt x="32" y="80"/>
                  </a:lnTo>
                  <a:lnTo>
                    <a:pt x="32" y="96"/>
                  </a:lnTo>
                  <a:lnTo>
                    <a:pt x="32" y="112"/>
                  </a:lnTo>
                  <a:lnTo>
                    <a:pt x="24" y="144"/>
                  </a:lnTo>
                  <a:lnTo>
                    <a:pt x="16" y="160"/>
                  </a:lnTo>
                  <a:lnTo>
                    <a:pt x="24" y="160"/>
                  </a:lnTo>
                  <a:lnTo>
                    <a:pt x="24" y="216"/>
                  </a:lnTo>
                  <a:lnTo>
                    <a:pt x="32" y="216"/>
                  </a:lnTo>
                  <a:lnTo>
                    <a:pt x="32" y="208"/>
                  </a:lnTo>
                  <a:lnTo>
                    <a:pt x="64" y="184"/>
                  </a:lnTo>
                  <a:lnTo>
                    <a:pt x="72" y="160"/>
                  </a:lnTo>
                  <a:lnTo>
                    <a:pt x="64" y="128"/>
                  </a:lnTo>
                  <a:lnTo>
                    <a:pt x="80" y="104"/>
                  </a:lnTo>
                  <a:lnTo>
                    <a:pt x="120" y="80"/>
                  </a:lnTo>
                  <a:lnTo>
                    <a:pt x="128" y="64"/>
                  </a:lnTo>
                  <a:lnTo>
                    <a:pt x="136" y="48"/>
                  </a:lnTo>
                  <a:lnTo>
                    <a:pt x="128" y="16"/>
                  </a:lnTo>
                  <a:lnTo>
                    <a:pt x="128" y="0"/>
                  </a:lnTo>
                  <a:lnTo>
                    <a:pt x="120" y="8"/>
                  </a:lnTo>
                  <a:lnTo>
                    <a:pt x="88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92" name="Freeform 742"/>
            <p:cNvSpPr/>
            <p:nvPr/>
          </p:nvSpPr>
          <p:spPr bwMode="auto">
            <a:xfrm>
              <a:off x="3132648" y="3492177"/>
              <a:ext cx="136014" cy="143811"/>
            </a:xfrm>
            <a:custGeom>
              <a:avLst/>
              <a:gdLst>
                <a:gd name="T0" fmla="*/ 2147483647 w 128"/>
                <a:gd name="T1" fmla="*/ 2147483647 h 136"/>
                <a:gd name="T2" fmla="*/ 2147483647 w 128"/>
                <a:gd name="T3" fmla="*/ 0 h 136"/>
                <a:gd name="T4" fmla="*/ 2147483647 w 128"/>
                <a:gd name="T5" fmla="*/ 0 h 136"/>
                <a:gd name="T6" fmla="*/ 2147483647 w 128"/>
                <a:gd name="T7" fmla="*/ 2147483647 h 136"/>
                <a:gd name="T8" fmla="*/ 2147483647 w 128"/>
                <a:gd name="T9" fmla="*/ 2147483647 h 136"/>
                <a:gd name="T10" fmla="*/ 2147483647 w 128"/>
                <a:gd name="T11" fmla="*/ 2147483647 h 136"/>
                <a:gd name="T12" fmla="*/ 2147483647 w 128"/>
                <a:gd name="T13" fmla="*/ 0 h 136"/>
                <a:gd name="T14" fmla="*/ 0 w 128"/>
                <a:gd name="T15" fmla="*/ 0 h 136"/>
                <a:gd name="T16" fmla="*/ 2147483647 w 128"/>
                <a:gd name="T17" fmla="*/ 2147483647 h 136"/>
                <a:gd name="T18" fmla="*/ 0 w 128"/>
                <a:gd name="T19" fmla="*/ 2147483647 h 136"/>
                <a:gd name="T20" fmla="*/ 2147483647 w 128"/>
                <a:gd name="T21" fmla="*/ 2147483647 h 136"/>
                <a:gd name="T22" fmla="*/ 2147483647 w 128"/>
                <a:gd name="T23" fmla="*/ 2147483647 h 136"/>
                <a:gd name="T24" fmla="*/ 2147483647 w 128"/>
                <a:gd name="T25" fmla="*/ 2147483647 h 136"/>
                <a:gd name="T26" fmla="*/ 2147483647 w 128"/>
                <a:gd name="T27" fmla="*/ 2147483647 h 136"/>
                <a:gd name="T28" fmla="*/ 2147483647 w 128"/>
                <a:gd name="T29" fmla="*/ 2147483647 h 136"/>
                <a:gd name="T30" fmla="*/ 2147483647 w 128"/>
                <a:gd name="T31" fmla="*/ 2147483647 h 136"/>
                <a:gd name="T32" fmla="*/ 2147483647 w 128"/>
                <a:gd name="T33" fmla="*/ 2147483647 h 136"/>
                <a:gd name="T34" fmla="*/ 2147483647 w 128"/>
                <a:gd name="T35" fmla="*/ 2147483647 h 136"/>
                <a:gd name="T36" fmla="*/ 2147483647 w 128"/>
                <a:gd name="T37" fmla="*/ 2147483647 h 136"/>
                <a:gd name="T38" fmla="*/ 2147483647 w 128"/>
                <a:gd name="T39" fmla="*/ 2147483647 h 136"/>
                <a:gd name="T40" fmla="*/ 2147483647 w 128"/>
                <a:gd name="T41" fmla="*/ 2147483647 h 136"/>
                <a:gd name="T42" fmla="*/ 2147483647 w 128"/>
                <a:gd name="T43" fmla="*/ 2147483647 h 136"/>
                <a:gd name="T44" fmla="*/ 2147483647 w 128"/>
                <a:gd name="T45" fmla="*/ 2147483647 h 136"/>
                <a:gd name="T46" fmla="*/ 2147483647 w 128"/>
                <a:gd name="T47" fmla="*/ 2147483647 h 136"/>
                <a:gd name="T48" fmla="*/ 2147483647 w 128"/>
                <a:gd name="T49" fmla="*/ 2147483647 h 1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28"/>
                <a:gd name="T76" fmla="*/ 0 h 136"/>
                <a:gd name="T77" fmla="*/ 128 w 128"/>
                <a:gd name="T78" fmla="*/ 136 h 1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28" h="136">
                  <a:moveTo>
                    <a:pt x="96" y="24"/>
                  </a:moveTo>
                  <a:lnTo>
                    <a:pt x="56" y="0"/>
                  </a:lnTo>
                  <a:lnTo>
                    <a:pt x="48" y="0"/>
                  </a:lnTo>
                  <a:lnTo>
                    <a:pt x="48" y="8"/>
                  </a:lnTo>
                  <a:lnTo>
                    <a:pt x="48" y="16"/>
                  </a:lnTo>
                  <a:lnTo>
                    <a:pt x="32" y="16"/>
                  </a:lnTo>
                  <a:lnTo>
                    <a:pt x="24" y="0"/>
                  </a:lnTo>
                  <a:lnTo>
                    <a:pt x="0" y="0"/>
                  </a:lnTo>
                  <a:lnTo>
                    <a:pt x="8" y="32"/>
                  </a:lnTo>
                  <a:lnTo>
                    <a:pt x="0" y="40"/>
                  </a:lnTo>
                  <a:lnTo>
                    <a:pt x="8" y="72"/>
                  </a:lnTo>
                  <a:lnTo>
                    <a:pt x="16" y="96"/>
                  </a:lnTo>
                  <a:lnTo>
                    <a:pt x="32" y="104"/>
                  </a:lnTo>
                  <a:lnTo>
                    <a:pt x="56" y="104"/>
                  </a:lnTo>
                  <a:lnTo>
                    <a:pt x="56" y="112"/>
                  </a:lnTo>
                  <a:lnTo>
                    <a:pt x="64" y="136"/>
                  </a:lnTo>
                  <a:lnTo>
                    <a:pt x="88" y="128"/>
                  </a:lnTo>
                  <a:lnTo>
                    <a:pt x="120" y="128"/>
                  </a:lnTo>
                  <a:lnTo>
                    <a:pt x="128" y="120"/>
                  </a:lnTo>
                  <a:lnTo>
                    <a:pt x="120" y="112"/>
                  </a:lnTo>
                  <a:lnTo>
                    <a:pt x="120" y="72"/>
                  </a:lnTo>
                  <a:lnTo>
                    <a:pt x="112" y="56"/>
                  </a:lnTo>
                  <a:lnTo>
                    <a:pt x="120" y="48"/>
                  </a:lnTo>
                  <a:lnTo>
                    <a:pt x="96" y="32"/>
                  </a:lnTo>
                  <a:lnTo>
                    <a:pt x="96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93" name="Freeform 743"/>
            <p:cNvSpPr/>
            <p:nvPr/>
          </p:nvSpPr>
          <p:spPr bwMode="auto">
            <a:xfrm>
              <a:off x="2895273" y="3559750"/>
              <a:ext cx="161137" cy="161137"/>
            </a:xfrm>
            <a:custGeom>
              <a:avLst/>
              <a:gdLst>
                <a:gd name="T0" fmla="*/ 2147483647 w 152"/>
                <a:gd name="T1" fmla="*/ 2147483647 h 152"/>
                <a:gd name="T2" fmla="*/ 2147483647 w 152"/>
                <a:gd name="T3" fmla="*/ 2147483647 h 152"/>
                <a:gd name="T4" fmla="*/ 2147483647 w 152"/>
                <a:gd name="T5" fmla="*/ 2147483647 h 152"/>
                <a:gd name="T6" fmla="*/ 2147483647 w 152"/>
                <a:gd name="T7" fmla="*/ 2147483647 h 152"/>
                <a:gd name="T8" fmla="*/ 2147483647 w 152"/>
                <a:gd name="T9" fmla="*/ 2147483647 h 152"/>
                <a:gd name="T10" fmla="*/ 2147483647 w 152"/>
                <a:gd name="T11" fmla="*/ 2147483647 h 152"/>
                <a:gd name="T12" fmla="*/ 2147483647 w 152"/>
                <a:gd name="T13" fmla="*/ 2147483647 h 152"/>
                <a:gd name="T14" fmla="*/ 2147483647 w 152"/>
                <a:gd name="T15" fmla="*/ 2147483647 h 152"/>
                <a:gd name="T16" fmla="*/ 2147483647 w 152"/>
                <a:gd name="T17" fmla="*/ 2147483647 h 152"/>
                <a:gd name="T18" fmla="*/ 2147483647 w 152"/>
                <a:gd name="T19" fmla="*/ 2147483647 h 152"/>
                <a:gd name="T20" fmla="*/ 2147483647 w 152"/>
                <a:gd name="T21" fmla="*/ 2147483647 h 152"/>
                <a:gd name="T22" fmla="*/ 2147483647 w 152"/>
                <a:gd name="T23" fmla="*/ 2147483647 h 152"/>
                <a:gd name="T24" fmla="*/ 2147483647 w 152"/>
                <a:gd name="T25" fmla="*/ 2147483647 h 152"/>
                <a:gd name="T26" fmla="*/ 2147483647 w 152"/>
                <a:gd name="T27" fmla="*/ 2147483647 h 152"/>
                <a:gd name="T28" fmla="*/ 2147483647 w 152"/>
                <a:gd name="T29" fmla="*/ 2147483647 h 152"/>
                <a:gd name="T30" fmla="*/ 2147483647 w 152"/>
                <a:gd name="T31" fmla="*/ 2147483647 h 152"/>
                <a:gd name="T32" fmla="*/ 2147483647 w 152"/>
                <a:gd name="T33" fmla="*/ 0 h 152"/>
                <a:gd name="T34" fmla="*/ 2147483647 w 152"/>
                <a:gd name="T35" fmla="*/ 0 h 152"/>
                <a:gd name="T36" fmla="*/ 0 w 152"/>
                <a:gd name="T37" fmla="*/ 2147483647 h 152"/>
                <a:gd name="T38" fmla="*/ 2147483647 w 152"/>
                <a:gd name="T39" fmla="*/ 2147483647 h 152"/>
                <a:gd name="T40" fmla="*/ 2147483647 w 152"/>
                <a:gd name="T41" fmla="*/ 2147483647 h 152"/>
                <a:gd name="T42" fmla="*/ 0 w 152"/>
                <a:gd name="T43" fmla="*/ 2147483647 h 152"/>
                <a:gd name="T44" fmla="*/ 0 w 152"/>
                <a:gd name="T45" fmla="*/ 2147483647 h 152"/>
                <a:gd name="T46" fmla="*/ 2147483647 w 152"/>
                <a:gd name="T47" fmla="*/ 2147483647 h 152"/>
                <a:gd name="T48" fmla="*/ 2147483647 w 152"/>
                <a:gd name="T49" fmla="*/ 2147483647 h 1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52"/>
                <a:gd name="T76" fmla="*/ 0 h 152"/>
                <a:gd name="T77" fmla="*/ 152 w 152"/>
                <a:gd name="T78" fmla="*/ 152 h 1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52" h="152">
                  <a:moveTo>
                    <a:pt x="16" y="144"/>
                  </a:moveTo>
                  <a:lnTo>
                    <a:pt x="72" y="144"/>
                  </a:lnTo>
                  <a:lnTo>
                    <a:pt x="80" y="152"/>
                  </a:lnTo>
                  <a:lnTo>
                    <a:pt x="112" y="152"/>
                  </a:lnTo>
                  <a:lnTo>
                    <a:pt x="136" y="144"/>
                  </a:lnTo>
                  <a:lnTo>
                    <a:pt x="128" y="128"/>
                  </a:lnTo>
                  <a:lnTo>
                    <a:pt x="128" y="88"/>
                  </a:lnTo>
                  <a:lnTo>
                    <a:pt x="152" y="80"/>
                  </a:lnTo>
                  <a:lnTo>
                    <a:pt x="152" y="64"/>
                  </a:lnTo>
                  <a:lnTo>
                    <a:pt x="144" y="64"/>
                  </a:lnTo>
                  <a:lnTo>
                    <a:pt x="152" y="64"/>
                  </a:lnTo>
                  <a:lnTo>
                    <a:pt x="128" y="64"/>
                  </a:lnTo>
                  <a:lnTo>
                    <a:pt x="120" y="16"/>
                  </a:lnTo>
                  <a:lnTo>
                    <a:pt x="96" y="16"/>
                  </a:lnTo>
                  <a:lnTo>
                    <a:pt x="80" y="24"/>
                  </a:lnTo>
                  <a:lnTo>
                    <a:pt x="72" y="24"/>
                  </a:lnTo>
                  <a:lnTo>
                    <a:pt x="48" y="0"/>
                  </a:lnTo>
                  <a:lnTo>
                    <a:pt x="16" y="0"/>
                  </a:lnTo>
                  <a:lnTo>
                    <a:pt x="0" y="8"/>
                  </a:lnTo>
                  <a:lnTo>
                    <a:pt x="8" y="56"/>
                  </a:lnTo>
                  <a:lnTo>
                    <a:pt x="16" y="80"/>
                  </a:lnTo>
                  <a:lnTo>
                    <a:pt x="0" y="112"/>
                  </a:lnTo>
                  <a:lnTo>
                    <a:pt x="0" y="144"/>
                  </a:lnTo>
                  <a:lnTo>
                    <a:pt x="8" y="136"/>
                  </a:lnTo>
                  <a:lnTo>
                    <a:pt x="16" y="14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94" name="Freeform 744"/>
            <p:cNvSpPr/>
            <p:nvPr/>
          </p:nvSpPr>
          <p:spPr bwMode="auto">
            <a:xfrm>
              <a:off x="2895273" y="3407276"/>
              <a:ext cx="246038" cy="246038"/>
            </a:xfrm>
            <a:custGeom>
              <a:avLst/>
              <a:gdLst>
                <a:gd name="T0" fmla="*/ 2147483647 w 232"/>
                <a:gd name="T1" fmla="*/ 2147483647 h 232"/>
                <a:gd name="T2" fmla="*/ 2147483647 w 232"/>
                <a:gd name="T3" fmla="*/ 2147483647 h 232"/>
                <a:gd name="T4" fmla="*/ 2147483647 w 232"/>
                <a:gd name="T5" fmla="*/ 2147483647 h 232"/>
                <a:gd name="T6" fmla="*/ 2147483647 w 232"/>
                <a:gd name="T7" fmla="*/ 2147483647 h 232"/>
                <a:gd name="T8" fmla="*/ 2147483647 w 232"/>
                <a:gd name="T9" fmla="*/ 2147483647 h 232"/>
                <a:gd name="T10" fmla="*/ 2147483647 w 232"/>
                <a:gd name="T11" fmla="*/ 2147483647 h 232"/>
                <a:gd name="T12" fmla="*/ 0 w 232"/>
                <a:gd name="T13" fmla="*/ 2147483647 h 232"/>
                <a:gd name="T14" fmla="*/ 0 w 232"/>
                <a:gd name="T15" fmla="*/ 2147483647 h 232"/>
                <a:gd name="T16" fmla="*/ 2147483647 w 232"/>
                <a:gd name="T17" fmla="*/ 2147483647 h 232"/>
                <a:gd name="T18" fmla="*/ 2147483647 w 232"/>
                <a:gd name="T19" fmla="*/ 2147483647 h 232"/>
                <a:gd name="T20" fmla="*/ 2147483647 w 232"/>
                <a:gd name="T21" fmla="*/ 2147483647 h 232"/>
                <a:gd name="T22" fmla="*/ 2147483647 w 232"/>
                <a:gd name="T23" fmla="*/ 2147483647 h 232"/>
                <a:gd name="T24" fmla="*/ 2147483647 w 232"/>
                <a:gd name="T25" fmla="*/ 2147483647 h 232"/>
                <a:gd name="T26" fmla="*/ 2147483647 w 232"/>
                <a:gd name="T27" fmla="*/ 2147483647 h 232"/>
                <a:gd name="T28" fmla="*/ 2147483647 w 232"/>
                <a:gd name="T29" fmla="*/ 2147483647 h 232"/>
                <a:gd name="T30" fmla="*/ 2147483647 w 232"/>
                <a:gd name="T31" fmla="*/ 2147483647 h 232"/>
                <a:gd name="T32" fmla="*/ 2147483647 w 232"/>
                <a:gd name="T33" fmla="*/ 2147483647 h 232"/>
                <a:gd name="T34" fmla="*/ 2147483647 w 232"/>
                <a:gd name="T35" fmla="*/ 2147483647 h 232"/>
                <a:gd name="T36" fmla="*/ 2147483647 w 232"/>
                <a:gd name="T37" fmla="*/ 2147483647 h 232"/>
                <a:gd name="T38" fmla="*/ 2147483647 w 232"/>
                <a:gd name="T39" fmla="*/ 2147483647 h 232"/>
                <a:gd name="T40" fmla="*/ 2147483647 w 232"/>
                <a:gd name="T41" fmla="*/ 2147483647 h 232"/>
                <a:gd name="T42" fmla="*/ 2147483647 w 232"/>
                <a:gd name="T43" fmla="*/ 2147483647 h 232"/>
                <a:gd name="T44" fmla="*/ 2147483647 w 232"/>
                <a:gd name="T45" fmla="*/ 2147483647 h 232"/>
                <a:gd name="T46" fmla="*/ 2147483647 w 232"/>
                <a:gd name="T47" fmla="*/ 2147483647 h 232"/>
                <a:gd name="T48" fmla="*/ 2147483647 w 232"/>
                <a:gd name="T49" fmla="*/ 2147483647 h 232"/>
                <a:gd name="T50" fmla="*/ 2147483647 w 232"/>
                <a:gd name="T51" fmla="*/ 2147483647 h 232"/>
                <a:gd name="T52" fmla="*/ 2147483647 w 232"/>
                <a:gd name="T53" fmla="*/ 2147483647 h 232"/>
                <a:gd name="T54" fmla="*/ 2147483647 w 232"/>
                <a:gd name="T55" fmla="*/ 2147483647 h 232"/>
                <a:gd name="T56" fmla="*/ 2147483647 w 232"/>
                <a:gd name="T57" fmla="*/ 2147483647 h 232"/>
                <a:gd name="T58" fmla="*/ 2147483647 w 232"/>
                <a:gd name="T59" fmla="*/ 2147483647 h 232"/>
                <a:gd name="T60" fmla="*/ 2147483647 w 232"/>
                <a:gd name="T61" fmla="*/ 2147483647 h 232"/>
                <a:gd name="T62" fmla="*/ 2147483647 w 232"/>
                <a:gd name="T63" fmla="*/ 2147483647 h 232"/>
                <a:gd name="T64" fmla="*/ 2147483647 w 232"/>
                <a:gd name="T65" fmla="*/ 0 h 232"/>
                <a:gd name="T66" fmla="*/ 2147483647 w 232"/>
                <a:gd name="T67" fmla="*/ 0 h 232"/>
                <a:gd name="T68" fmla="*/ 2147483647 w 232"/>
                <a:gd name="T69" fmla="*/ 2147483647 h 232"/>
                <a:gd name="T70" fmla="*/ 2147483647 w 232"/>
                <a:gd name="T71" fmla="*/ 0 h 232"/>
                <a:gd name="T72" fmla="*/ 2147483647 w 232"/>
                <a:gd name="T73" fmla="*/ 2147483647 h 232"/>
                <a:gd name="T74" fmla="*/ 2147483647 w 232"/>
                <a:gd name="T75" fmla="*/ 2147483647 h 23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32"/>
                <a:gd name="T115" fmla="*/ 0 h 232"/>
                <a:gd name="T116" fmla="*/ 232 w 232"/>
                <a:gd name="T117" fmla="*/ 232 h 23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32" h="232">
                  <a:moveTo>
                    <a:pt x="80" y="24"/>
                  </a:moveTo>
                  <a:lnTo>
                    <a:pt x="72" y="72"/>
                  </a:lnTo>
                  <a:lnTo>
                    <a:pt x="56" y="80"/>
                  </a:lnTo>
                  <a:lnTo>
                    <a:pt x="40" y="112"/>
                  </a:lnTo>
                  <a:lnTo>
                    <a:pt x="24" y="128"/>
                  </a:lnTo>
                  <a:lnTo>
                    <a:pt x="8" y="128"/>
                  </a:lnTo>
                  <a:lnTo>
                    <a:pt x="0" y="136"/>
                  </a:lnTo>
                  <a:lnTo>
                    <a:pt x="0" y="152"/>
                  </a:lnTo>
                  <a:lnTo>
                    <a:pt x="16" y="144"/>
                  </a:lnTo>
                  <a:lnTo>
                    <a:pt x="48" y="144"/>
                  </a:lnTo>
                  <a:lnTo>
                    <a:pt x="72" y="168"/>
                  </a:lnTo>
                  <a:lnTo>
                    <a:pt x="80" y="168"/>
                  </a:lnTo>
                  <a:lnTo>
                    <a:pt x="96" y="160"/>
                  </a:lnTo>
                  <a:lnTo>
                    <a:pt x="120" y="160"/>
                  </a:lnTo>
                  <a:lnTo>
                    <a:pt x="128" y="208"/>
                  </a:lnTo>
                  <a:lnTo>
                    <a:pt x="152" y="208"/>
                  </a:lnTo>
                  <a:lnTo>
                    <a:pt x="168" y="208"/>
                  </a:lnTo>
                  <a:lnTo>
                    <a:pt x="192" y="224"/>
                  </a:lnTo>
                  <a:lnTo>
                    <a:pt x="216" y="232"/>
                  </a:lnTo>
                  <a:lnTo>
                    <a:pt x="216" y="224"/>
                  </a:lnTo>
                  <a:lnTo>
                    <a:pt x="208" y="208"/>
                  </a:lnTo>
                  <a:lnTo>
                    <a:pt x="208" y="200"/>
                  </a:lnTo>
                  <a:lnTo>
                    <a:pt x="216" y="176"/>
                  </a:lnTo>
                  <a:lnTo>
                    <a:pt x="224" y="168"/>
                  </a:lnTo>
                  <a:lnTo>
                    <a:pt x="216" y="144"/>
                  </a:lnTo>
                  <a:lnTo>
                    <a:pt x="216" y="120"/>
                  </a:lnTo>
                  <a:lnTo>
                    <a:pt x="208" y="96"/>
                  </a:lnTo>
                  <a:lnTo>
                    <a:pt x="216" y="72"/>
                  </a:lnTo>
                  <a:lnTo>
                    <a:pt x="232" y="40"/>
                  </a:lnTo>
                  <a:lnTo>
                    <a:pt x="232" y="16"/>
                  </a:lnTo>
                  <a:lnTo>
                    <a:pt x="224" y="8"/>
                  </a:lnTo>
                  <a:lnTo>
                    <a:pt x="200" y="8"/>
                  </a:lnTo>
                  <a:lnTo>
                    <a:pt x="192" y="0"/>
                  </a:lnTo>
                  <a:lnTo>
                    <a:pt x="160" y="0"/>
                  </a:lnTo>
                  <a:lnTo>
                    <a:pt x="128" y="8"/>
                  </a:lnTo>
                  <a:lnTo>
                    <a:pt x="104" y="0"/>
                  </a:lnTo>
                  <a:lnTo>
                    <a:pt x="80" y="8"/>
                  </a:lnTo>
                  <a:lnTo>
                    <a:pt x="80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95" name="Freeform 745"/>
            <p:cNvSpPr/>
            <p:nvPr/>
          </p:nvSpPr>
          <p:spPr bwMode="auto">
            <a:xfrm>
              <a:off x="3175098" y="3237476"/>
              <a:ext cx="194924" cy="187127"/>
            </a:xfrm>
            <a:custGeom>
              <a:avLst/>
              <a:gdLst>
                <a:gd name="T0" fmla="*/ 2147483647 w 184"/>
                <a:gd name="T1" fmla="*/ 2147483647 h 176"/>
                <a:gd name="T2" fmla="*/ 2147483647 w 184"/>
                <a:gd name="T3" fmla="*/ 2147483647 h 176"/>
                <a:gd name="T4" fmla="*/ 2147483647 w 184"/>
                <a:gd name="T5" fmla="*/ 2147483647 h 176"/>
                <a:gd name="T6" fmla="*/ 2147483647 w 184"/>
                <a:gd name="T7" fmla="*/ 2147483647 h 176"/>
                <a:gd name="T8" fmla="*/ 2147483647 w 184"/>
                <a:gd name="T9" fmla="*/ 2147483647 h 176"/>
                <a:gd name="T10" fmla="*/ 2147483647 w 184"/>
                <a:gd name="T11" fmla="*/ 2147483647 h 176"/>
                <a:gd name="T12" fmla="*/ 2147483647 w 184"/>
                <a:gd name="T13" fmla="*/ 2147483647 h 176"/>
                <a:gd name="T14" fmla="*/ 2147483647 w 184"/>
                <a:gd name="T15" fmla="*/ 2147483647 h 176"/>
                <a:gd name="T16" fmla="*/ 2147483647 w 184"/>
                <a:gd name="T17" fmla="*/ 2147483647 h 176"/>
                <a:gd name="T18" fmla="*/ 2147483647 w 184"/>
                <a:gd name="T19" fmla="*/ 2147483647 h 176"/>
                <a:gd name="T20" fmla="*/ 2147483647 w 184"/>
                <a:gd name="T21" fmla="*/ 2147483647 h 176"/>
                <a:gd name="T22" fmla="*/ 2147483647 w 184"/>
                <a:gd name="T23" fmla="*/ 2147483647 h 176"/>
                <a:gd name="T24" fmla="*/ 2147483647 w 184"/>
                <a:gd name="T25" fmla="*/ 2147483647 h 176"/>
                <a:gd name="T26" fmla="*/ 2147483647 w 184"/>
                <a:gd name="T27" fmla="*/ 2147483647 h 176"/>
                <a:gd name="T28" fmla="*/ 2147483647 w 184"/>
                <a:gd name="T29" fmla="*/ 0 h 176"/>
                <a:gd name="T30" fmla="*/ 2147483647 w 184"/>
                <a:gd name="T31" fmla="*/ 0 h 176"/>
                <a:gd name="T32" fmla="*/ 2147483647 w 184"/>
                <a:gd name="T33" fmla="*/ 2147483647 h 176"/>
                <a:gd name="T34" fmla="*/ 2147483647 w 184"/>
                <a:gd name="T35" fmla="*/ 2147483647 h 176"/>
                <a:gd name="T36" fmla="*/ 2147483647 w 184"/>
                <a:gd name="T37" fmla="*/ 2147483647 h 176"/>
                <a:gd name="T38" fmla="*/ 2147483647 w 184"/>
                <a:gd name="T39" fmla="*/ 2147483647 h 176"/>
                <a:gd name="T40" fmla="*/ 2147483647 w 184"/>
                <a:gd name="T41" fmla="*/ 2147483647 h 176"/>
                <a:gd name="T42" fmla="*/ 0 w 184"/>
                <a:gd name="T43" fmla="*/ 2147483647 h 176"/>
                <a:gd name="T44" fmla="*/ 0 w 184"/>
                <a:gd name="T45" fmla="*/ 2147483647 h 176"/>
                <a:gd name="T46" fmla="*/ 2147483647 w 184"/>
                <a:gd name="T47" fmla="*/ 2147483647 h 176"/>
                <a:gd name="T48" fmla="*/ 2147483647 w 184"/>
                <a:gd name="T49" fmla="*/ 2147483647 h 176"/>
                <a:gd name="T50" fmla="*/ 2147483647 w 184"/>
                <a:gd name="T51" fmla="*/ 2147483647 h 176"/>
                <a:gd name="T52" fmla="*/ 2147483647 w 184"/>
                <a:gd name="T53" fmla="*/ 2147483647 h 176"/>
                <a:gd name="T54" fmla="*/ 2147483647 w 184"/>
                <a:gd name="T55" fmla="*/ 2147483647 h 176"/>
                <a:gd name="T56" fmla="*/ 2147483647 w 184"/>
                <a:gd name="T57" fmla="*/ 2147483647 h 17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84"/>
                <a:gd name="T88" fmla="*/ 0 h 176"/>
                <a:gd name="T89" fmla="*/ 184 w 184"/>
                <a:gd name="T90" fmla="*/ 176 h 17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84" h="176">
                  <a:moveTo>
                    <a:pt x="88" y="176"/>
                  </a:moveTo>
                  <a:lnTo>
                    <a:pt x="96" y="176"/>
                  </a:lnTo>
                  <a:lnTo>
                    <a:pt x="104" y="176"/>
                  </a:lnTo>
                  <a:lnTo>
                    <a:pt x="112" y="176"/>
                  </a:lnTo>
                  <a:lnTo>
                    <a:pt x="128" y="168"/>
                  </a:lnTo>
                  <a:lnTo>
                    <a:pt x="152" y="160"/>
                  </a:lnTo>
                  <a:lnTo>
                    <a:pt x="184" y="128"/>
                  </a:lnTo>
                  <a:lnTo>
                    <a:pt x="160" y="120"/>
                  </a:lnTo>
                  <a:lnTo>
                    <a:pt x="128" y="104"/>
                  </a:lnTo>
                  <a:lnTo>
                    <a:pt x="120" y="96"/>
                  </a:lnTo>
                  <a:lnTo>
                    <a:pt x="136" y="88"/>
                  </a:lnTo>
                  <a:lnTo>
                    <a:pt x="128" y="80"/>
                  </a:lnTo>
                  <a:lnTo>
                    <a:pt x="96" y="32"/>
                  </a:lnTo>
                  <a:lnTo>
                    <a:pt x="80" y="24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48" y="8"/>
                  </a:lnTo>
                  <a:lnTo>
                    <a:pt x="40" y="56"/>
                  </a:lnTo>
                  <a:lnTo>
                    <a:pt x="32" y="80"/>
                  </a:lnTo>
                  <a:lnTo>
                    <a:pt x="16" y="96"/>
                  </a:lnTo>
                  <a:lnTo>
                    <a:pt x="8" y="120"/>
                  </a:lnTo>
                  <a:lnTo>
                    <a:pt x="0" y="120"/>
                  </a:lnTo>
                  <a:lnTo>
                    <a:pt x="0" y="128"/>
                  </a:lnTo>
                  <a:lnTo>
                    <a:pt x="16" y="144"/>
                  </a:lnTo>
                  <a:lnTo>
                    <a:pt x="24" y="152"/>
                  </a:lnTo>
                  <a:lnTo>
                    <a:pt x="32" y="160"/>
                  </a:lnTo>
                  <a:lnTo>
                    <a:pt x="32" y="168"/>
                  </a:lnTo>
                  <a:lnTo>
                    <a:pt x="48" y="168"/>
                  </a:lnTo>
                  <a:lnTo>
                    <a:pt x="88" y="17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96" name="Freeform 746"/>
            <p:cNvSpPr/>
            <p:nvPr/>
          </p:nvSpPr>
          <p:spPr bwMode="auto">
            <a:xfrm>
              <a:off x="3183761" y="3415940"/>
              <a:ext cx="110024" cy="127351"/>
            </a:xfrm>
            <a:custGeom>
              <a:avLst/>
              <a:gdLst>
                <a:gd name="T0" fmla="*/ 2147483647 w 104"/>
                <a:gd name="T1" fmla="*/ 2147483647 h 120"/>
                <a:gd name="T2" fmla="*/ 2147483647 w 104"/>
                <a:gd name="T3" fmla="*/ 2147483647 h 120"/>
                <a:gd name="T4" fmla="*/ 2147483647 w 104"/>
                <a:gd name="T5" fmla="*/ 2147483647 h 120"/>
                <a:gd name="T6" fmla="*/ 2147483647 w 104"/>
                <a:gd name="T7" fmla="*/ 2147483647 h 120"/>
                <a:gd name="T8" fmla="*/ 2147483647 w 104"/>
                <a:gd name="T9" fmla="*/ 2147483647 h 120"/>
                <a:gd name="T10" fmla="*/ 2147483647 w 104"/>
                <a:gd name="T11" fmla="*/ 2147483647 h 120"/>
                <a:gd name="T12" fmla="*/ 2147483647 w 104"/>
                <a:gd name="T13" fmla="*/ 0 h 120"/>
                <a:gd name="T14" fmla="*/ 2147483647 w 104"/>
                <a:gd name="T15" fmla="*/ 0 h 120"/>
                <a:gd name="T16" fmla="*/ 2147483647 w 104"/>
                <a:gd name="T17" fmla="*/ 0 h 120"/>
                <a:gd name="T18" fmla="*/ 0 w 104"/>
                <a:gd name="T19" fmla="*/ 2147483647 h 120"/>
                <a:gd name="T20" fmla="*/ 2147483647 w 104"/>
                <a:gd name="T21" fmla="*/ 2147483647 h 120"/>
                <a:gd name="T22" fmla="*/ 2147483647 w 104"/>
                <a:gd name="T23" fmla="*/ 2147483647 h 120"/>
                <a:gd name="T24" fmla="*/ 0 w 104"/>
                <a:gd name="T25" fmla="*/ 2147483647 h 120"/>
                <a:gd name="T26" fmla="*/ 2147483647 w 104"/>
                <a:gd name="T27" fmla="*/ 2147483647 h 120"/>
                <a:gd name="T28" fmla="*/ 2147483647 w 104"/>
                <a:gd name="T29" fmla="*/ 2147483647 h 120"/>
                <a:gd name="T30" fmla="*/ 2147483647 w 104"/>
                <a:gd name="T31" fmla="*/ 2147483647 h 120"/>
                <a:gd name="T32" fmla="*/ 2147483647 w 104"/>
                <a:gd name="T33" fmla="*/ 2147483647 h 120"/>
                <a:gd name="T34" fmla="*/ 2147483647 w 104"/>
                <a:gd name="T35" fmla="*/ 2147483647 h 120"/>
                <a:gd name="T36" fmla="*/ 2147483647 w 104"/>
                <a:gd name="T37" fmla="*/ 2147483647 h 120"/>
                <a:gd name="T38" fmla="*/ 2147483647 w 104"/>
                <a:gd name="T39" fmla="*/ 2147483647 h 120"/>
                <a:gd name="T40" fmla="*/ 2147483647 w 104"/>
                <a:gd name="T41" fmla="*/ 2147483647 h 120"/>
                <a:gd name="T42" fmla="*/ 2147483647 w 104"/>
                <a:gd name="T43" fmla="*/ 2147483647 h 12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04"/>
                <a:gd name="T67" fmla="*/ 0 h 120"/>
                <a:gd name="T68" fmla="*/ 104 w 104"/>
                <a:gd name="T69" fmla="*/ 120 h 12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04" h="120">
                  <a:moveTo>
                    <a:pt x="96" y="24"/>
                  </a:moveTo>
                  <a:lnTo>
                    <a:pt x="104" y="16"/>
                  </a:lnTo>
                  <a:lnTo>
                    <a:pt x="104" y="8"/>
                  </a:lnTo>
                  <a:lnTo>
                    <a:pt x="96" y="8"/>
                  </a:lnTo>
                  <a:lnTo>
                    <a:pt x="88" y="8"/>
                  </a:lnTo>
                  <a:lnTo>
                    <a:pt x="80" y="8"/>
                  </a:lnTo>
                  <a:lnTo>
                    <a:pt x="40" y="0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0" y="8"/>
                  </a:lnTo>
                  <a:lnTo>
                    <a:pt x="8" y="16"/>
                  </a:lnTo>
                  <a:lnTo>
                    <a:pt x="8" y="32"/>
                  </a:lnTo>
                  <a:lnTo>
                    <a:pt x="0" y="48"/>
                  </a:lnTo>
                  <a:lnTo>
                    <a:pt x="8" y="72"/>
                  </a:lnTo>
                  <a:lnTo>
                    <a:pt x="48" y="96"/>
                  </a:lnTo>
                  <a:lnTo>
                    <a:pt x="48" y="104"/>
                  </a:lnTo>
                  <a:lnTo>
                    <a:pt x="72" y="120"/>
                  </a:lnTo>
                  <a:lnTo>
                    <a:pt x="72" y="112"/>
                  </a:lnTo>
                  <a:lnTo>
                    <a:pt x="88" y="88"/>
                  </a:lnTo>
                  <a:lnTo>
                    <a:pt x="104" y="80"/>
                  </a:lnTo>
                  <a:lnTo>
                    <a:pt x="96" y="64"/>
                  </a:lnTo>
                  <a:lnTo>
                    <a:pt x="96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97" name="Freeform 747"/>
            <p:cNvSpPr/>
            <p:nvPr/>
          </p:nvSpPr>
          <p:spPr bwMode="auto">
            <a:xfrm>
              <a:off x="3065074" y="3687101"/>
              <a:ext cx="101361" cy="102227"/>
            </a:xfrm>
            <a:custGeom>
              <a:avLst/>
              <a:gdLst>
                <a:gd name="T0" fmla="*/ 2147483647 w 96"/>
                <a:gd name="T1" fmla="*/ 2147483647 h 96"/>
                <a:gd name="T2" fmla="*/ 2147483647 w 96"/>
                <a:gd name="T3" fmla="*/ 2147483647 h 96"/>
                <a:gd name="T4" fmla="*/ 2147483647 w 96"/>
                <a:gd name="T5" fmla="*/ 2147483647 h 96"/>
                <a:gd name="T6" fmla="*/ 0 w 96"/>
                <a:gd name="T7" fmla="*/ 2147483647 h 96"/>
                <a:gd name="T8" fmla="*/ 2147483647 w 96"/>
                <a:gd name="T9" fmla="*/ 2147483647 h 96"/>
                <a:gd name="T10" fmla="*/ 2147483647 w 96"/>
                <a:gd name="T11" fmla="*/ 2147483647 h 96"/>
                <a:gd name="T12" fmla="*/ 2147483647 w 96"/>
                <a:gd name="T13" fmla="*/ 2147483647 h 96"/>
                <a:gd name="T14" fmla="*/ 2147483647 w 96"/>
                <a:gd name="T15" fmla="*/ 2147483647 h 96"/>
                <a:gd name="T16" fmla="*/ 2147483647 w 96"/>
                <a:gd name="T17" fmla="*/ 2147483647 h 96"/>
                <a:gd name="T18" fmla="*/ 2147483647 w 96"/>
                <a:gd name="T19" fmla="*/ 2147483647 h 96"/>
                <a:gd name="T20" fmla="*/ 2147483647 w 96"/>
                <a:gd name="T21" fmla="*/ 2147483647 h 96"/>
                <a:gd name="T22" fmla="*/ 2147483647 w 96"/>
                <a:gd name="T23" fmla="*/ 2147483647 h 96"/>
                <a:gd name="T24" fmla="*/ 2147483647 w 96"/>
                <a:gd name="T25" fmla="*/ 2147483647 h 96"/>
                <a:gd name="T26" fmla="*/ 2147483647 w 96"/>
                <a:gd name="T27" fmla="*/ 2147483647 h 96"/>
                <a:gd name="T28" fmla="*/ 2147483647 w 96"/>
                <a:gd name="T29" fmla="*/ 2147483647 h 96"/>
                <a:gd name="T30" fmla="*/ 2147483647 w 96"/>
                <a:gd name="T31" fmla="*/ 0 h 96"/>
                <a:gd name="T32" fmla="*/ 2147483647 w 96"/>
                <a:gd name="T33" fmla="*/ 2147483647 h 96"/>
                <a:gd name="T34" fmla="*/ 2147483647 w 96"/>
                <a:gd name="T35" fmla="*/ 2147483647 h 9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96"/>
                <a:gd name="T55" fmla="*/ 0 h 96"/>
                <a:gd name="T56" fmla="*/ 96 w 96"/>
                <a:gd name="T57" fmla="*/ 96 h 9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96" h="96">
                  <a:moveTo>
                    <a:pt x="40" y="24"/>
                  </a:moveTo>
                  <a:lnTo>
                    <a:pt x="24" y="32"/>
                  </a:lnTo>
                  <a:lnTo>
                    <a:pt x="8" y="32"/>
                  </a:lnTo>
                  <a:lnTo>
                    <a:pt x="0" y="32"/>
                  </a:lnTo>
                  <a:lnTo>
                    <a:pt x="8" y="32"/>
                  </a:lnTo>
                  <a:lnTo>
                    <a:pt x="16" y="48"/>
                  </a:lnTo>
                  <a:lnTo>
                    <a:pt x="24" y="64"/>
                  </a:lnTo>
                  <a:lnTo>
                    <a:pt x="32" y="64"/>
                  </a:lnTo>
                  <a:lnTo>
                    <a:pt x="40" y="80"/>
                  </a:lnTo>
                  <a:lnTo>
                    <a:pt x="56" y="88"/>
                  </a:lnTo>
                  <a:lnTo>
                    <a:pt x="80" y="96"/>
                  </a:lnTo>
                  <a:lnTo>
                    <a:pt x="88" y="80"/>
                  </a:lnTo>
                  <a:lnTo>
                    <a:pt x="96" y="48"/>
                  </a:lnTo>
                  <a:lnTo>
                    <a:pt x="96" y="32"/>
                  </a:lnTo>
                  <a:lnTo>
                    <a:pt x="96" y="16"/>
                  </a:lnTo>
                  <a:lnTo>
                    <a:pt x="64" y="0"/>
                  </a:lnTo>
                  <a:lnTo>
                    <a:pt x="56" y="8"/>
                  </a:lnTo>
                  <a:lnTo>
                    <a:pt x="40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98" name="Freeform 748"/>
            <p:cNvSpPr/>
            <p:nvPr/>
          </p:nvSpPr>
          <p:spPr bwMode="auto">
            <a:xfrm>
              <a:off x="3031287" y="3424603"/>
              <a:ext cx="177597" cy="296285"/>
            </a:xfrm>
            <a:custGeom>
              <a:avLst/>
              <a:gdLst>
                <a:gd name="T0" fmla="*/ 2147483647 w 168"/>
                <a:gd name="T1" fmla="*/ 2147483647 h 280"/>
                <a:gd name="T2" fmla="*/ 2147483647 w 168"/>
                <a:gd name="T3" fmla="*/ 2147483647 h 280"/>
                <a:gd name="T4" fmla="*/ 2147483647 w 168"/>
                <a:gd name="T5" fmla="*/ 2147483647 h 280"/>
                <a:gd name="T6" fmla="*/ 2147483647 w 168"/>
                <a:gd name="T7" fmla="*/ 2147483647 h 280"/>
                <a:gd name="T8" fmla="*/ 2147483647 w 168"/>
                <a:gd name="T9" fmla="*/ 2147483647 h 280"/>
                <a:gd name="T10" fmla="*/ 2147483647 w 168"/>
                <a:gd name="T11" fmla="*/ 2147483647 h 280"/>
                <a:gd name="T12" fmla="*/ 2147483647 w 168"/>
                <a:gd name="T13" fmla="*/ 2147483647 h 280"/>
                <a:gd name="T14" fmla="*/ 2147483647 w 168"/>
                <a:gd name="T15" fmla="*/ 2147483647 h 280"/>
                <a:gd name="T16" fmla="*/ 2147483647 w 168"/>
                <a:gd name="T17" fmla="*/ 2147483647 h 280"/>
                <a:gd name="T18" fmla="*/ 2147483647 w 168"/>
                <a:gd name="T19" fmla="*/ 2147483647 h 280"/>
                <a:gd name="T20" fmla="*/ 2147483647 w 168"/>
                <a:gd name="T21" fmla="*/ 2147483647 h 280"/>
                <a:gd name="T22" fmla="*/ 2147483647 w 168"/>
                <a:gd name="T23" fmla="*/ 2147483647 h 280"/>
                <a:gd name="T24" fmla="*/ 2147483647 w 168"/>
                <a:gd name="T25" fmla="*/ 2147483647 h 280"/>
                <a:gd name="T26" fmla="*/ 2147483647 w 168"/>
                <a:gd name="T27" fmla="*/ 2147483647 h 280"/>
                <a:gd name="T28" fmla="*/ 2147483647 w 168"/>
                <a:gd name="T29" fmla="*/ 2147483647 h 280"/>
                <a:gd name="T30" fmla="*/ 0 w 168"/>
                <a:gd name="T31" fmla="*/ 2147483647 h 280"/>
                <a:gd name="T32" fmla="*/ 0 w 168"/>
                <a:gd name="T33" fmla="*/ 2147483647 h 280"/>
                <a:gd name="T34" fmla="*/ 2147483647 w 168"/>
                <a:gd name="T35" fmla="*/ 2147483647 h 280"/>
                <a:gd name="T36" fmla="*/ 2147483647 w 168"/>
                <a:gd name="T37" fmla="*/ 2147483647 h 280"/>
                <a:gd name="T38" fmla="*/ 2147483647 w 168"/>
                <a:gd name="T39" fmla="*/ 2147483647 h 280"/>
                <a:gd name="T40" fmla="*/ 2147483647 w 168"/>
                <a:gd name="T41" fmla="*/ 2147483647 h 280"/>
                <a:gd name="T42" fmla="*/ 2147483647 w 168"/>
                <a:gd name="T43" fmla="*/ 2147483647 h 280"/>
                <a:gd name="T44" fmla="*/ 2147483647 w 168"/>
                <a:gd name="T45" fmla="*/ 2147483647 h 280"/>
                <a:gd name="T46" fmla="*/ 2147483647 w 168"/>
                <a:gd name="T47" fmla="*/ 2147483647 h 280"/>
                <a:gd name="T48" fmla="*/ 2147483647 w 168"/>
                <a:gd name="T49" fmla="*/ 2147483647 h 280"/>
                <a:gd name="T50" fmla="*/ 2147483647 w 168"/>
                <a:gd name="T51" fmla="*/ 2147483647 h 280"/>
                <a:gd name="T52" fmla="*/ 2147483647 w 168"/>
                <a:gd name="T53" fmla="*/ 2147483647 h 280"/>
                <a:gd name="T54" fmla="*/ 2147483647 w 168"/>
                <a:gd name="T55" fmla="*/ 2147483647 h 280"/>
                <a:gd name="T56" fmla="*/ 2147483647 w 168"/>
                <a:gd name="T57" fmla="*/ 2147483647 h 280"/>
                <a:gd name="T58" fmla="*/ 2147483647 w 168"/>
                <a:gd name="T59" fmla="*/ 2147483647 h 280"/>
                <a:gd name="T60" fmla="*/ 2147483647 w 168"/>
                <a:gd name="T61" fmla="*/ 2147483647 h 280"/>
                <a:gd name="T62" fmla="*/ 2147483647 w 168"/>
                <a:gd name="T63" fmla="*/ 2147483647 h 280"/>
                <a:gd name="T64" fmla="*/ 2147483647 w 168"/>
                <a:gd name="T65" fmla="*/ 2147483647 h 280"/>
                <a:gd name="T66" fmla="*/ 2147483647 w 168"/>
                <a:gd name="T67" fmla="*/ 2147483647 h 280"/>
                <a:gd name="T68" fmla="*/ 2147483647 w 168"/>
                <a:gd name="T69" fmla="*/ 2147483647 h 280"/>
                <a:gd name="T70" fmla="*/ 2147483647 w 168"/>
                <a:gd name="T71" fmla="*/ 2147483647 h 280"/>
                <a:gd name="T72" fmla="*/ 2147483647 w 168"/>
                <a:gd name="T73" fmla="*/ 2147483647 h 280"/>
                <a:gd name="T74" fmla="*/ 2147483647 w 168"/>
                <a:gd name="T75" fmla="*/ 2147483647 h 280"/>
                <a:gd name="T76" fmla="*/ 2147483647 w 168"/>
                <a:gd name="T77" fmla="*/ 2147483647 h 280"/>
                <a:gd name="T78" fmla="*/ 2147483647 w 168"/>
                <a:gd name="T79" fmla="*/ 2147483647 h 280"/>
                <a:gd name="T80" fmla="*/ 2147483647 w 168"/>
                <a:gd name="T81" fmla="*/ 2147483647 h 280"/>
                <a:gd name="T82" fmla="*/ 2147483647 w 168"/>
                <a:gd name="T83" fmla="*/ 2147483647 h 280"/>
                <a:gd name="T84" fmla="*/ 2147483647 w 168"/>
                <a:gd name="T85" fmla="*/ 2147483647 h 280"/>
                <a:gd name="T86" fmla="*/ 2147483647 w 168"/>
                <a:gd name="T87" fmla="*/ 2147483647 h 280"/>
                <a:gd name="T88" fmla="*/ 2147483647 w 168"/>
                <a:gd name="T89" fmla="*/ 2147483647 h 280"/>
                <a:gd name="T90" fmla="*/ 2147483647 w 168"/>
                <a:gd name="T91" fmla="*/ 2147483647 h 280"/>
                <a:gd name="T92" fmla="*/ 2147483647 w 168"/>
                <a:gd name="T93" fmla="*/ 2147483647 h 280"/>
                <a:gd name="T94" fmla="*/ 2147483647 w 168"/>
                <a:gd name="T95" fmla="*/ 2147483647 h 280"/>
                <a:gd name="T96" fmla="*/ 2147483647 w 168"/>
                <a:gd name="T97" fmla="*/ 2147483647 h 280"/>
                <a:gd name="T98" fmla="*/ 2147483647 w 168"/>
                <a:gd name="T99" fmla="*/ 2147483647 h 280"/>
                <a:gd name="T100" fmla="*/ 2147483647 w 168"/>
                <a:gd name="T101" fmla="*/ 2147483647 h 280"/>
                <a:gd name="T102" fmla="*/ 2147483647 w 168"/>
                <a:gd name="T103" fmla="*/ 2147483647 h 280"/>
                <a:gd name="T104" fmla="*/ 2147483647 w 168"/>
                <a:gd name="T105" fmla="*/ 0 h 280"/>
                <a:gd name="T106" fmla="*/ 2147483647 w 168"/>
                <a:gd name="T107" fmla="*/ 0 h 280"/>
                <a:gd name="T108" fmla="*/ 2147483647 w 168"/>
                <a:gd name="T109" fmla="*/ 2147483647 h 280"/>
                <a:gd name="T110" fmla="*/ 2147483647 w 168"/>
                <a:gd name="T111" fmla="*/ 0 h 280"/>
                <a:gd name="T112" fmla="*/ 2147483647 w 168"/>
                <a:gd name="T113" fmla="*/ 2147483647 h 28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68"/>
                <a:gd name="T172" fmla="*/ 0 h 280"/>
                <a:gd name="T173" fmla="*/ 168 w 168"/>
                <a:gd name="T174" fmla="*/ 280 h 28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68" h="280">
                  <a:moveTo>
                    <a:pt x="104" y="24"/>
                  </a:moveTo>
                  <a:lnTo>
                    <a:pt x="88" y="56"/>
                  </a:lnTo>
                  <a:lnTo>
                    <a:pt x="80" y="80"/>
                  </a:lnTo>
                  <a:lnTo>
                    <a:pt x="88" y="104"/>
                  </a:lnTo>
                  <a:lnTo>
                    <a:pt x="88" y="128"/>
                  </a:lnTo>
                  <a:lnTo>
                    <a:pt x="96" y="152"/>
                  </a:lnTo>
                  <a:lnTo>
                    <a:pt x="88" y="160"/>
                  </a:lnTo>
                  <a:lnTo>
                    <a:pt x="80" y="184"/>
                  </a:lnTo>
                  <a:lnTo>
                    <a:pt x="80" y="192"/>
                  </a:lnTo>
                  <a:lnTo>
                    <a:pt x="88" y="208"/>
                  </a:lnTo>
                  <a:lnTo>
                    <a:pt x="88" y="216"/>
                  </a:lnTo>
                  <a:lnTo>
                    <a:pt x="64" y="208"/>
                  </a:lnTo>
                  <a:lnTo>
                    <a:pt x="40" y="192"/>
                  </a:lnTo>
                  <a:lnTo>
                    <a:pt x="24" y="192"/>
                  </a:lnTo>
                  <a:lnTo>
                    <a:pt x="24" y="208"/>
                  </a:lnTo>
                  <a:lnTo>
                    <a:pt x="0" y="216"/>
                  </a:lnTo>
                  <a:lnTo>
                    <a:pt x="0" y="256"/>
                  </a:lnTo>
                  <a:lnTo>
                    <a:pt x="8" y="272"/>
                  </a:lnTo>
                  <a:lnTo>
                    <a:pt x="24" y="272"/>
                  </a:lnTo>
                  <a:lnTo>
                    <a:pt x="32" y="280"/>
                  </a:lnTo>
                  <a:lnTo>
                    <a:pt x="24" y="280"/>
                  </a:lnTo>
                  <a:lnTo>
                    <a:pt x="32" y="280"/>
                  </a:lnTo>
                  <a:lnTo>
                    <a:pt x="40" y="280"/>
                  </a:lnTo>
                  <a:lnTo>
                    <a:pt x="56" y="280"/>
                  </a:lnTo>
                  <a:lnTo>
                    <a:pt x="72" y="272"/>
                  </a:lnTo>
                  <a:lnTo>
                    <a:pt x="88" y="256"/>
                  </a:lnTo>
                  <a:lnTo>
                    <a:pt x="96" y="248"/>
                  </a:lnTo>
                  <a:lnTo>
                    <a:pt x="128" y="232"/>
                  </a:lnTo>
                  <a:lnTo>
                    <a:pt x="144" y="240"/>
                  </a:lnTo>
                  <a:lnTo>
                    <a:pt x="152" y="248"/>
                  </a:lnTo>
                  <a:lnTo>
                    <a:pt x="160" y="256"/>
                  </a:lnTo>
                  <a:lnTo>
                    <a:pt x="168" y="248"/>
                  </a:lnTo>
                  <a:lnTo>
                    <a:pt x="168" y="240"/>
                  </a:lnTo>
                  <a:lnTo>
                    <a:pt x="160" y="216"/>
                  </a:lnTo>
                  <a:lnTo>
                    <a:pt x="160" y="200"/>
                  </a:lnTo>
                  <a:lnTo>
                    <a:pt x="152" y="176"/>
                  </a:lnTo>
                  <a:lnTo>
                    <a:pt x="152" y="168"/>
                  </a:lnTo>
                  <a:lnTo>
                    <a:pt x="128" y="168"/>
                  </a:lnTo>
                  <a:lnTo>
                    <a:pt x="112" y="160"/>
                  </a:lnTo>
                  <a:lnTo>
                    <a:pt x="104" y="136"/>
                  </a:lnTo>
                  <a:lnTo>
                    <a:pt x="96" y="104"/>
                  </a:lnTo>
                  <a:lnTo>
                    <a:pt x="104" y="96"/>
                  </a:lnTo>
                  <a:lnTo>
                    <a:pt x="96" y="64"/>
                  </a:lnTo>
                  <a:lnTo>
                    <a:pt x="120" y="64"/>
                  </a:lnTo>
                  <a:lnTo>
                    <a:pt x="128" y="80"/>
                  </a:lnTo>
                  <a:lnTo>
                    <a:pt x="144" y="80"/>
                  </a:lnTo>
                  <a:lnTo>
                    <a:pt x="144" y="72"/>
                  </a:lnTo>
                  <a:lnTo>
                    <a:pt x="144" y="64"/>
                  </a:lnTo>
                  <a:lnTo>
                    <a:pt x="152" y="64"/>
                  </a:lnTo>
                  <a:lnTo>
                    <a:pt x="144" y="40"/>
                  </a:lnTo>
                  <a:lnTo>
                    <a:pt x="152" y="24"/>
                  </a:lnTo>
                  <a:lnTo>
                    <a:pt x="152" y="8"/>
                  </a:lnTo>
                  <a:lnTo>
                    <a:pt x="144" y="0"/>
                  </a:lnTo>
                  <a:lnTo>
                    <a:pt x="136" y="0"/>
                  </a:lnTo>
                  <a:lnTo>
                    <a:pt x="112" y="8"/>
                  </a:lnTo>
                  <a:lnTo>
                    <a:pt x="104" y="0"/>
                  </a:lnTo>
                  <a:lnTo>
                    <a:pt x="104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99" name="Freeform 749"/>
            <p:cNvSpPr/>
            <p:nvPr/>
          </p:nvSpPr>
          <p:spPr bwMode="auto">
            <a:xfrm>
              <a:off x="2665696" y="3272129"/>
              <a:ext cx="101360" cy="76237"/>
            </a:xfrm>
            <a:custGeom>
              <a:avLst/>
              <a:gdLst>
                <a:gd name="T0" fmla="*/ 2147483647 w 96"/>
                <a:gd name="T1" fmla="*/ 2147483647 h 72"/>
                <a:gd name="T2" fmla="*/ 2147483647 w 96"/>
                <a:gd name="T3" fmla="*/ 2147483647 h 72"/>
                <a:gd name="T4" fmla="*/ 2147483647 w 96"/>
                <a:gd name="T5" fmla="*/ 2147483647 h 72"/>
                <a:gd name="T6" fmla="*/ 2147483647 w 96"/>
                <a:gd name="T7" fmla="*/ 2147483647 h 72"/>
                <a:gd name="T8" fmla="*/ 2147483647 w 96"/>
                <a:gd name="T9" fmla="*/ 2147483647 h 72"/>
                <a:gd name="T10" fmla="*/ 2147483647 w 96"/>
                <a:gd name="T11" fmla="*/ 2147483647 h 72"/>
                <a:gd name="T12" fmla="*/ 2147483647 w 96"/>
                <a:gd name="T13" fmla="*/ 0 h 72"/>
                <a:gd name="T14" fmla="*/ 2147483647 w 96"/>
                <a:gd name="T15" fmla="*/ 0 h 72"/>
                <a:gd name="T16" fmla="*/ 2147483647 w 96"/>
                <a:gd name="T17" fmla="*/ 2147483647 h 72"/>
                <a:gd name="T18" fmla="*/ 2147483647 w 96"/>
                <a:gd name="T19" fmla="*/ 2147483647 h 72"/>
                <a:gd name="T20" fmla="*/ 0 w 96"/>
                <a:gd name="T21" fmla="*/ 2147483647 h 72"/>
                <a:gd name="T22" fmla="*/ 0 w 96"/>
                <a:gd name="T23" fmla="*/ 2147483647 h 72"/>
                <a:gd name="T24" fmla="*/ 0 w 96"/>
                <a:gd name="T25" fmla="*/ 2147483647 h 72"/>
                <a:gd name="T26" fmla="*/ 0 w 96"/>
                <a:gd name="T27" fmla="*/ 2147483647 h 72"/>
                <a:gd name="T28" fmla="*/ 2147483647 w 96"/>
                <a:gd name="T29" fmla="*/ 2147483647 h 72"/>
                <a:gd name="T30" fmla="*/ 2147483647 w 96"/>
                <a:gd name="T31" fmla="*/ 2147483647 h 72"/>
                <a:gd name="T32" fmla="*/ 2147483647 w 96"/>
                <a:gd name="T33" fmla="*/ 2147483647 h 72"/>
                <a:gd name="T34" fmla="*/ 2147483647 w 96"/>
                <a:gd name="T35" fmla="*/ 2147483647 h 72"/>
                <a:gd name="T36" fmla="*/ 2147483647 w 96"/>
                <a:gd name="T37" fmla="*/ 2147483647 h 7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6"/>
                <a:gd name="T58" fmla="*/ 0 h 72"/>
                <a:gd name="T59" fmla="*/ 96 w 96"/>
                <a:gd name="T60" fmla="*/ 72 h 7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6" h="72">
                  <a:moveTo>
                    <a:pt x="72" y="56"/>
                  </a:moveTo>
                  <a:lnTo>
                    <a:pt x="80" y="56"/>
                  </a:lnTo>
                  <a:lnTo>
                    <a:pt x="88" y="40"/>
                  </a:lnTo>
                  <a:lnTo>
                    <a:pt x="96" y="32"/>
                  </a:lnTo>
                  <a:lnTo>
                    <a:pt x="88" y="32"/>
                  </a:lnTo>
                  <a:lnTo>
                    <a:pt x="72" y="16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32" y="16"/>
                  </a:lnTo>
                  <a:lnTo>
                    <a:pt x="16" y="32"/>
                  </a:lnTo>
                  <a:lnTo>
                    <a:pt x="0" y="48"/>
                  </a:lnTo>
                  <a:lnTo>
                    <a:pt x="0" y="56"/>
                  </a:lnTo>
                  <a:lnTo>
                    <a:pt x="0" y="64"/>
                  </a:lnTo>
                  <a:lnTo>
                    <a:pt x="0" y="72"/>
                  </a:lnTo>
                  <a:lnTo>
                    <a:pt x="24" y="72"/>
                  </a:lnTo>
                  <a:lnTo>
                    <a:pt x="24" y="56"/>
                  </a:lnTo>
                  <a:lnTo>
                    <a:pt x="48" y="56"/>
                  </a:lnTo>
                  <a:lnTo>
                    <a:pt x="64" y="56"/>
                  </a:lnTo>
                  <a:lnTo>
                    <a:pt x="72" y="5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00" name="Freeform 750"/>
            <p:cNvSpPr/>
            <p:nvPr/>
          </p:nvSpPr>
          <p:spPr bwMode="auto">
            <a:xfrm>
              <a:off x="2990570" y="3720888"/>
              <a:ext cx="126484" cy="127351"/>
            </a:xfrm>
            <a:custGeom>
              <a:avLst/>
              <a:gdLst>
                <a:gd name="T0" fmla="*/ 2147483647 w 120"/>
                <a:gd name="T1" fmla="*/ 2147483647 h 120"/>
                <a:gd name="T2" fmla="*/ 2147483647 w 120"/>
                <a:gd name="T3" fmla="*/ 2147483647 h 120"/>
                <a:gd name="T4" fmla="*/ 2147483647 w 120"/>
                <a:gd name="T5" fmla="*/ 2147483647 h 120"/>
                <a:gd name="T6" fmla="*/ 2147483647 w 120"/>
                <a:gd name="T7" fmla="*/ 0 h 120"/>
                <a:gd name="T8" fmla="*/ 2147483647 w 120"/>
                <a:gd name="T9" fmla="*/ 0 h 120"/>
                <a:gd name="T10" fmla="*/ 2147483647 w 120"/>
                <a:gd name="T11" fmla="*/ 2147483647 h 120"/>
                <a:gd name="T12" fmla="*/ 2147483647 w 120"/>
                <a:gd name="T13" fmla="*/ 0 h 120"/>
                <a:gd name="T14" fmla="*/ 2147483647 w 120"/>
                <a:gd name="T15" fmla="*/ 0 h 120"/>
                <a:gd name="T16" fmla="*/ 2147483647 w 120"/>
                <a:gd name="T17" fmla="*/ 0 h 120"/>
                <a:gd name="T18" fmla="*/ 2147483647 w 120"/>
                <a:gd name="T19" fmla="*/ 2147483647 h 120"/>
                <a:gd name="T20" fmla="*/ 2147483647 w 120"/>
                <a:gd name="T21" fmla="*/ 2147483647 h 120"/>
                <a:gd name="T22" fmla="*/ 0 w 120"/>
                <a:gd name="T23" fmla="*/ 2147483647 h 120"/>
                <a:gd name="T24" fmla="*/ 0 w 120"/>
                <a:gd name="T25" fmla="*/ 2147483647 h 120"/>
                <a:gd name="T26" fmla="*/ 2147483647 w 120"/>
                <a:gd name="T27" fmla="*/ 2147483647 h 120"/>
                <a:gd name="T28" fmla="*/ 2147483647 w 120"/>
                <a:gd name="T29" fmla="*/ 2147483647 h 120"/>
                <a:gd name="T30" fmla="*/ 2147483647 w 120"/>
                <a:gd name="T31" fmla="*/ 2147483647 h 120"/>
                <a:gd name="T32" fmla="*/ 2147483647 w 120"/>
                <a:gd name="T33" fmla="*/ 2147483647 h 120"/>
                <a:gd name="T34" fmla="*/ 2147483647 w 120"/>
                <a:gd name="T35" fmla="*/ 2147483647 h 120"/>
                <a:gd name="T36" fmla="*/ 2147483647 w 120"/>
                <a:gd name="T37" fmla="*/ 2147483647 h 120"/>
                <a:gd name="T38" fmla="*/ 2147483647 w 120"/>
                <a:gd name="T39" fmla="*/ 2147483647 h 120"/>
                <a:gd name="T40" fmla="*/ 2147483647 w 120"/>
                <a:gd name="T41" fmla="*/ 2147483647 h 120"/>
                <a:gd name="T42" fmla="*/ 2147483647 w 120"/>
                <a:gd name="T43" fmla="*/ 2147483647 h 12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20"/>
                <a:gd name="T67" fmla="*/ 0 h 120"/>
                <a:gd name="T68" fmla="*/ 120 w 120"/>
                <a:gd name="T69" fmla="*/ 120 h 12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20" h="120">
                  <a:moveTo>
                    <a:pt x="96" y="32"/>
                  </a:moveTo>
                  <a:lnTo>
                    <a:pt x="88" y="32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64" y="0"/>
                  </a:lnTo>
                  <a:lnTo>
                    <a:pt x="56" y="8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16" y="8"/>
                  </a:lnTo>
                  <a:lnTo>
                    <a:pt x="8" y="56"/>
                  </a:lnTo>
                  <a:lnTo>
                    <a:pt x="0" y="56"/>
                  </a:lnTo>
                  <a:lnTo>
                    <a:pt x="0" y="96"/>
                  </a:lnTo>
                  <a:lnTo>
                    <a:pt x="8" y="112"/>
                  </a:lnTo>
                  <a:lnTo>
                    <a:pt x="16" y="120"/>
                  </a:lnTo>
                  <a:lnTo>
                    <a:pt x="24" y="120"/>
                  </a:lnTo>
                  <a:lnTo>
                    <a:pt x="48" y="104"/>
                  </a:lnTo>
                  <a:lnTo>
                    <a:pt x="64" y="104"/>
                  </a:lnTo>
                  <a:lnTo>
                    <a:pt x="96" y="80"/>
                  </a:lnTo>
                  <a:lnTo>
                    <a:pt x="120" y="56"/>
                  </a:lnTo>
                  <a:lnTo>
                    <a:pt x="104" y="48"/>
                  </a:lnTo>
                  <a:lnTo>
                    <a:pt x="96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01" name="Freeform 751"/>
            <p:cNvSpPr/>
            <p:nvPr/>
          </p:nvSpPr>
          <p:spPr bwMode="auto">
            <a:xfrm>
              <a:off x="2665696" y="3272129"/>
              <a:ext cx="101360" cy="76237"/>
            </a:xfrm>
            <a:custGeom>
              <a:avLst/>
              <a:gdLst>
                <a:gd name="T0" fmla="*/ 2147483647 w 96"/>
                <a:gd name="T1" fmla="*/ 2147483647 h 72"/>
                <a:gd name="T2" fmla="*/ 2147483647 w 96"/>
                <a:gd name="T3" fmla="*/ 2147483647 h 72"/>
                <a:gd name="T4" fmla="*/ 2147483647 w 96"/>
                <a:gd name="T5" fmla="*/ 2147483647 h 72"/>
                <a:gd name="T6" fmla="*/ 2147483647 w 96"/>
                <a:gd name="T7" fmla="*/ 2147483647 h 72"/>
                <a:gd name="T8" fmla="*/ 2147483647 w 96"/>
                <a:gd name="T9" fmla="*/ 2147483647 h 72"/>
                <a:gd name="T10" fmla="*/ 2147483647 w 96"/>
                <a:gd name="T11" fmla="*/ 2147483647 h 72"/>
                <a:gd name="T12" fmla="*/ 2147483647 w 96"/>
                <a:gd name="T13" fmla="*/ 0 h 72"/>
                <a:gd name="T14" fmla="*/ 2147483647 w 96"/>
                <a:gd name="T15" fmla="*/ 0 h 72"/>
                <a:gd name="T16" fmla="*/ 2147483647 w 96"/>
                <a:gd name="T17" fmla="*/ 2147483647 h 72"/>
                <a:gd name="T18" fmla="*/ 2147483647 w 96"/>
                <a:gd name="T19" fmla="*/ 2147483647 h 72"/>
                <a:gd name="T20" fmla="*/ 0 w 96"/>
                <a:gd name="T21" fmla="*/ 2147483647 h 72"/>
                <a:gd name="T22" fmla="*/ 0 w 96"/>
                <a:gd name="T23" fmla="*/ 2147483647 h 72"/>
                <a:gd name="T24" fmla="*/ 0 w 96"/>
                <a:gd name="T25" fmla="*/ 2147483647 h 72"/>
                <a:gd name="T26" fmla="*/ 0 w 96"/>
                <a:gd name="T27" fmla="*/ 2147483647 h 72"/>
                <a:gd name="T28" fmla="*/ 2147483647 w 96"/>
                <a:gd name="T29" fmla="*/ 2147483647 h 72"/>
                <a:gd name="T30" fmla="*/ 2147483647 w 96"/>
                <a:gd name="T31" fmla="*/ 2147483647 h 72"/>
                <a:gd name="T32" fmla="*/ 2147483647 w 96"/>
                <a:gd name="T33" fmla="*/ 2147483647 h 72"/>
                <a:gd name="T34" fmla="*/ 2147483647 w 96"/>
                <a:gd name="T35" fmla="*/ 2147483647 h 72"/>
                <a:gd name="T36" fmla="*/ 2147483647 w 96"/>
                <a:gd name="T37" fmla="*/ 2147483647 h 7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6"/>
                <a:gd name="T58" fmla="*/ 0 h 72"/>
                <a:gd name="T59" fmla="*/ 96 w 96"/>
                <a:gd name="T60" fmla="*/ 72 h 7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6" h="72">
                  <a:moveTo>
                    <a:pt x="72" y="56"/>
                  </a:moveTo>
                  <a:lnTo>
                    <a:pt x="80" y="56"/>
                  </a:lnTo>
                  <a:lnTo>
                    <a:pt x="88" y="40"/>
                  </a:lnTo>
                  <a:lnTo>
                    <a:pt x="96" y="32"/>
                  </a:lnTo>
                  <a:lnTo>
                    <a:pt x="88" y="32"/>
                  </a:lnTo>
                  <a:lnTo>
                    <a:pt x="72" y="16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32" y="16"/>
                  </a:lnTo>
                  <a:lnTo>
                    <a:pt x="16" y="32"/>
                  </a:lnTo>
                  <a:lnTo>
                    <a:pt x="0" y="48"/>
                  </a:lnTo>
                  <a:lnTo>
                    <a:pt x="0" y="56"/>
                  </a:lnTo>
                  <a:lnTo>
                    <a:pt x="0" y="64"/>
                  </a:lnTo>
                  <a:lnTo>
                    <a:pt x="0" y="72"/>
                  </a:lnTo>
                  <a:lnTo>
                    <a:pt x="24" y="72"/>
                  </a:lnTo>
                  <a:lnTo>
                    <a:pt x="24" y="56"/>
                  </a:lnTo>
                  <a:lnTo>
                    <a:pt x="48" y="56"/>
                  </a:lnTo>
                  <a:lnTo>
                    <a:pt x="64" y="56"/>
                  </a:lnTo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02" name="Freeform 752"/>
            <p:cNvSpPr/>
            <p:nvPr/>
          </p:nvSpPr>
          <p:spPr bwMode="auto">
            <a:xfrm>
              <a:off x="2665696" y="3272129"/>
              <a:ext cx="101360" cy="76237"/>
            </a:xfrm>
            <a:custGeom>
              <a:avLst/>
              <a:gdLst>
                <a:gd name="T0" fmla="*/ 2147483647 w 96"/>
                <a:gd name="T1" fmla="*/ 2147483647 h 72"/>
                <a:gd name="T2" fmla="*/ 2147483647 w 96"/>
                <a:gd name="T3" fmla="*/ 2147483647 h 72"/>
                <a:gd name="T4" fmla="*/ 2147483647 w 96"/>
                <a:gd name="T5" fmla="*/ 2147483647 h 72"/>
                <a:gd name="T6" fmla="*/ 2147483647 w 96"/>
                <a:gd name="T7" fmla="*/ 2147483647 h 72"/>
                <a:gd name="T8" fmla="*/ 2147483647 w 96"/>
                <a:gd name="T9" fmla="*/ 2147483647 h 72"/>
                <a:gd name="T10" fmla="*/ 2147483647 w 96"/>
                <a:gd name="T11" fmla="*/ 2147483647 h 72"/>
                <a:gd name="T12" fmla="*/ 2147483647 w 96"/>
                <a:gd name="T13" fmla="*/ 0 h 72"/>
                <a:gd name="T14" fmla="*/ 2147483647 w 96"/>
                <a:gd name="T15" fmla="*/ 0 h 72"/>
                <a:gd name="T16" fmla="*/ 2147483647 w 96"/>
                <a:gd name="T17" fmla="*/ 2147483647 h 72"/>
                <a:gd name="T18" fmla="*/ 2147483647 w 96"/>
                <a:gd name="T19" fmla="*/ 2147483647 h 72"/>
                <a:gd name="T20" fmla="*/ 0 w 96"/>
                <a:gd name="T21" fmla="*/ 2147483647 h 72"/>
                <a:gd name="T22" fmla="*/ 0 w 96"/>
                <a:gd name="T23" fmla="*/ 2147483647 h 72"/>
                <a:gd name="T24" fmla="*/ 0 w 96"/>
                <a:gd name="T25" fmla="*/ 2147483647 h 72"/>
                <a:gd name="T26" fmla="*/ 0 w 96"/>
                <a:gd name="T27" fmla="*/ 2147483647 h 72"/>
                <a:gd name="T28" fmla="*/ 2147483647 w 96"/>
                <a:gd name="T29" fmla="*/ 2147483647 h 72"/>
                <a:gd name="T30" fmla="*/ 2147483647 w 96"/>
                <a:gd name="T31" fmla="*/ 2147483647 h 72"/>
                <a:gd name="T32" fmla="*/ 2147483647 w 96"/>
                <a:gd name="T33" fmla="*/ 2147483647 h 72"/>
                <a:gd name="T34" fmla="*/ 2147483647 w 96"/>
                <a:gd name="T35" fmla="*/ 2147483647 h 72"/>
                <a:gd name="T36" fmla="*/ 2147483647 w 96"/>
                <a:gd name="T37" fmla="*/ 2147483647 h 7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6"/>
                <a:gd name="T58" fmla="*/ 0 h 72"/>
                <a:gd name="T59" fmla="*/ 96 w 96"/>
                <a:gd name="T60" fmla="*/ 72 h 7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6" h="72">
                  <a:moveTo>
                    <a:pt x="72" y="56"/>
                  </a:moveTo>
                  <a:lnTo>
                    <a:pt x="80" y="56"/>
                  </a:lnTo>
                  <a:lnTo>
                    <a:pt x="88" y="40"/>
                  </a:lnTo>
                  <a:lnTo>
                    <a:pt x="96" y="32"/>
                  </a:lnTo>
                  <a:lnTo>
                    <a:pt x="88" y="32"/>
                  </a:lnTo>
                  <a:lnTo>
                    <a:pt x="72" y="16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32" y="16"/>
                  </a:lnTo>
                  <a:lnTo>
                    <a:pt x="16" y="32"/>
                  </a:lnTo>
                  <a:lnTo>
                    <a:pt x="0" y="48"/>
                  </a:lnTo>
                  <a:lnTo>
                    <a:pt x="0" y="56"/>
                  </a:lnTo>
                  <a:lnTo>
                    <a:pt x="0" y="64"/>
                  </a:lnTo>
                  <a:lnTo>
                    <a:pt x="0" y="72"/>
                  </a:lnTo>
                  <a:lnTo>
                    <a:pt x="24" y="72"/>
                  </a:lnTo>
                  <a:lnTo>
                    <a:pt x="24" y="56"/>
                  </a:lnTo>
                  <a:lnTo>
                    <a:pt x="48" y="56"/>
                  </a:lnTo>
                  <a:lnTo>
                    <a:pt x="64" y="56"/>
                  </a:lnTo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03" name="Freeform 753"/>
            <p:cNvSpPr/>
            <p:nvPr/>
          </p:nvSpPr>
          <p:spPr bwMode="auto">
            <a:xfrm>
              <a:off x="2733270" y="3331039"/>
              <a:ext cx="8663" cy="867"/>
            </a:xfrm>
            <a:custGeom>
              <a:avLst/>
              <a:gdLst>
                <a:gd name="T0" fmla="*/ 0 w 8"/>
                <a:gd name="T1" fmla="*/ 0 h 1943"/>
                <a:gd name="T2" fmla="*/ 2147483647 w 8"/>
                <a:gd name="T3" fmla="*/ 0 h 1943"/>
                <a:gd name="T4" fmla="*/ 0 w 8"/>
                <a:gd name="T5" fmla="*/ 0 h 1943"/>
                <a:gd name="T6" fmla="*/ 0 60000 65536"/>
                <a:gd name="T7" fmla="*/ 0 60000 65536"/>
                <a:gd name="T8" fmla="*/ 0 60000 65536"/>
                <a:gd name="T9" fmla="*/ 0 w 8"/>
                <a:gd name="T10" fmla="*/ 0 h 1943"/>
                <a:gd name="T11" fmla="*/ 8 w 8"/>
                <a:gd name="T12" fmla="*/ 1943 h 19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" h="1943">
                  <a:moveTo>
                    <a:pt x="0" y="0"/>
                  </a:move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04" name="Freeform 754"/>
            <p:cNvSpPr/>
            <p:nvPr/>
          </p:nvSpPr>
          <p:spPr bwMode="auto">
            <a:xfrm>
              <a:off x="2733270" y="3331039"/>
              <a:ext cx="8663" cy="867"/>
            </a:xfrm>
            <a:custGeom>
              <a:avLst/>
              <a:gdLst>
                <a:gd name="T0" fmla="*/ 0 w 8"/>
                <a:gd name="T1" fmla="*/ 0 h 1943"/>
                <a:gd name="T2" fmla="*/ 0 w 8"/>
                <a:gd name="T3" fmla="*/ 0 h 1943"/>
                <a:gd name="T4" fmla="*/ 2147483647 w 8"/>
                <a:gd name="T5" fmla="*/ 0 h 1943"/>
                <a:gd name="T6" fmla="*/ 0 60000 65536"/>
                <a:gd name="T7" fmla="*/ 0 60000 65536"/>
                <a:gd name="T8" fmla="*/ 0 60000 65536"/>
                <a:gd name="T9" fmla="*/ 0 w 8"/>
                <a:gd name="T10" fmla="*/ 0 h 1943"/>
                <a:gd name="T11" fmla="*/ 8 w 8"/>
                <a:gd name="T12" fmla="*/ 1943 h 19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" h="1943">
                  <a:moveTo>
                    <a:pt x="0" y="0"/>
                  </a:move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05" name="Freeform 755"/>
            <p:cNvSpPr/>
            <p:nvPr/>
          </p:nvSpPr>
          <p:spPr bwMode="auto">
            <a:xfrm>
              <a:off x="2733270" y="3331039"/>
              <a:ext cx="8663" cy="867"/>
            </a:xfrm>
            <a:custGeom>
              <a:avLst/>
              <a:gdLst>
                <a:gd name="T0" fmla="*/ 0 w 8"/>
                <a:gd name="T1" fmla="*/ 0 h 1943"/>
                <a:gd name="T2" fmla="*/ 0 w 8"/>
                <a:gd name="T3" fmla="*/ 0 h 1943"/>
                <a:gd name="T4" fmla="*/ 2147483647 w 8"/>
                <a:gd name="T5" fmla="*/ 0 h 1943"/>
                <a:gd name="T6" fmla="*/ 0 60000 65536"/>
                <a:gd name="T7" fmla="*/ 0 60000 65536"/>
                <a:gd name="T8" fmla="*/ 0 60000 65536"/>
                <a:gd name="T9" fmla="*/ 0 w 8"/>
                <a:gd name="T10" fmla="*/ 0 h 1943"/>
                <a:gd name="T11" fmla="*/ 8 w 8"/>
                <a:gd name="T12" fmla="*/ 1943 h 19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" h="1943">
                  <a:moveTo>
                    <a:pt x="0" y="0"/>
                  </a:move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06" name="Freeform 756"/>
            <p:cNvSpPr/>
            <p:nvPr/>
          </p:nvSpPr>
          <p:spPr bwMode="auto">
            <a:xfrm>
              <a:off x="2690820" y="3331039"/>
              <a:ext cx="51114" cy="76237"/>
            </a:xfrm>
            <a:custGeom>
              <a:avLst/>
              <a:gdLst>
                <a:gd name="T0" fmla="*/ 2147483647 w 48"/>
                <a:gd name="T1" fmla="*/ 2147483647 h 72"/>
                <a:gd name="T2" fmla="*/ 2147483647 w 48"/>
                <a:gd name="T3" fmla="*/ 0 h 72"/>
                <a:gd name="T4" fmla="*/ 2147483647 w 48"/>
                <a:gd name="T5" fmla="*/ 0 h 72"/>
                <a:gd name="T6" fmla="*/ 0 w 48"/>
                <a:gd name="T7" fmla="*/ 0 h 72"/>
                <a:gd name="T8" fmla="*/ 0 w 48"/>
                <a:gd name="T9" fmla="*/ 2147483647 h 72"/>
                <a:gd name="T10" fmla="*/ 2147483647 w 48"/>
                <a:gd name="T11" fmla="*/ 2147483647 h 72"/>
                <a:gd name="T12" fmla="*/ 0 w 48"/>
                <a:gd name="T13" fmla="*/ 2147483647 h 72"/>
                <a:gd name="T14" fmla="*/ 0 w 48"/>
                <a:gd name="T15" fmla="*/ 2147483647 h 72"/>
                <a:gd name="T16" fmla="*/ 0 w 48"/>
                <a:gd name="T17" fmla="*/ 2147483647 h 72"/>
                <a:gd name="T18" fmla="*/ 2147483647 w 48"/>
                <a:gd name="T19" fmla="*/ 2147483647 h 72"/>
                <a:gd name="T20" fmla="*/ 2147483647 w 48"/>
                <a:gd name="T21" fmla="*/ 2147483647 h 72"/>
                <a:gd name="T22" fmla="*/ 2147483647 w 48"/>
                <a:gd name="T23" fmla="*/ 2147483647 h 72"/>
                <a:gd name="T24" fmla="*/ 2147483647 w 48"/>
                <a:gd name="T25" fmla="*/ 2147483647 h 7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8"/>
                <a:gd name="T40" fmla="*/ 0 h 72"/>
                <a:gd name="T41" fmla="*/ 48 w 48"/>
                <a:gd name="T42" fmla="*/ 72 h 7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8" h="72">
                  <a:moveTo>
                    <a:pt x="40" y="8"/>
                  </a:moveTo>
                  <a:lnTo>
                    <a:pt x="40" y="0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16"/>
                  </a:lnTo>
                  <a:lnTo>
                    <a:pt x="8" y="32"/>
                  </a:lnTo>
                  <a:lnTo>
                    <a:pt x="0" y="48"/>
                  </a:lnTo>
                  <a:lnTo>
                    <a:pt x="0" y="56"/>
                  </a:lnTo>
                  <a:lnTo>
                    <a:pt x="0" y="72"/>
                  </a:lnTo>
                  <a:lnTo>
                    <a:pt x="24" y="72"/>
                  </a:lnTo>
                  <a:lnTo>
                    <a:pt x="48" y="64"/>
                  </a:lnTo>
                  <a:lnTo>
                    <a:pt x="40" y="24"/>
                  </a:lnTo>
                  <a:lnTo>
                    <a:pt x="4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07" name="Freeform 757"/>
            <p:cNvSpPr/>
            <p:nvPr/>
          </p:nvSpPr>
          <p:spPr bwMode="auto">
            <a:xfrm>
              <a:off x="2767057" y="3279926"/>
              <a:ext cx="162004" cy="144677"/>
            </a:xfrm>
            <a:custGeom>
              <a:avLst/>
              <a:gdLst>
                <a:gd name="T0" fmla="*/ 2147483647 w 153"/>
                <a:gd name="T1" fmla="*/ 2147483647 h 136"/>
                <a:gd name="T2" fmla="*/ 2147483647 w 153"/>
                <a:gd name="T3" fmla="*/ 2147483647 h 136"/>
                <a:gd name="T4" fmla="*/ 2147483647 w 153"/>
                <a:gd name="T5" fmla="*/ 2147483647 h 136"/>
                <a:gd name="T6" fmla="*/ 2147483647 w 153"/>
                <a:gd name="T7" fmla="*/ 2147483647 h 136"/>
                <a:gd name="T8" fmla="*/ 2147483647 w 153"/>
                <a:gd name="T9" fmla="*/ 2147483647 h 136"/>
                <a:gd name="T10" fmla="*/ 2147483647 w 153"/>
                <a:gd name="T11" fmla="*/ 2147483647 h 136"/>
                <a:gd name="T12" fmla="*/ 2147483647 w 153"/>
                <a:gd name="T13" fmla="*/ 2147483647 h 136"/>
                <a:gd name="T14" fmla="*/ 2147483647 w 153"/>
                <a:gd name="T15" fmla="*/ 2147483647 h 136"/>
                <a:gd name="T16" fmla="*/ 2147483647 w 153"/>
                <a:gd name="T17" fmla="*/ 0 h 136"/>
                <a:gd name="T18" fmla="*/ 2147483647 w 153"/>
                <a:gd name="T19" fmla="*/ 2147483647 h 136"/>
                <a:gd name="T20" fmla="*/ 2147483647 w 153"/>
                <a:gd name="T21" fmla="*/ 2147483647 h 136"/>
                <a:gd name="T22" fmla="*/ 2147483647 w 153"/>
                <a:gd name="T23" fmla="*/ 2147483647 h 136"/>
                <a:gd name="T24" fmla="*/ 2147483647 w 153"/>
                <a:gd name="T25" fmla="*/ 2147483647 h 136"/>
                <a:gd name="T26" fmla="*/ 2147483647 w 153"/>
                <a:gd name="T27" fmla="*/ 2147483647 h 136"/>
                <a:gd name="T28" fmla="*/ 2147483647 w 153"/>
                <a:gd name="T29" fmla="*/ 2147483647 h 136"/>
                <a:gd name="T30" fmla="*/ 2147483647 w 153"/>
                <a:gd name="T31" fmla="*/ 2147483647 h 136"/>
                <a:gd name="T32" fmla="*/ 2147483647 w 153"/>
                <a:gd name="T33" fmla="*/ 2147483647 h 136"/>
                <a:gd name="T34" fmla="*/ 2147483647 w 153"/>
                <a:gd name="T35" fmla="*/ 2147483647 h 136"/>
                <a:gd name="T36" fmla="*/ 0 w 153"/>
                <a:gd name="T37" fmla="*/ 2147483647 h 136"/>
                <a:gd name="T38" fmla="*/ 0 w 153"/>
                <a:gd name="T39" fmla="*/ 2147483647 h 136"/>
                <a:gd name="T40" fmla="*/ 2147483647 w 153"/>
                <a:gd name="T41" fmla="*/ 2147483647 h 136"/>
                <a:gd name="T42" fmla="*/ 2147483647 w 153"/>
                <a:gd name="T43" fmla="*/ 2147483647 h 136"/>
                <a:gd name="T44" fmla="*/ 2147483647 w 153"/>
                <a:gd name="T45" fmla="*/ 2147483647 h 136"/>
                <a:gd name="T46" fmla="*/ 2147483647 w 153"/>
                <a:gd name="T47" fmla="*/ 2147483647 h 136"/>
                <a:gd name="T48" fmla="*/ 2147483647 w 153"/>
                <a:gd name="T49" fmla="*/ 2147483647 h 136"/>
                <a:gd name="T50" fmla="*/ 2147483647 w 153"/>
                <a:gd name="T51" fmla="*/ 2147483647 h 1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53"/>
                <a:gd name="T79" fmla="*/ 0 h 136"/>
                <a:gd name="T80" fmla="*/ 153 w 153"/>
                <a:gd name="T81" fmla="*/ 136 h 1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53" h="136">
                  <a:moveTo>
                    <a:pt x="81" y="96"/>
                  </a:moveTo>
                  <a:lnTo>
                    <a:pt x="105" y="104"/>
                  </a:lnTo>
                  <a:lnTo>
                    <a:pt x="121" y="80"/>
                  </a:lnTo>
                  <a:lnTo>
                    <a:pt x="137" y="48"/>
                  </a:lnTo>
                  <a:lnTo>
                    <a:pt x="137" y="32"/>
                  </a:lnTo>
                  <a:lnTo>
                    <a:pt x="153" y="32"/>
                  </a:lnTo>
                  <a:lnTo>
                    <a:pt x="153" y="16"/>
                  </a:lnTo>
                  <a:lnTo>
                    <a:pt x="145" y="16"/>
                  </a:lnTo>
                  <a:lnTo>
                    <a:pt x="137" y="0"/>
                  </a:lnTo>
                  <a:lnTo>
                    <a:pt x="121" y="16"/>
                  </a:lnTo>
                  <a:lnTo>
                    <a:pt x="97" y="16"/>
                  </a:lnTo>
                  <a:lnTo>
                    <a:pt x="73" y="16"/>
                  </a:lnTo>
                  <a:lnTo>
                    <a:pt x="57" y="24"/>
                  </a:lnTo>
                  <a:lnTo>
                    <a:pt x="32" y="16"/>
                  </a:lnTo>
                  <a:lnTo>
                    <a:pt x="16" y="16"/>
                  </a:lnTo>
                  <a:lnTo>
                    <a:pt x="8" y="32"/>
                  </a:lnTo>
                  <a:lnTo>
                    <a:pt x="8" y="40"/>
                  </a:lnTo>
                  <a:lnTo>
                    <a:pt x="8" y="56"/>
                  </a:lnTo>
                  <a:lnTo>
                    <a:pt x="0" y="88"/>
                  </a:lnTo>
                  <a:lnTo>
                    <a:pt x="0" y="104"/>
                  </a:lnTo>
                  <a:lnTo>
                    <a:pt x="16" y="104"/>
                  </a:lnTo>
                  <a:lnTo>
                    <a:pt x="32" y="128"/>
                  </a:lnTo>
                  <a:lnTo>
                    <a:pt x="49" y="128"/>
                  </a:lnTo>
                  <a:lnTo>
                    <a:pt x="65" y="136"/>
                  </a:lnTo>
                  <a:lnTo>
                    <a:pt x="73" y="112"/>
                  </a:lnTo>
                  <a:lnTo>
                    <a:pt x="81" y="9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08" name="Freeform 758"/>
            <p:cNvSpPr/>
            <p:nvPr/>
          </p:nvSpPr>
          <p:spPr bwMode="auto">
            <a:xfrm>
              <a:off x="2929060" y="3331039"/>
              <a:ext cx="169801" cy="102227"/>
            </a:xfrm>
            <a:custGeom>
              <a:avLst/>
              <a:gdLst>
                <a:gd name="T0" fmla="*/ 2147483647 w 160"/>
                <a:gd name="T1" fmla="*/ 2147483647 h 96"/>
                <a:gd name="T2" fmla="*/ 2147483647 w 160"/>
                <a:gd name="T3" fmla="*/ 2147483647 h 96"/>
                <a:gd name="T4" fmla="*/ 2147483647 w 160"/>
                <a:gd name="T5" fmla="*/ 2147483647 h 96"/>
                <a:gd name="T6" fmla="*/ 2147483647 w 160"/>
                <a:gd name="T7" fmla="*/ 2147483647 h 96"/>
                <a:gd name="T8" fmla="*/ 0 w 160"/>
                <a:gd name="T9" fmla="*/ 2147483647 h 96"/>
                <a:gd name="T10" fmla="*/ 2147483647 w 160"/>
                <a:gd name="T11" fmla="*/ 2147483647 h 96"/>
                <a:gd name="T12" fmla="*/ 2147483647 w 160"/>
                <a:gd name="T13" fmla="*/ 2147483647 h 96"/>
                <a:gd name="T14" fmla="*/ 2147483647 w 160"/>
                <a:gd name="T15" fmla="*/ 2147483647 h 96"/>
                <a:gd name="T16" fmla="*/ 2147483647 w 160"/>
                <a:gd name="T17" fmla="*/ 2147483647 h 96"/>
                <a:gd name="T18" fmla="*/ 2147483647 w 160"/>
                <a:gd name="T19" fmla="*/ 2147483647 h 96"/>
                <a:gd name="T20" fmla="*/ 2147483647 w 160"/>
                <a:gd name="T21" fmla="*/ 2147483647 h 96"/>
                <a:gd name="T22" fmla="*/ 2147483647 w 160"/>
                <a:gd name="T23" fmla="*/ 2147483647 h 96"/>
                <a:gd name="T24" fmla="*/ 2147483647 w 160"/>
                <a:gd name="T25" fmla="*/ 2147483647 h 96"/>
                <a:gd name="T26" fmla="*/ 2147483647 w 160"/>
                <a:gd name="T27" fmla="*/ 2147483647 h 96"/>
                <a:gd name="T28" fmla="*/ 2147483647 w 160"/>
                <a:gd name="T29" fmla="*/ 2147483647 h 96"/>
                <a:gd name="T30" fmla="*/ 2147483647 w 160"/>
                <a:gd name="T31" fmla="*/ 2147483647 h 96"/>
                <a:gd name="T32" fmla="*/ 2147483647 w 160"/>
                <a:gd name="T33" fmla="*/ 2147483647 h 96"/>
                <a:gd name="T34" fmla="*/ 2147483647 w 160"/>
                <a:gd name="T35" fmla="*/ 2147483647 h 96"/>
                <a:gd name="T36" fmla="*/ 2147483647 w 160"/>
                <a:gd name="T37" fmla="*/ 0 h 96"/>
                <a:gd name="T38" fmla="*/ 2147483647 w 160"/>
                <a:gd name="T39" fmla="*/ 2147483647 h 96"/>
                <a:gd name="T40" fmla="*/ 2147483647 w 160"/>
                <a:gd name="T41" fmla="*/ 2147483647 h 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60"/>
                <a:gd name="T64" fmla="*/ 0 h 96"/>
                <a:gd name="T65" fmla="*/ 160 w 160"/>
                <a:gd name="T66" fmla="*/ 96 h 9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60" h="96">
                  <a:moveTo>
                    <a:pt x="48" y="24"/>
                  </a:moveTo>
                  <a:lnTo>
                    <a:pt x="48" y="32"/>
                  </a:lnTo>
                  <a:lnTo>
                    <a:pt x="24" y="40"/>
                  </a:lnTo>
                  <a:lnTo>
                    <a:pt x="8" y="48"/>
                  </a:lnTo>
                  <a:lnTo>
                    <a:pt x="0" y="72"/>
                  </a:lnTo>
                  <a:lnTo>
                    <a:pt x="8" y="88"/>
                  </a:lnTo>
                  <a:lnTo>
                    <a:pt x="8" y="96"/>
                  </a:lnTo>
                  <a:lnTo>
                    <a:pt x="24" y="88"/>
                  </a:lnTo>
                  <a:lnTo>
                    <a:pt x="40" y="88"/>
                  </a:lnTo>
                  <a:lnTo>
                    <a:pt x="48" y="96"/>
                  </a:lnTo>
                  <a:lnTo>
                    <a:pt x="48" y="80"/>
                  </a:lnTo>
                  <a:lnTo>
                    <a:pt x="72" y="72"/>
                  </a:lnTo>
                  <a:lnTo>
                    <a:pt x="96" y="80"/>
                  </a:lnTo>
                  <a:lnTo>
                    <a:pt x="128" y="72"/>
                  </a:lnTo>
                  <a:lnTo>
                    <a:pt x="160" y="72"/>
                  </a:lnTo>
                  <a:lnTo>
                    <a:pt x="136" y="48"/>
                  </a:lnTo>
                  <a:lnTo>
                    <a:pt x="120" y="40"/>
                  </a:lnTo>
                  <a:lnTo>
                    <a:pt x="112" y="16"/>
                  </a:lnTo>
                  <a:lnTo>
                    <a:pt x="104" y="0"/>
                  </a:lnTo>
                  <a:lnTo>
                    <a:pt x="72" y="24"/>
                  </a:lnTo>
                  <a:lnTo>
                    <a:pt x="48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09" name="Freeform 759"/>
            <p:cNvSpPr/>
            <p:nvPr/>
          </p:nvSpPr>
          <p:spPr bwMode="auto">
            <a:xfrm>
              <a:off x="2767057" y="3279926"/>
              <a:ext cx="162004" cy="144677"/>
            </a:xfrm>
            <a:custGeom>
              <a:avLst/>
              <a:gdLst>
                <a:gd name="T0" fmla="*/ 2147483647 w 153"/>
                <a:gd name="T1" fmla="*/ 2147483647 h 136"/>
                <a:gd name="T2" fmla="*/ 2147483647 w 153"/>
                <a:gd name="T3" fmla="*/ 2147483647 h 136"/>
                <a:gd name="T4" fmla="*/ 2147483647 w 153"/>
                <a:gd name="T5" fmla="*/ 2147483647 h 136"/>
                <a:gd name="T6" fmla="*/ 2147483647 w 153"/>
                <a:gd name="T7" fmla="*/ 2147483647 h 136"/>
                <a:gd name="T8" fmla="*/ 2147483647 w 153"/>
                <a:gd name="T9" fmla="*/ 2147483647 h 136"/>
                <a:gd name="T10" fmla="*/ 2147483647 w 153"/>
                <a:gd name="T11" fmla="*/ 2147483647 h 136"/>
                <a:gd name="T12" fmla="*/ 2147483647 w 153"/>
                <a:gd name="T13" fmla="*/ 2147483647 h 136"/>
                <a:gd name="T14" fmla="*/ 2147483647 w 153"/>
                <a:gd name="T15" fmla="*/ 2147483647 h 136"/>
                <a:gd name="T16" fmla="*/ 2147483647 w 153"/>
                <a:gd name="T17" fmla="*/ 0 h 136"/>
                <a:gd name="T18" fmla="*/ 2147483647 w 153"/>
                <a:gd name="T19" fmla="*/ 0 h 136"/>
                <a:gd name="T20" fmla="*/ 2147483647 w 153"/>
                <a:gd name="T21" fmla="*/ 2147483647 h 136"/>
                <a:gd name="T22" fmla="*/ 2147483647 w 153"/>
                <a:gd name="T23" fmla="*/ 2147483647 h 136"/>
                <a:gd name="T24" fmla="*/ 2147483647 w 153"/>
                <a:gd name="T25" fmla="*/ 2147483647 h 136"/>
                <a:gd name="T26" fmla="*/ 2147483647 w 153"/>
                <a:gd name="T27" fmla="*/ 2147483647 h 136"/>
                <a:gd name="T28" fmla="*/ 2147483647 w 153"/>
                <a:gd name="T29" fmla="*/ 2147483647 h 136"/>
                <a:gd name="T30" fmla="*/ 2147483647 w 153"/>
                <a:gd name="T31" fmla="*/ 2147483647 h 136"/>
                <a:gd name="T32" fmla="*/ 2147483647 w 153"/>
                <a:gd name="T33" fmla="*/ 2147483647 h 136"/>
                <a:gd name="T34" fmla="*/ 2147483647 w 153"/>
                <a:gd name="T35" fmla="*/ 2147483647 h 136"/>
                <a:gd name="T36" fmla="*/ 2147483647 w 153"/>
                <a:gd name="T37" fmla="*/ 2147483647 h 136"/>
                <a:gd name="T38" fmla="*/ 0 w 153"/>
                <a:gd name="T39" fmla="*/ 2147483647 h 136"/>
                <a:gd name="T40" fmla="*/ 0 w 153"/>
                <a:gd name="T41" fmla="*/ 2147483647 h 136"/>
                <a:gd name="T42" fmla="*/ 2147483647 w 153"/>
                <a:gd name="T43" fmla="*/ 2147483647 h 136"/>
                <a:gd name="T44" fmla="*/ 2147483647 w 153"/>
                <a:gd name="T45" fmla="*/ 2147483647 h 136"/>
                <a:gd name="T46" fmla="*/ 2147483647 w 153"/>
                <a:gd name="T47" fmla="*/ 2147483647 h 136"/>
                <a:gd name="T48" fmla="*/ 2147483647 w 153"/>
                <a:gd name="T49" fmla="*/ 2147483647 h 136"/>
                <a:gd name="T50" fmla="*/ 2147483647 w 153"/>
                <a:gd name="T51" fmla="*/ 2147483647 h 136"/>
                <a:gd name="T52" fmla="*/ 2147483647 w 153"/>
                <a:gd name="T53" fmla="*/ 2147483647 h 1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53"/>
                <a:gd name="T82" fmla="*/ 0 h 136"/>
                <a:gd name="T83" fmla="*/ 153 w 153"/>
                <a:gd name="T84" fmla="*/ 136 h 1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53" h="136">
                  <a:moveTo>
                    <a:pt x="81" y="96"/>
                  </a:moveTo>
                  <a:lnTo>
                    <a:pt x="105" y="104"/>
                  </a:lnTo>
                  <a:lnTo>
                    <a:pt x="121" y="80"/>
                  </a:lnTo>
                  <a:lnTo>
                    <a:pt x="137" y="48"/>
                  </a:lnTo>
                  <a:lnTo>
                    <a:pt x="137" y="32"/>
                  </a:lnTo>
                  <a:lnTo>
                    <a:pt x="153" y="32"/>
                  </a:lnTo>
                  <a:lnTo>
                    <a:pt x="153" y="16"/>
                  </a:lnTo>
                  <a:lnTo>
                    <a:pt x="145" y="16"/>
                  </a:lnTo>
                  <a:lnTo>
                    <a:pt x="137" y="0"/>
                  </a:lnTo>
                  <a:lnTo>
                    <a:pt x="121" y="16"/>
                  </a:lnTo>
                  <a:lnTo>
                    <a:pt x="97" y="16"/>
                  </a:lnTo>
                  <a:lnTo>
                    <a:pt x="73" y="16"/>
                  </a:lnTo>
                  <a:lnTo>
                    <a:pt x="57" y="24"/>
                  </a:lnTo>
                  <a:lnTo>
                    <a:pt x="32" y="16"/>
                  </a:lnTo>
                  <a:lnTo>
                    <a:pt x="16" y="16"/>
                  </a:lnTo>
                  <a:lnTo>
                    <a:pt x="8" y="32"/>
                  </a:lnTo>
                  <a:lnTo>
                    <a:pt x="8" y="40"/>
                  </a:lnTo>
                  <a:lnTo>
                    <a:pt x="8" y="56"/>
                  </a:lnTo>
                  <a:lnTo>
                    <a:pt x="0" y="88"/>
                  </a:lnTo>
                  <a:lnTo>
                    <a:pt x="0" y="104"/>
                  </a:lnTo>
                  <a:lnTo>
                    <a:pt x="16" y="104"/>
                  </a:lnTo>
                  <a:lnTo>
                    <a:pt x="32" y="128"/>
                  </a:lnTo>
                  <a:lnTo>
                    <a:pt x="49" y="128"/>
                  </a:lnTo>
                  <a:lnTo>
                    <a:pt x="65" y="136"/>
                  </a:lnTo>
                  <a:lnTo>
                    <a:pt x="73" y="112"/>
                  </a:lnTo>
                  <a:lnTo>
                    <a:pt x="81" y="9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10" name="Freeform 760"/>
            <p:cNvSpPr/>
            <p:nvPr/>
          </p:nvSpPr>
          <p:spPr bwMode="auto">
            <a:xfrm>
              <a:off x="2929060" y="3331039"/>
              <a:ext cx="169801" cy="102227"/>
            </a:xfrm>
            <a:custGeom>
              <a:avLst/>
              <a:gdLst>
                <a:gd name="T0" fmla="*/ 2147483647 w 160"/>
                <a:gd name="T1" fmla="*/ 2147483647 h 96"/>
                <a:gd name="T2" fmla="*/ 2147483647 w 160"/>
                <a:gd name="T3" fmla="*/ 2147483647 h 96"/>
                <a:gd name="T4" fmla="*/ 2147483647 w 160"/>
                <a:gd name="T5" fmla="*/ 2147483647 h 96"/>
                <a:gd name="T6" fmla="*/ 2147483647 w 160"/>
                <a:gd name="T7" fmla="*/ 2147483647 h 96"/>
                <a:gd name="T8" fmla="*/ 0 w 160"/>
                <a:gd name="T9" fmla="*/ 2147483647 h 96"/>
                <a:gd name="T10" fmla="*/ 2147483647 w 160"/>
                <a:gd name="T11" fmla="*/ 2147483647 h 96"/>
                <a:gd name="T12" fmla="*/ 2147483647 w 160"/>
                <a:gd name="T13" fmla="*/ 2147483647 h 96"/>
                <a:gd name="T14" fmla="*/ 2147483647 w 160"/>
                <a:gd name="T15" fmla="*/ 2147483647 h 96"/>
                <a:gd name="T16" fmla="*/ 2147483647 w 160"/>
                <a:gd name="T17" fmla="*/ 2147483647 h 96"/>
                <a:gd name="T18" fmla="*/ 2147483647 w 160"/>
                <a:gd name="T19" fmla="*/ 2147483647 h 96"/>
                <a:gd name="T20" fmla="*/ 2147483647 w 160"/>
                <a:gd name="T21" fmla="*/ 2147483647 h 96"/>
                <a:gd name="T22" fmla="*/ 2147483647 w 160"/>
                <a:gd name="T23" fmla="*/ 2147483647 h 96"/>
                <a:gd name="T24" fmla="*/ 2147483647 w 160"/>
                <a:gd name="T25" fmla="*/ 2147483647 h 96"/>
                <a:gd name="T26" fmla="*/ 2147483647 w 160"/>
                <a:gd name="T27" fmla="*/ 2147483647 h 96"/>
                <a:gd name="T28" fmla="*/ 2147483647 w 160"/>
                <a:gd name="T29" fmla="*/ 2147483647 h 96"/>
                <a:gd name="T30" fmla="*/ 2147483647 w 160"/>
                <a:gd name="T31" fmla="*/ 2147483647 h 96"/>
                <a:gd name="T32" fmla="*/ 2147483647 w 160"/>
                <a:gd name="T33" fmla="*/ 2147483647 h 96"/>
                <a:gd name="T34" fmla="*/ 2147483647 w 160"/>
                <a:gd name="T35" fmla="*/ 2147483647 h 96"/>
                <a:gd name="T36" fmla="*/ 2147483647 w 160"/>
                <a:gd name="T37" fmla="*/ 2147483647 h 96"/>
                <a:gd name="T38" fmla="*/ 2147483647 w 160"/>
                <a:gd name="T39" fmla="*/ 0 h 96"/>
                <a:gd name="T40" fmla="*/ 2147483647 w 160"/>
                <a:gd name="T41" fmla="*/ 2147483647 h 96"/>
                <a:gd name="T42" fmla="*/ 2147483647 w 160"/>
                <a:gd name="T43" fmla="*/ 2147483647 h 9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60"/>
                <a:gd name="T67" fmla="*/ 0 h 96"/>
                <a:gd name="T68" fmla="*/ 160 w 160"/>
                <a:gd name="T69" fmla="*/ 96 h 9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60" h="96">
                  <a:moveTo>
                    <a:pt x="48" y="24"/>
                  </a:moveTo>
                  <a:lnTo>
                    <a:pt x="48" y="32"/>
                  </a:lnTo>
                  <a:lnTo>
                    <a:pt x="24" y="40"/>
                  </a:lnTo>
                  <a:lnTo>
                    <a:pt x="8" y="48"/>
                  </a:lnTo>
                  <a:lnTo>
                    <a:pt x="0" y="72"/>
                  </a:lnTo>
                  <a:lnTo>
                    <a:pt x="8" y="88"/>
                  </a:lnTo>
                  <a:lnTo>
                    <a:pt x="8" y="96"/>
                  </a:lnTo>
                  <a:lnTo>
                    <a:pt x="24" y="88"/>
                  </a:lnTo>
                  <a:lnTo>
                    <a:pt x="40" y="88"/>
                  </a:lnTo>
                  <a:lnTo>
                    <a:pt x="48" y="96"/>
                  </a:lnTo>
                  <a:lnTo>
                    <a:pt x="48" y="80"/>
                  </a:lnTo>
                  <a:lnTo>
                    <a:pt x="72" y="72"/>
                  </a:lnTo>
                  <a:lnTo>
                    <a:pt x="96" y="80"/>
                  </a:lnTo>
                  <a:lnTo>
                    <a:pt x="128" y="72"/>
                  </a:lnTo>
                  <a:lnTo>
                    <a:pt x="160" y="72"/>
                  </a:lnTo>
                  <a:lnTo>
                    <a:pt x="136" y="48"/>
                  </a:lnTo>
                  <a:lnTo>
                    <a:pt x="120" y="40"/>
                  </a:lnTo>
                  <a:lnTo>
                    <a:pt x="112" y="16"/>
                  </a:lnTo>
                  <a:lnTo>
                    <a:pt x="104" y="0"/>
                  </a:lnTo>
                  <a:lnTo>
                    <a:pt x="72" y="24"/>
                  </a:lnTo>
                  <a:lnTo>
                    <a:pt x="48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11" name="Freeform 761"/>
            <p:cNvSpPr/>
            <p:nvPr/>
          </p:nvSpPr>
          <p:spPr bwMode="auto">
            <a:xfrm>
              <a:off x="2877947" y="3424603"/>
              <a:ext cx="102227" cy="127351"/>
            </a:xfrm>
            <a:custGeom>
              <a:avLst/>
              <a:gdLst>
                <a:gd name="T0" fmla="*/ 2147483647 w 96"/>
                <a:gd name="T1" fmla="*/ 2147483647 h 120"/>
                <a:gd name="T2" fmla="*/ 2147483647 w 96"/>
                <a:gd name="T3" fmla="*/ 2147483647 h 120"/>
                <a:gd name="T4" fmla="*/ 2147483647 w 96"/>
                <a:gd name="T5" fmla="*/ 2147483647 h 120"/>
                <a:gd name="T6" fmla="*/ 2147483647 w 96"/>
                <a:gd name="T7" fmla="*/ 2147483647 h 120"/>
                <a:gd name="T8" fmla="*/ 2147483647 w 96"/>
                <a:gd name="T9" fmla="*/ 2147483647 h 120"/>
                <a:gd name="T10" fmla="*/ 2147483647 w 96"/>
                <a:gd name="T11" fmla="*/ 0 h 120"/>
                <a:gd name="T12" fmla="*/ 2147483647 w 96"/>
                <a:gd name="T13" fmla="*/ 0 h 120"/>
                <a:gd name="T14" fmla="*/ 2147483647 w 96"/>
                <a:gd name="T15" fmla="*/ 2147483647 h 120"/>
                <a:gd name="T16" fmla="*/ 2147483647 w 96"/>
                <a:gd name="T17" fmla="*/ 2147483647 h 120"/>
                <a:gd name="T18" fmla="*/ 2147483647 w 96"/>
                <a:gd name="T19" fmla="*/ 2147483647 h 120"/>
                <a:gd name="T20" fmla="*/ 2147483647 w 96"/>
                <a:gd name="T21" fmla="*/ 2147483647 h 120"/>
                <a:gd name="T22" fmla="*/ 2147483647 w 96"/>
                <a:gd name="T23" fmla="*/ 2147483647 h 120"/>
                <a:gd name="T24" fmla="*/ 2147483647 w 96"/>
                <a:gd name="T25" fmla="*/ 2147483647 h 120"/>
                <a:gd name="T26" fmla="*/ 2147483647 w 96"/>
                <a:gd name="T27" fmla="*/ 2147483647 h 120"/>
                <a:gd name="T28" fmla="*/ 2147483647 w 96"/>
                <a:gd name="T29" fmla="*/ 2147483647 h 120"/>
                <a:gd name="T30" fmla="*/ 2147483647 w 96"/>
                <a:gd name="T31" fmla="*/ 2147483647 h 120"/>
                <a:gd name="T32" fmla="*/ 2147483647 w 96"/>
                <a:gd name="T33" fmla="*/ 2147483647 h 120"/>
                <a:gd name="T34" fmla="*/ 0 w 96"/>
                <a:gd name="T35" fmla="*/ 2147483647 h 120"/>
                <a:gd name="T36" fmla="*/ 2147483647 w 96"/>
                <a:gd name="T37" fmla="*/ 2147483647 h 120"/>
                <a:gd name="T38" fmla="*/ 2147483647 w 96"/>
                <a:gd name="T39" fmla="*/ 2147483647 h 120"/>
                <a:gd name="T40" fmla="*/ 2147483647 w 96"/>
                <a:gd name="T41" fmla="*/ 2147483647 h 120"/>
                <a:gd name="T42" fmla="*/ 2147483647 w 96"/>
                <a:gd name="T43" fmla="*/ 2147483647 h 12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96"/>
                <a:gd name="T67" fmla="*/ 0 h 120"/>
                <a:gd name="T68" fmla="*/ 96 w 96"/>
                <a:gd name="T69" fmla="*/ 120 h 12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96" h="120">
                  <a:moveTo>
                    <a:pt x="40" y="112"/>
                  </a:moveTo>
                  <a:lnTo>
                    <a:pt x="56" y="96"/>
                  </a:lnTo>
                  <a:lnTo>
                    <a:pt x="72" y="64"/>
                  </a:lnTo>
                  <a:lnTo>
                    <a:pt x="88" y="56"/>
                  </a:lnTo>
                  <a:lnTo>
                    <a:pt x="96" y="8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56" y="8"/>
                  </a:lnTo>
                  <a:lnTo>
                    <a:pt x="48" y="16"/>
                  </a:lnTo>
                  <a:lnTo>
                    <a:pt x="40" y="24"/>
                  </a:lnTo>
                  <a:lnTo>
                    <a:pt x="32" y="24"/>
                  </a:lnTo>
                  <a:lnTo>
                    <a:pt x="32" y="32"/>
                  </a:lnTo>
                  <a:lnTo>
                    <a:pt x="40" y="40"/>
                  </a:lnTo>
                  <a:lnTo>
                    <a:pt x="32" y="56"/>
                  </a:lnTo>
                  <a:lnTo>
                    <a:pt x="32" y="80"/>
                  </a:lnTo>
                  <a:lnTo>
                    <a:pt x="16" y="80"/>
                  </a:lnTo>
                  <a:lnTo>
                    <a:pt x="8" y="88"/>
                  </a:lnTo>
                  <a:lnTo>
                    <a:pt x="0" y="96"/>
                  </a:lnTo>
                  <a:lnTo>
                    <a:pt x="8" y="104"/>
                  </a:lnTo>
                  <a:lnTo>
                    <a:pt x="16" y="120"/>
                  </a:lnTo>
                  <a:lnTo>
                    <a:pt x="24" y="112"/>
                  </a:lnTo>
                  <a:lnTo>
                    <a:pt x="40" y="11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12" name="Freeform 762"/>
            <p:cNvSpPr/>
            <p:nvPr/>
          </p:nvSpPr>
          <p:spPr bwMode="auto">
            <a:xfrm>
              <a:off x="2852823" y="3449727"/>
              <a:ext cx="67574" cy="76237"/>
            </a:xfrm>
            <a:custGeom>
              <a:avLst/>
              <a:gdLst>
                <a:gd name="T0" fmla="*/ 2147483647 w 64"/>
                <a:gd name="T1" fmla="*/ 2147483647 h 72"/>
                <a:gd name="T2" fmla="*/ 2147483647 w 64"/>
                <a:gd name="T3" fmla="*/ 2147483647 h 72"/>
                <a:gd name="T4" fmla="*/ 2147483647 w 64"/>
                <a:gd name="T5" fmla="*/ 2147483647 h 72"/>
                <a:gd name="T6" fmla="*/ 2147483647 w 64"/>
                <a:gd name="T7" fmla="*/ 2147483647 h 72"/>
                <a:gd name="T8" fmla="*/ 2147483647 w 64"/>
                <a:gd name="T9" fmla="*/ 2147483647 h 72"/>
                <a:gd name="T10" fmla="*/ 2147483647 w 64"/>
                <a:gd name="T11" fmla="*/ 0 h 72"/>
                <a:gd name="T12" fmla="*/ 2147483647 w 64"/>
                <a:gd name="T13" fmla="*/ 0 h 72"/>
                <a:gd name="T14" fmla="*/ 0 w 64"/>
                <a:gd name="T15" fmla="*/ 0 h 72"/>
                <a:gd name="T16" fmla="*/ 0 w 64"/>
                <a:gd name="T17" fmla="*/ 2147483647 h 72"/>
                <a:gd name="T18" fmla="*/ 0 w 64"/>
                <a:gd name="T19" fmla="*/ 2147483647 h 72"/>
                <a:gd name="T20" fmla="*/ 2147483647 w 64"/>
                <a:gd name="T21" fmla="*/ 2147483647 h 72"/>
                <a:gd name="T22" fmla="*/ 2147483647 w 64"/>
                <a:gd name="T23" fmla="*/ 2147483647 h 72"/>
                <a:gd name="T24" fmla="*/ 2147483647 w 64"/>
                <a:gd name="T25" fmla="*/ 2147483647 h 7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4"/>
                <a:gd name="T40" fmla="*/ 0 h 72"/>
                <a:gd name="T41" fmla="*/ 64 w 64"/>
                <a:gd name="T42" fmla="*/ 72 h 7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4" h="72">
                  <a:moveTo>
                    <a:pt x="40" y="56"/>
                  </a:moveTo>
                  <a:lnTo>
                    <a:pt x="56" y="56"/>
                  </a:lnTo>
                  <a:lnTo>
                    <a:pt x="56" y="32"/>
                  </a:lnTo>
                  <a:lnTo>
                    <a:pt x="64" y="16"/>
                  </a:lnTo>
                  <a:lnTo>
                    <a:pt x="56" y="8"/>
                  </a:lnTo>
                  <a:lnTo>
                    <a:pt x="56" y="0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16"/>
                  </a:lnTo>
                  <a:lnTo>
                    <a:pt x="0" y="40"/>
                  </a:lnTo>
                  <a:lnTo>
                    <a:pt x="24" y="72"/>
                  </a:lnTo>
                  <a:lnTo>
                    <a:pt x="32" y="64"/>
                  </a:lnTo>
                  <a:lnTo>
                    <a:pt x="40" y="5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13" name="Freeform 763"/>
            <p:cNvSpPr/>
            <p:nvPr/>
          </p:nvSpPr>
          <p:spPr bwMode="auto">
            <a:xfrm>
              <a:off x="2836363" y="3313713"/>
              <a:ext cx="101361" cy="136014"/>
            </a:xfrm>
            <a:custGeom>
              <a:avLst/>
              <a:gdLst>
                <a:gd name="T0" fmla="*/ 2147483647 w 96"/>
                <a:gd name="T1" fmla="*/ 2147483647 h 128"/>
                <a:gd name="T2" fmla="*/ 2147483647 w 96"/>
                <a:gd name="T3" fmla="*/ 2147483647 h 128"/>
                <a:gd name="T4" fmla="*/ 2147483647 w 96"/>
                <a:gd name="T5" fmla="*/ 2147483647 h 128"/>
                <a:gd name="T6" fmla="*/ 2147483647 w 96"/>
                <a:gd name="T7" fmla="*/ 2147483647 h 128"/>
                <a:gd name="T8" fmla="*/ 2147483647 w 96"/>
                <a:gd name="T9" fmla="*/ 2147483647 h 128"/>
                <a:gd name="T10" fmla="*/ 2147483647 w 96"/>
                <a:gd name="T11" fmla="*/ 2147483647 h 128"/>
                <a:gd name="T12" fmla="*/ 2147483647 w 96"/>
                <a:gd name="T13" fmla="*/ 2147483647 h 128"/>
                <a:gd name="T14" fmla="*/ 2147483647 w 96"/>
                <a:gd name="T15" fmla="*/ 2147483647 h 128"/>
                <a:gd name="T16" fmla="*/ 2147483647 w 96"/>
                <a:gd name="T17" fmla="*/ 0 h 128"/>
                <a:gd name="T18" fmla="*/ 2147483647 w 96"/>
                <a:gd name="T19" fmla="*/ 0 h 128"/>
                <a:gd name="T20" fmla="*/ 2147483647 w 96"/>
                <a:gd name="T21" fmla="*/ 2147483647 h 128"/>
                <a:gd name="T22" fmla="*/ 2147483647 w 96"/>
                <a:gd name="T23" fmla="*/ 2147483647 h 128"/>
                <a:gd name="T24" fmla="*/ 2147483647 w 96"/>
                <a:gd name="T25" fmla="*/ 2147483647 h 128"/>
                <a:gd name="T26" fmla="*/ 2147483647 w 96"/>
                <a:gd name="T27" fmla="*/ 2147483647 h 128"/>
                <a:gd name="T28" fmla="*/ 2147483647 w 96"/>
                <a:gd name="T29" fmla="*/ 2147483647 h 128"/>
                <a:gd name="T30" fmla="*/ 0 w 96"/>
                <a:gd name="T31" fmla="*/ 2147483647 h 128"/>
                <a:gd name="T32" fmla="*/ 2147483647 w 96"/>
                <a:gd name="T33" fmla="*/ 2147483647 h 128"/>
                <a:gd name="T34" fmla="*/ 2147483647 w 96"/>
                <a:gd name="T35" fmla="*/ 2147483647 h 128"/>
                <a:gd name="T36" fmla="*/ 2147483647 w 96"/>
                <a:gd name="T37" fmla="*/ 2147483647 h 128"/>
                <a:gd name="T38" fmla="*/ 2147483647 w 96"/>
                <a:gd name="T39" fmla="*/ 2147483647 h 128"/>
                <a:gd name="T40" fmla="*/ 2147483647 w 96"/>
                <a:gd name="T41" fmla="*/ 2147483647 h 12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6"/>
                <a:gd name="T64" fmla="*/ 0 h 128"/>
                <a:gd name="T65" fmla="*/ 96 w 96"/>
                <a:gd name="T66" fmla="*/ 128 h 12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6" h="128">
                  <a:moveTo>
                    <a:pt x="96" y="112"/>
                  </a:moveTo>
                  <a:lnTo>
                    <a:pt x="96" y="104"/>
                  </a:lnTo>
                  <a:lnTo>
                    <a:pt x="88" y="88"/>
                  </a:lnTo>
                  <a:lnTo>
                    <a:pt x="96" y="64"/>
                  </a:lnTo>
                  <a:lnTo>
                    <a:pt x="88" y="64"/>
                  </a:lnTo>
                  <a:lnTo>
                    <a:pt x="80" y="40"/>
                  </a:lnTo>
                  <a:lnTo>
                    <a:pt x="80" y="32"/>
                  </a:lnTo>
                  <a:lnTo>
                    <a:pt x="96" y="24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72" y="16"/>
                  </a:lnTo>
                  <a:lnTo>
                    <a:pt x="56" y="48"/>
                  </a:lnTo>
                  <a:lnTo>
                    <a:pt x="40" y="72"/>
                  </a:lnTo>
                  <a:lnTo>
                    <a:pt x="16" y="64"/>
                  </a:lnTo>
                  <a:lnTo>
                    <a:pt x="8" y="80"/>
                  </a:lnTo>
                  <a:lnTo>
                    <a:pt x="0" y="104"/>
                  </a:lnTo>
                  <a:lnTo>
                    <a:pt x="16" y="104"/>
                  </a:lnTo>
                  <a:lnTo>
                    <a:pt x="16" y="128"/>
                  </a:lnTo>
                  <a:lnTo>
                    <a:pt x="48" y="128"/>
                  </a:lnTo>
                  <a:lnTo>
                    <a:pt x="72" y="128"/>
                  </a:lnTo>
                  <a:lnTo>
                    <a:pt x="96" y="11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14" name="Freeform 764"/>
            <p:cNvSpPr/>
            <p:nvPr/>
          </p:nvSpPr>
          <p:spPr bwMode="auto">
            <a:xfrm>
              <a:off x="2852823" y="3449727"/>
              <a:ext cx="67574" cy="76237"/>
            </a:xfrm>
            <a:custGeom>
              <a:avLst/>
              <a:gdLst>
                <a:gd name="T0" fmla="*/ 2147483647 w 64"/>
                <a:gd name="T1" fmla="*/ 2147483647 h 72"/>
                <a:gd name="T2" fmla="*/ 2147483647 w 64"/>
                <a:gd name="T3" fmla="*/ 2147483647 h 72"/>
                <a:gd name="T4" fmla="*/ 2147483647 w 64"/>
                <a:gd name="T5" fmla="*/ 2147483647 h 72"/>
                <a:gd name="T6" fmla="*/ 2147483647 w 64"/>
                <a:gd name="T7" fmla="*/ 2147483647 h 72"/>
                <a:gd name="T8" fmla="*/ 2147483647 w 64"/>
                <a:gd name="T9" fmla="*/ 2147483647 h 72"/>
                <a:gd name="T10" fmla="*/ 2147483647 w 64"/>
                <a:gd name="T11" fmla="*/ 0 h 72"/>
                <a:gd name="T12" fmla="*/ 2147483647 w 64"/>
                <a:gd name="T13" fmla="*/ 0 h 72"/>
                <a:gd name="T14" fmla="*/ 0 w 64"/>
                <a:gd name="T15" fmla="*/ 0 h 72"/>
                <a:gd name="T16" fmla="*/ 0 w 64"/>
                <a:gd name="T17" fmla="*/ 2147483647 h 72"/>
                <a:gd name="T18" fmla="*/ 0 w 64"/>
                <a:gd name="T19" fmla="*/ 2147483647 h 72"/>
                <a:gd name="T20" fmla="*/ 2147483647 w 64"/>
                <a:gd name="T21" fmla="*/ 2147483647 h 72"/>
                <a:gd name="T22" fmla="*/ 2147483647 w 64"/>
                <a:gd name="T23" fmla="*/ 2147483647 h 72"/>
                <a:gd name="T24" fmla="*/ 2147483647 w 64"/>
                <a:gd name="T25" fmla="*/ 2147483647 h 7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4"/>
                <a:gd name="T40" fmla="*/ 0 h 72"/>
                <a:gd name="T41" fmla="*/ 64 w 64"/>
                <a:gd name="T42" fmla="*/ 72 h 7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4" h="72">
                  <a:moveTo>
                    <a:pt x="40" y="56"/>
                  </a:moveTo>
                  <a:lnTo>
                    <a:pt x="56" y="56"/>
                  </a:lnTo>
                  <a:lnTo>
                    <a:pt x="56" y="32"/>
                  </a:lnTo>
                  <a:lnTo>
                    <a:pt x="64" y="16"/>
                  </a:lnTo>
                  <a:lnTo>
                    <a:pt x="56" y="8"/>
                  </a:lnTo>
                  <a:lnTo>
                    <a:pt x="56" y="0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16"/>
                  </a:lnTo>
                  <a:lnTo>
                    <a:pt x="0" y="40"/>
                  </a:lnTo>
                  <a:lnTo>
                    <a:pt x="24" y="72"/>
                  </a:lnTo>
                  <a:lnTo>
                    <a:pt x="32" y="64"/>
                  </a:lnTo>
                  <a:lnTo>
                    <a:pt x="40" y="5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15" name="Freeform 765"/>
            <p:cNvSpPr/>
            <p:nvPr/>
          </p:nvSpPr>
          <p:spPr bwMode="auto">
            <a:xfrm>
              <a:off x="2836363" y="3313713"/>
              <a:ext cx="101361" cy="136014"/>
            </a:xfrm>
            <a:custGeom>
              <a:avLst/>
              <a:gdLst>
                <a:gd name="T0" fmla="*/ 2147483647 w 96"/>
                <a:gd name="T1" fmla="*/ 2147483647 h 128"/>
                <a:gd name="T2" fmla="*/ 2147483647 w 96"/>
                <a:gd name="T3" fmla="*/ 2147483647 h 128"/>
                <a:gd name="T4" fmla="*/ 2147483647 w 96"/>
                <a:gd name="T5" fmla="*/ 2147483647 h 128"/>
                <a:gd name="T6" fmla="*/ 2147483647 w 96"/>
                <a:gd name="T7" fmla="*/ 2147483647 h 128"/>
                <a:gd name="T8" fmla="*/ 2147483647 w 96"/>
                <a:gd name="T9" fmla="*/ 2147483647 h 128"/>
                <a:gd name="T10" fmla="*/ 2147483647 w 96"/>
                <a:gd name="T11" fmla="*/ 2147483647 h 128"/>
                <a:gd name="T12" fmla="*/ 2147483647 w 96"/>
                <a:gd name="T13" fmla="*/ 2147483647 h 128"/>
                <a:gd name="T14" fmla="*/ 2147483647 w 96"/>
                <a:gd name="T15" fmla="*/ 2147483647 h 128"/>
                <a:gd name="T16" fmla="*/ 2147483647 w 96"/>
                <a:gd name="T17" fmla="*/ 0 h 128"/>
                <a:gd name="T18" fmla="*/ 2147483647 w 96"/>
                <a:gd name="T19" fmla="*/ 0 h 128"/>
                <a:gd name="T20" fmla="*/ 2147483647 w 96"/>
                <a:gd name="T21" fmla="*/ 0 h 128"/>
                <a:gd name="T22" fmla="*/ 2147483647 w 96"/>
                <a:gd name="T23" fmla="*/ 2147483647 h 128"/>
                <a:gd name="T24" fmla="*/ 2147483647 w 96"/>
                <a:gd name="T25" fmla="*/ 2147483647 h 128"/>
                <a:gd name="T26" fmla="*/ 2147483647 w 96"/>
                <a:gd name="T27" fmla="*/ 2147483647 h 128"/>
                <a:gd name="T28" fmla="*/ 2147483647 w 96"/>
                <a:gd name="T29" fmla="*/ 2147483647 h 128"/>
                <a:gd name="T30" fmla="*/ 2147483647 w 96"/>
                <a:gd name="T31" fmla="*/ 2147483647 h 128"/>
                <a:gd name="T32" fmla="*/ 0 w 96"/>
                <a:gd name="T33" fmla="*/ 2147483647 h 128"/>
                <a:gd name="T34" fmla="*/ 2147483647 w 96"/>
                <a:gd name="T35" fmla="*/ 2147483647 h 128"/>
                <a:gd name="T36" fmla="*/ 2147483647 w 96"/>
                <a:gd name="T37" fmla="*/ 2147483647 h 128"/>
                <a:gd name="T38" fmla="*/ 2147483647 w 96"/>
                <a:gd name="T39" fmla="*/ 2147483647 h 128"/>
                <a:gd name="T40" fmla="*/ 2147483647 w 96"/>
                <a:gd name="T41" fmla="*/ 2147483647 h 12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6"/>
                <a:gd name="T64" fmla="*/ 0 h 128"/>
                <a:gd name="T65" fmla="*/ 96 w 96"/>
                <a:gd name="T66" fmla="*/ 128 h 12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6" h="128">
                  <a:moveTo>
                    <a:pt x="96" y="112"/>
                  </a:moveTo>
                  <a:lnTo>
                    <a:pt x="96" y="104"/>
                  </a:lnTo>
                  <a:lnTo>
                    <a:pt x="88" y="88"/>
                  </a:lnTo>
                  <a:lnTo>
                    <a:pt x="96" y="64"/>
                  </a:lnTo>
                  <a:lnTo>
                    <a:pt x="88" y="64"/>
                  </a:lnTo>
                  <a:lnTo>
                    <a:pt x="80" y="40"/>
                  </a:lnTo>
                  <a:lnTo>
                    <a:pt x="80" y="32"/>
                  </a:lnTo>
                  <a:lnTo>
                    <a:pt x="96" y="24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72" y="16"/>
                  </a:lnTo>
                  <a:lnTo>
                    <a:pt x="56" y="48"/>
                  </a:lnTo>
                  <a:lnTo>
                    <a:pt x="40" y="72"/>
                  </a:lnTo>
                  <a:lnTo>
                    <a:pt x="16" y="64"/>
                  </a:lnTo>
                  <a:lnTo>
                    <a:pt x="8" y="80"/>
                  </a:lnTo>
                  <a:lnTo>
                    <a:pt x="0" y="104"/>
                  </a:lnTo>
                  <a:lnTo>
                    <a:pt x="16" y="104"/>
                  </a:lnTo>
                  <a:lnTo>
                    <a:pt x="16" y="128"/>
                  </a:lnTo>
                  <a:lnTo>
                    <a:pt x="48" y="128"/>
                  </a:lnTo>
                  <a:lnTo>
                    <a:pt x="72" y="128"/>
                  </a:lnTo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16" name="Freeform 766"/>
            <p:cNvSpPr/>
            <p:nvPr/>
          </p:nvSpPr>
          <p:spPr bwMode="auto">
            <a:xfrm>
              <a:off x="2836363" y="3313713"/>
              <a:ext cx="101361" cy="136014"/>
            </a:xfrm>
            <a:custGeom>
              <a:avLst/>
              <a:gdLst>
                <a:gd name="T0" fmla="*/ 2147483647 w 96"/>
                <a:gd name="T1" fmla="*/ 2147483647 h 128"/>
                <a:gd name="T2" fmla="*/ 2147483647 w 96"/>
                <a:gd name="T3" fmla="*/ 2147483647 h 128"/>
                <a:gd name="T4" fmla="*/ 2147483647 w 96"/>
                <a:gd name="T5" fmla="*/ 2147483647 h 128"/>
                <a:gd name="T6" fmla="*/ 2147483647 w 96"/>
                <a:gd name="T7" fmla="*/ 2147483647 h 128"/>
                <a:gd name="T8" fmla="*/ 2147483647 w 96"/>
                <a:gd name="T9" fmla="*/ 2147483647 h 128"/>
                <a:gd name="T10" fmla="*/ 2147483647 w 96"/>
                <a:gd name="T11" fmla="*/ 2147483647 h 128"/>
                <a:gd name="T12" fmla="*/ 2147483647 w 96"/>
                <a:gd name="T13" fmla="*/ 2147483647 h 128"/>
                <a:gd name="T14" fmla="*/ 2147483647 w 96"/>
                <a:gd name="T15" fmla="*/ 2147483647 h 128"/>
                <a:gd name="T16" fmla="*/ 2147483647 w 96"/>
                <a:gd name="T17" fmla="*/ 0 h 128"/>
                <a:gd name="T18" fmla="*/ 2147483647 w 96"/>
                <a:gd name="T19" fmla="*/ 0 h 128"/>
                <a:gd name="T20" fmla="*/ 2147483647 w 96"/>
                <a:gd name="T21" fmla="*/ 0 h 128"/>
                <a:gd name="T22" fmla="*/ 2147483647 w 96"/>
                <a:gd name="T23" fmla="*/ 2147483647 h 128"/>
                <a:gd name="T24" fmla="*/ 2147483647 w 96"/>
                <a:gd name="T25" fmla="*/ 2147483647 h 128"/>
                <a:gd name="T26" fmla="*/ 2147483647 w 96"/>
                <a:gd name="T27" fmla="*/ 2147483647 h 128"/>
                <a:gd name="T28" fmla="*/ 2147483647 w 96"/>
                <a:gd name="T29" fmla="*/ 2147483647 h 128"/>
                <a:gd name="T30" fmla="*/ 2147483647 w 96"/>
                <a:gd name="T31" fmla="*/ 2147483647 h 128"/>
                <a:gd name="T32" fmla="*/ 0 w 96"/>
                <a:gd name="T33" fmla="*/ 2147483647 h 128"/>
                <a:gd name="T34" fmla="*/ 2147483647 w 96"/>
                <a:gd name="T35" fmla="*/ 2147483647 h 128"/>
                <a:gd name="T36" fmla="*/ 2147483647 w 96"/>
                <a:gd name="T37" fmla="*/ 2147483647 h 128"/>
                <a:gd name="T38" fmla="*/ 2147483647 w 96"/>
                <a:gd name="T39" fmla="*/ 2147483647 h 128"/>
                <a:gd name="T40" fmla="*/ 2147483647 w 96"/>
                <a:gd name="T41" fmla="*/ 2147483647 h 12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6"/>
                <a:gd name="T64" fmla="*/ 0 h 128"/>
                <a:gd name="T65" fmla="*/ 96 w 96"/>
                <a:gd name="T66" fmla="*/ 128 h 12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6" h="128">
                  <a:moveTo>
                    <a:pt x="96" y="112"/>
                  </a:moveTo>
                  <a:lnTo>
                    <a:pt x="96" y="104"/>
                  </a:lnTo>
                  <a:lnTo>
                    <a:pt x="88" y="88"/>
                  </a:lnTo>
                  <a:lnTo>
                    <a:pt x="96" y="64"/>
                  </a:lnTo>
                  <a:lnTo>
                    <a:pt x="88" y="64"/>
                  </a:lnTo>
                  <a:lnTo>
                    <a:pt x="80" y="40"/>
                  </a:lnTo>
                  <a:lnTo>
                    <a:pt x="80" y="32"/>
                  </a:lnTo>
                  <a:lnTo>
                    <a:pt x="96" y="24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72" y="16"/>
                  </a:lnTo>
                  <a:lnTo>
                    <a:pt x="56" y="48"/>
                  </a:lnTo>
                  <a:lnTo>
                    <a:pt x="40" y="72"/>
                  </a:lnTo>
                  <a:lnTo>
                    <a:pt x="16" y="64"/>
                  </a:lnTo>
                  <a:lnTo>
                    <a:pt x="8" y="80"/>
                  </a:lnTo>
                  <a:lnTo>
                    <a:pt x="0" y="104"/>
                  </a:lnTo>
                  <a:lnTo>
                    <a:pt x="16" y="104"/>
                  </a:lnTo>
                  <a:lnTo>
                    <a:pt x="16" y="128"/>
                  </a:lnTo>
                  <a:lnTo>
                    <a:pt x="48" y="128"/>
                  </a:lnTo>
                  <a:lnTo>
                    <a:pt x="72" y="128"/>
                  </a:lnTo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17" name="Freeform 767"/>
            <p:cNvSpPr/>
            <p:nvPr/>
          </p:nvSpPr>
          <p:spPr bwMode="auto">
            <a:xfrm>
              <a:off x="2741933" y="3305916"/>
              <a:ext cx="33787" cy="84900"/>
            </a:xfrm>
            <a:custGeom>
              <a:avLst/>
              <a:gdLst>
                <a:gd name="T0" fmla="*/ 2147483647 w 32"/>
                <a:gd name="T1" fmla="*/ 2147483647 h 80"/>
                <a:gd name="T2" fmla="*/ 2147483647 w 32"/>
                <a:gd name="T3" fmla="*/ 2147483647 h 80"/>
                <a:gd name="T4" fmla="*/ 2147483647 w 32"/>
                <a:gd name="T5" fmla="*/ 2147483647 h 80"/>
                <a:gd name="T6" fmla="*/ 2147483647 w 32"/>
                <a:gd name="T7" fmla="*/ 0 h 80"/>
                <a:gd name="T8" fmla="*/ 2147483647 w 32"/>
                <a:gd name="T9" fmla="*/ 2147483647 h 80"/>
                <a:gd name="T10" fmla="*/ 2147483647 w 32"/>
                <a:gd name="T11" fmla="*/ 2147483647 h 80"/>
                <a:gd name="T12" fmla="*/ 0 w 32"/>
                <a:gd name="T13" fmla="*/ 2147483647 h 80"/>
                <a:gd name="T14" fmla="*/ 0 w 32"/>
                <a:gd name="T15" fmla="*/ 2147483647 h 80"/>
                <a:gd name="T16" fmla="*/ 2147483647 w 32"/>
                <a:gd name="T17" fmla="*/ 2147483647 h 80"/>
                <a:gd name="T18" fmla="*/ 2147483647 w 32"/>
                <a:gd name="T19" fmla="*/ 2147483647 h 80"/>
                <a:gd name="T20" fmla="*/ 2147483647 w 32"/>
                <a:gd name="T21" fmla="*/ 2147483647 h 80"/>
                <a:gd name="T22" fmla="*/ 2147483647 w 32"/>
                <a:gd name="T23" fmla="*/ 2147483647 h 80"/>
                <a:gd name="T24" fmla="*/ 2147483647 w 32"/>
                <a:gd name="T25" fmla="*/ 2147483647 h 8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2"/>
                <a:gd name="T40" fmla="*/ 0 h 80"/>
                <a:gd name="T41" fmla="*/ 32 w 32"/>
                <a:gd name="T42" fmla="*/ 80 h 8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2" h="80">
                  <a:moveTo>
                    <a:pt x="32" y="32"/>
                  </a:moveTo>
                  <a:lnTo>
                    <a:pt x="32" y="16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8" y="24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8" y="64"/>
                  </a:lnTo>
                  <a:lnTo>
                    <a:pt x="16" y="80"/>
                  </a:lnTo>
                  <a:lnTo>
                    <a:pt x="24" y="80"/>
                  </a:lnTo>
                  <a:lnTo>
                    <a:pt x="24" y="64"/>
                  </a:lnTo>
                  <a:lnTo>
                    <a:pt x="32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18" name="Freeform 768"/>
            <p:cNvSpPr/>
            <p:nvPr/>
          </p:nvSpPr>
          <p:spPr bwMode="auto">
            <a:xfrm>
              <a:off x="2733270" y="3331039"/>
              <a:ext cx="25123" cy="67574"/>
            </a:xfrm>
            <a:custGeom>
              <a:avLst/>
              <a:gdLst>
                <a:gd name="T0" fmla="*/ 2147483647 w 24"/>
                <a:gd name="T1" fmla="*/ 2147483647 h 64"/>
                <a:gd name="T2" fmla="*/ 2147483647 w 24"/>
                <a:gd name="T3" fmla="*/ 0 h 64"/>
                <a:gd name="T4" fmla="*/ 0 w 24"/>
                <a:gd name="T5" fmla="*/ 0 h 64"/>
                <a:gd name="T6" fmla="*/ 0 w 24"/>
                <a:gd name="T7" fmla="*/ 2147483647 h 64"/>
                <a:gd name="T8" fmla="*/ 0 w 24"/>
                <a:gd name="T9" fmla="*/ 2147483647 h 64"/>
                <a:gd name="T10" fmla="*/ 2147483647 w 24"/>
                <a:gd name="T11" fmla="*/ 2147483647 h 64"/>
                <a:gd name="T12" fmla="*/ 2147483647 w 24"/>
                <a:gd name="T13" fmla="*/ 2147483647 h 64"/>
                <a:gd name="T14" fmla="*/ 2147483647 w 24"/>
                <a:gd name="T15" fmla="*/ 2147483647 h 64"/>
                <a:gd name="T16" fmla="*/ 2147483647 w 24"/>
                <a:gd name="T17" fmla="*/ 2147483647 h 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4"/>
                <a:gd name="T28" fmla="*/ 0 h 64"/>
                <a:gd name="T29" fmla="*/ 24 w 24"/>
                <a:gd name="T30" fmla="*/ 64 h 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4" h="64">
                  <a:moveTo>
                    <a:pt x="8" y="8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24"/>
                  </a:lnTo>
                  <a:lnTo>
                    <a:pt x="8" y="64"/>
                  </a:lnTo>
                  <a:lnTo>
                    <a:pt x="24" y="56"/>
                  </a:lnTo>
                  <a:lnTo>
                    <a:pt x="16" y="40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19" name="Freeform 769"/>
            <p:cNvSpPr/>
            <p:nvPr/>
          </p:nvSpPr>
          <p:spPr bwMode="auto">
            <a:xfrm>
              <a:off x="2741933" y="3305916"/>
              <a:ext cx="33787" cy="84900"/>
            </a:xfrm>
            <a:custGeom>
              <a:avLst/>
              <a:gdLst>
                <a:gd name="T0" fmla="*/ 2147483647 w 32"/>
                <a:gd name="T1" fmla="*/ 2147483647 h 80"/>
                <a:gd name="T2" fmla="*/ 2147483647 w 32"/>
                <a:gd name="T3" fmla="*/ 2147483647 h 80"/>
                <a:gd name="T4" fmla="*/ 2147483647 w 32"/>
                <a:gd name="T5" fmla="*/ 2147483647 h 80"/>
                <a:gd name="T6" fmla="*/ 2147483647 w 32"/>
                <a:gd name="T7" fmla="*/ 2147483647 h 80"/>
                <a:gd name="T8" fmla="*/ 2147483647 w 32"/>
                <a:gd name="T9" fmla="*/ 0 h 80"/>
                <a:gd name="T10" fmla="*/ 2147483647 w 32"/>
                <a:gd name="T11" fmla="*/ 2147483647 h 80"/>
                <a:gd name="T12" fmla="*/ 2147483647 w 32"/>
                <a:gd name="T13" fmla="*/ 2147483647 h 80"/>
                <a:gd name="T14" fmla="*/ 0 w 32"/>
                <a:gd name="T15" fmla="*/ 2147483647 h 80"/>
                <a:gd name="T16" fmla="*/ 0 w 32"/>
                <a:gd name="T17" fmla="*/ 2147483647 h 80"/>
                <a:gd name="T18" fmla="*/ 2147483647 w 32"/>
                <a:gd name="T19" fmla="*/ 2147483647 h 80"/>
                <a:gd name="T20" fmla="*/ 2147483647 w 32"/>
                <a:gd name="T21" fmla="*/ 2147483647 h 80"/>
                <a:gd name="T22" fmla="*/ 2147483647 w 32"/>
                <a:gd name="T23" fmla="*/ 2147483647 h 80"/>
                <a:gd name="T24" fmla="*/ 2147483647 w 32"/>
                <a:gd name="T25" fmla="*/ 2147483647 h 80"/>
                <a:gd name="T26" fmla="*/ 2147483647 w 32"/>
                <a:gd name="T27" fmla="*/ 2147483647 h 80"/>
                <a:gd name="T28" fmla="*/ 2147483647 w 32"/>
                <a:gd name="T29" fmla="*/ 2147483647 h 8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"/>
                <a:gd name="T46" fmla="*/ 0 h 80"/>
                <a:gd name="T47" fmla="*/ 32 w 32"/>
                <a:gd name="T48" fmla="*/ 80 h 8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" h="80">
                  <a:moveTo>
                    <a:pt x="32" y="32"/>
                  </a:moveTo>
                  <a:lnTo>
                    <a:pt x="32" y="16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8" y="24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8" y="64"/>
                  </a:lnTo>
                  <a:lnTo>
                    <a:pt x="16" y="80"/>
                  </a:lnTo>
                  <a:lnTo>
                    <a:pt x="24" y="80"/>
                  </a:lnTo>
                  <a:lnTo>
                    <a:pt x="24" y="64"/>
                  </a:lnTo>
                  <a:lnTo>
                    <a:pt x="32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20" name="Freeform 770"/>
            <p:cNvSpPr/>
            <p:nvPr/>
          </p:nvSpPr>
          <p:spPr bwMode="auto">
            <a:xfrm>
              <a:off x="2733270" y="3331039"/>
              <a:ext cx="25123" cy="67574"/>
            </a:xfrm>
            <a:custGeom>
              <a:avLst/>
              <a:gdLst>
                <a:gd name="T0" fmla="*/ 2147483647 w 24"/>
                <a:gd name="T1" fmla="*/ 2147483647 h 64"/>
                <a:gd name="T2" fmla="*/ 2147483647 w 24"/>
                <a:gd name="T3" fmla="*/ 0 h 64"/>
                <a:gd name="T4" fmla="*/ 0 w 24"/>
                <a:gd name="T5" fmla="*/ 0 h 64"/>
                <a:gd name="T6" fmla="*/ 0 w 24"/>
                <a:gd name="T7" fmla="*/ 0 h 64"/>
                <a:gd name="T8" fmla="*/ 0 w 24"/>
                <a:gd name="T9" fmla="*/ 2147483647 h 64"/>
                <a:gd name="T10" fmla="*/ 0 w 24"/>
                <a:gd name="T11" fmla="*/ 2147483647 h 64"/>
                <a:gd name="T12" fmla="*/ 2147483647 w 24"/>
                <a:gd name="T13" fmla="*/ 2147483647 h 64"/>
                <a:gd name="T14" fmla="*/ 2147483647 w 24"/>
                <a:gd name="T15" fmla="*/ 2147483647 h 64"/>
                <a:gd name="T16" fmla="*/ 2147483647 w 24"/>
                <a:gd name="T17" fmla="*/ 2147483647 h 64"/>
                <a:gd name="T18" fmla="*/ 2147483647 w 24"/>
                <a:gd name="T19" fmla="*/ 2147483647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"/>
                <a:gd name="T31" fmla="*/ 0 h 64"/>
                <a:gd name="T32" fmla="*/ 24 w 24"/>
                <a:gd name="T33" fmla="*/ 64 h 6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" h="64">
                  <a:moveTo>
                    <a:pt x="8" y="8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24"/>
                  </a:lnTo>
                  <a:lnTo>
                    <a:pt x="8" y="64"/>
                  </a:lnTo>
                  <a:lnTo>
                    <a:pt x="24" y="56"/>
                  </a:lnTo>
                  <a:lnTo>
                    <a:pt x="16" y="40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21" name="Freeform 771"/>
            <p:cNvSpPr/>
            <p:nvPr/>
          </p:nvSpPr>
          <p:spPr bwMode="auto">
            <a:xfrm>
              <a:off x="2886610" y="3704428"/>
              <a:ext cx="178464" cy="177597"/>
            </a:xfrm>
            <a:custGeom>
              <a:avLst/>
              <a:gdLst>
                <a:gd name="T0" fmla="*/ 2147483647 w 168"/>
                <a:gd name="T1" fmla="*/ 2147483647 h 168"/>
                <a:gd name="T2" fmla="*/ 2147483647 w 168"/>
                <a:gd name="T3" fmla="*/ 2147483647 h 168"/>
                <a:gd name="T4" fmla="*/ 2147483647 w 168"/>
                <a:gd name="T5" fmla="*/ 2147483647 h 168"/>
                <a:gd name="T6" fmla="*/ 2147483647 w 168"/>
                <a:gd name="T7" fmla="*/ 2147483647 h 168"/>
                <a:gd name="T8" fmla="*/ 2147483647 w 168"/>
                <a:gd name="T9" fmla="*/ 2147483647 h 168"/>
                <a:gd name="T10" fmla="*/ 2147483647 w 168"/>
                <a:gd name="T11" fmla="*/ 2147483647 h 168"/>
                <a:gd name="T12" fmla="*/ 2147483647 w 168"/>
                <a:gd name="T13" fmla="*/ 2147483647 h 168"/>
                <a:gd name="T14" fmla="*/ 2147483647 w 168"/>
                <a:gd name="T15" fmla="*/ 2147483647 h 168"/>
                <a:gd name="T16" fmla="*/ 2147483647 w 168"/>
                <a:gd name="T17" fmla="*/ 2147483647 h 168"/>
                <a:gd name="T18" fmla="*/ 2147483647 w 168"/>
                <a:gd name="T19" fmla="*/ 2147483647 h 168"/>
                <a:gd name="T20" fmla="*/ 2147483647 w 168"/>
                <a:gd name="T21" fmla="*/ 2147483647 h 168"/>
                <a:gd name="T22" fmla="*/ 2147483647 w 168"/>
                <a:gd name="T23" fmla="*/ 2147483647 h 168"/>
                <a:gd name="T24" fmla="*/ 2147483647 w 168"/>
                <a:gd name="T25" fmla="*/ 2147483647 h 168"/>
                <a:gd name="T26" fmla="*/ 2147483647 w 168"/>
                <a:gd name="T27" fmla="*/ 2147483647 h 168"/>
                <a:gd name="T28" fmla="*/ 2147483647 w 168"/>
                <a:gd name="T29" fmla="*/ 2147483647 h 168"/>
                <a:gd name="T30" fmla="*/ 2147483647 w 168"/>
                <a:gd name="T31" fmla="*/ 2147483647 h 168"/>
                <a:gd name="T32" fmla="*/ 2147483647 w 168"/>
                <a:gd name="T33" fmla="*/ 2147483647 h 168"/>
                <a:gd name="T34" fmla="*/ 2147483647 w 168"/>
                <a:gd name="T35" fmla="*/ 0 h 168"/>
                <a:gd name="T36" fmla="*/ 2147483647 w 168"/>
                <a:gd name="T37" fmla="*/ 2147483647 h 168"/>
                <a:gd name="T38" fmla="*/ 0 w 168"/>
                <a:gd name="T39" fmla="*/ 2147483647 h 168"/>
                <a:gd name="T40" fmla="*/ 2147483647 w 168"/>
                <a:gd name="T41" fmla="*/ 2147483647 h 168"/>
                <a:gd name="T42" fmla="*/ 2147483647 w 168"/>
                <a:gd name="T43" fmla="*/ 2147483647 h 168"/>
                <a:gd name="T44" fmla="*/ 2147483647 w 168"/>
                <a:gd name="T45" fmla="*/ 2147483647 h 168"/>
                <a:gd name="T46" fmla="*/ 2147483647 w 168"/>
                <a:gd name="T47" fmla="*/ 2147483647 h 168"/>
                <a:gd name="T48" fmla="*/ 2147483647 w 168"/>
                <a:gd name="T49" fmla="*/ 2147483647 h 168"/>
                <a:gd name="T50" fmla="*/ 2147483647 w 168"/>
                <a:gd name="T51" fmla="*/ 2147483647 h 16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68"/>
                <a:gd name="T79" fmla="*/ 0 h 168"/>
                <a:gd name="T80" fmla="*/ 168 w 168"/>
                <a:gd name="T81" fmla="*/ 168 h 16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68" h="168">
                  <a:moveTo>
                    <a:pt x="88" y="168"/>
                  </a:moveTo>
                  <a:lnTo>
                    <a:pt x="96" y="168"/>
                  </a:lnTo>
                  <a:lnTo>
                    <a:pt x="104" y="112"/>
                  </a:lnTo>
                  <a:lnTo>
                    <a:pt x="104" y="72"/>
                  </a:lnTo>
                  <a:lnTo>
                    <a:pt x="112" y="72"/>
                  </a:lnTo>
                  <a:lnTo>
                    <a:pt x="120" y="24"/>
                  </a:lnTo>
                  <a:lnTo>
                    <a:pt x="152" y="16"/>
                  </a:lnTo>
                  <a:lnTo>
                    <a:pt x="160" y="16"/>
                  </a:lnTo>
                  <a:lnTo>
                    <a:pt x="168" y="16"/>
                  </a:lnTo>
                  <a:lnTo>
                    <a:pt x="160" y="8"/>
                  </a:lnTo>
                  <a:lnTo>
                    <a:pt x="144" y="8"/>
                  </a:lnTo>
                  <a:lnTo>
                    <a:pt x="144" y="16"/>
                  </a:lnTo>
                  <a:lnTo>
                    <a:pt x="144" y="8"/>
                  </a:lnTo>
                  <a:lnTo>
                    <a:pt x="120" y="16"/>
                  </a:lnTo>
                  <a:lnTo>
                    <a:pt x="88" y="16"/>
                  </a:lnTo>
                  <a:lnTo>
                    <a:pt x="80" y="8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8" y="8"/>
                  </a:lnTo>
                  <a:lnTo>
                    <a:pt x="0" y="32"/>
                  </a:lnTo>
                  <a:lnTo>
                    <a:pt x="32" y="88"/>
                  </a:lnTo>
                  <a:lnTo>
                    <a:pt x="32" y="96"/>
                  </a:lnTo>
                  <a:lnTo>
                    <a:pt x="40" y="152"/>
                  </a:lnTo>
                  <a:lnTo>
                    <a:pt x="64" y="168"/>
                  </a:lnTo>
                  <a:lnTo>
                    <a:pt x="64" y="160"/>
                  </a:lnTo>
                  <a:lnTo>
                    <a:pt x="88" y="16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22" name="Freeform 772"/>
            <p:cNvSpPr/>
            <p:nvPr/>
          </p:nvSpPr>
          <p:spPr bwMode="auto">
            <a:xfrm>
              <a:off x="2741933" y="3221016"/>
              <a:ext cx="42450" cy="51113"/>
            </a:xfrm>
            <a:custGeom>
              <a:avLst/>
              <a:gdLst>
                <a:gd name="T0" fmla="*/ 0 w 40"/>
                <a:gd name="T1" fmla="*/ 2147483647 h 48"/>
                <a:gd name="T2" fmla="*/ 2147483647 w 40"/>
                <a:gd name="T3" fmla="*/ 2147483647 h 48"/>
                <a:gd name="T4" fmla="*/ 2147483647 w 40"/>
                <a:gd name="T5" fmla="*/ 2147483647 h 48"/>
                <a:gd name="T6" fmla="*/ 2147483647 w 40"/>
                <a:gd name="T7" fmla="*/ 2147483647 h 48"/>
                <a:gd name="T8" fmla="*/ 2147483647 w 40"/>
                <a:gd name="T9" fmla="*/ 0 h 48"/>
                <a:gd name="T10" fmla="*/ 0 w 40"/>
                <a:gd name="T11" fmla="*/ 2147483647 h 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0"/>
                <a:gd name="T19" fmla="*/ 0 h 48"/>
                <a:gd name="T20" fmla="*/ 40 w 40"/>
                <a:gd name="T21" fmla="*/ 48 h 4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0" h="48">
                  <a:moveTo>
                    <a:pt x="0" y="48"/>
                  </a:moveTo>
                  <a:lnTo>
                    <a:pt x="16" y="48"/>
                  </a:lnTo>
                  <a:lnTo>
                    <a:pt x="40" y="40"/>
                  </a:lnTo>
                  <a:lnTo>
                    <a:pt x="40" y="32"/>
                  </a:lnTo>
                  <a:lnTo>
                    <a:pt x="40" y="0"/>
                  </a:lnTo>
                  <a:lnTo>
                    <a:pt x="0" y="4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23" name="Freeform 774"/>
            <p:cNvSpPr/>
            <p:nvPr/>
          </p:nvSpPr>
          <p:spPr bwMode="auto">
            <a:xfrm>
              <a:off x="2886610" y="3704428"/>
              <a:ext cx="178464" cy="177597"/>
            </a:xfrm>
            <a:custGeom>
              <a:avLst/>
              <a:gdLst>
                <a:gd name="T0" fmla="*/ 2147483647 w 168"/>
                <a:gd name="T1" fmla="*/ 2147483647 h 168"/>
                <a:gd name="T2" fmla="*/ 2147483647 w 168"/>
                <a:gd name="T3" fmla="*/ 2147483647 h 168"/>
                <a:gd name="T4" fmla="*/ 2147483647 w 168"/>
                <a:gd name="T5" fmla="*/ 2147483647 h 168"/>
                <a:gd name="T6" fmla="*/ 2147483647 w 168"/>
                <a:gd name="T7" fmla="*/ 2147483647 h 168"/>
                <a:gd name="T8" fmla="*/ 2147483647 w 168"/>
                <a:gd name="T9" fmla="*/ 2147483647 h 168"/>
                <a:gd name="T10" fmla="*/ 2147483647 w 168"/>
                <a:gd name="T11" fmla="*/ 2147483647 h 168"/>
                <a:gd name="T12" fmla="*/ 2147483647 w 168"/>
                <a:gd name="T13" fmla="*/ 2147483647 h 168"/>
                <a:gd name="T14" fmla="*/ 2147483647 w 168"/>
                <a:gd name="T15" fmla="*/ 2147483647 h 168"/>
                <a:gd name="T16" fmla="*/ 2147483647 w 168"/>
                <a:gd name="T17" fmla="*/ 2147483647 h 168"/>
                <a:gd name="T18" fmla="*/ 2147483647 w 168"/>
                <a:gd name="T19" fmla="*/ 2147483647 h 168"/>
                <a:gd name="T20" fmla="*/ 2147483647 w 168"/>
                <a:gd name="T21" fmla="*/ 2147483647 h 168"/>
                <a:gd name="T22" fmla="*/ 2147483647 w 168"/>
                <a:gd name="T23" fmla="*/ 2147483647 h 168"/>
                <a:gd name="T24" fmla="*/ 2147483647 w 168"/>
                <a:gd name="T25" fmla="*/ 2147483647 h 168"/>
                <a:gd name="T26" fmla="*/ 2147483647 w 168"/>
                <a:gd name="T27" fmla="*/ 2147483647 h 168"/>
                <a:gd name="T28" fmla="*/ 2147483647 w 168"/>
                <a:gd name="T29" fmla="*/ 2147483647 h 168"/>
                <a:gd name="T30" fmla="*/ 2147483647 w 168"/>
                <a:gd name="T31" fmla="*/ 2147483647 h 168"/>
                <a:gd name="T32" fmla="*/ 2147483647 w 168"/>
                <a:gd name="T33" fmla="*/ 2147483647 h 168"/>
                <a:gd name="T34" fmla="*/ 2147483647 w 168"/>
                <a:gd name="T35" fmla="*/ 2147483647 h 168"/>
                <a:gd name="T36" fmla="*/ 2147483647 w 168"/>
                <a:gd name="T37" fmla="*/ 2147483647 h 168"/>
                <a:gd name="T38" fmla="*/ 2147483647 w 168"/>
                <a:gd name="T39" fmla="*/ 0 h 168"/>
                <a:gd name="T40" fmla="*/ 2147483647 w 168"/>
                <a:gd name="T41" fmla="*/ 2147483647 h 168"/>
                <a:gd name="T42" fmla="*/ 0 w 168"/>
                <a:gd name="T43" fmla="*/ 2147483647 h 168"/>
                <a:gd name="T44" fmla="*/ 2147483647 w 168"/>
                <a:gd name="T45" fmla="*/ 2147483647 h 168"/>
                <a:gd name="T46" fmla="*/ 2147483647 w 168"/>
                <a:gd name="T47" fmla="*/ 2147483647 h 168"/>
                <a:gd name="T48" fmla="*/ 2147483647 w 168"/>
                <a:gd name="T49" fmla="*/ 2147483647 h 168"/>
                <a:gd name="T50" fmla="*/ 2147483647 w 168"/>
                <a:gd name="T51" fmla="*/ 2147483647 h 168"/>
                <a:gd name="T52" fmla="*/ 2147483647 w 168"/>
                <a:gd name="T53" fmla="*/ 2147483647 h 168"/>
                <a:gd name="T54" fmla="*/ 2147483647 w 168"/>
                <a:gd name="T55" fmla="*/ 2147483647 h 16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68"/>
                <a:gd name="T85" fmla="*/ 0 h 168"/>
                <a:gd name="T86" fmla="*/ 168 w 168"/>
                <a:gd name="T87" fmla="*/ 168 h 168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68" h="168">
                  <a:moveTo>
                    <a:pt x="88" y="168"/>
                  </a:moveTo>
                  <a:lnTo>
                    <a:pt x="96" y="168"/>
                  </a:lnTo>
                  <a:lnTo>
                    <a:pt x="104" y="112"/>
                  </a:lnTo>
                  <a:lnTo>
                    <a:pt x="104" y="72"/>
                  </a:lnTo>
                  <a:lnTo>
                    <a:pt x="112" y="72"/>
                  </a:lnTo>
                  <a:lnTo>
                    <a:pt x="120" y="24"/>
                  </a:lnTo>
                  <a:lnTo>
                    <a:pt x="152" y="16"/>
                  </a:lnTo>
                  <a:lnTo>
                    <a:pt x="160" y="16"/>
                  </a:lnTo>
                  <a:lnTo>
                    <a:pt x="168" y="16"/>
                  </a:lnTo>
                  <a:lnTo>
                    <a:pt x="160" y="8"/>
                  </a:lnTo>
                  <a:lnTo>
                    <a:pt x="144" y="8"/>
                  </a:lnTo>
                  <a:lnTo>
                    <a:pt x="144" y="16"/>
                  </a:lnTo>
                  <a:lnTo>
                    <a:pt x="144" y="8"/>
                  </a:lnTo>
                  <a:lnTo>
                    <a:pt x="120" y="16"/>
                  </a:lnTo>
                  <a:lnTo>
                    <a:pt x="88" y="16"/>
                  </a:lnTo>
                  <a:lnTo>
                    <a:pt x="80" y="8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8" y="8"/>
                  </a:lnTo>
                  <a:lnTo>
                    <a:pt x="0" y="32"/>
                  </a:lnTo>
                  <a:lnTo>
                    <a:pt x="32" y="88"/>
                  </a:lnTo>
                  <a:lnTo>
                    <a:pt x="32" y="96"/>
                  </a:lnTo>
                  <a:lnTo>
                    <a:pt x="40" y="152"/>
                  </a:lnTo>
                  <a:lnTo>
                    <a:pt x="64" y="168"/>
                  </a:lnTo>
                  <a:lnTo>
                    <a:pt x="64" y="160"/>
                  </a:lnTo>
                  <a:lnTo>
                    <a:pt x="88" y="16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24" name="Freeform 775"/>
            <p:cNvSpPr/>
            <p:nvPr/>
          </p:nvSpPr>
          <p:spPr bwMode="auto">
            <a:xfrm>
              <a:off x="468684" y="2099985"/>
              <a:ext cx="364725" cy="499872"/>
            </a:xfrm>
            <a:custGeom>
              <a:avLst/>
              <a:gdLst>
                <a:gd name="T0" fmla="*/ 2147483647 w 344"/>
                <a:gd name="T1" fmla="*/ 2147483647 h 472"/>
                <a:gd name="T2" fmla="*/ 2147483647 w 344"/>
                <a:gd name="T3" fmla="*/ 2147483647 h 472"/>
                <a:gd name="T4" fmla="*/ 2147483647 w 344"/>
                <a:gd name="T5" fmla="*/ 2147483647 h 472"/>
                <a:gd name="T6" fmla="*/ 2147483647 w 344"/>
                <a:gd name="T7" fmla="*/ 2147483647 h 472"/>
                <a:gd name="T8" fmla="*/ 2147483647 w 344"/>
                <a:gd name="T9" fmla="*/ 2147483647 h 472"/>
                <a:gd name="T10" fmla="*/ 2147483647 w 344"/>
                <a:gd name="T11" fmla="*/ 2147483647 h 472"/>
                <a:gd name="T12" fmla="*/ 2147483647 w 344"/>
                <a:gd name="T13" fmla="*/ 2147483647 h 472"/>
                <a:gd name="T14" fmla="*/ 2147483647 w 344"/>
                <a:gd name="T15" fmla="*/ 0 h 472"/>
                <a:gd name="T16" fmla="*/ 2147483647 w 344"/>
                <a:gd name="T17" fmla="*/ 2147483647 h 472"/>
                <a:gd name="T18" fmla="*/ 2147483647 w 344"/>
                <a:gd name="T19" fmla="*/ 2147483647 h 472"/>
                <a:gd name="T20" fmla="*/ 2147483647 w 344"/>
                <a:gd name="T21" fmla="*/ 2147483647 h 472"/>
                <a:gd name="T22" fmla="*/ 2147483647 w 344"/>
                <a:gd name="T23" fmla="*/ 2147483647 h 472"/>
                <a:gd name="T24" fmla="*/ 2147483647 w 344"/>
                <a:gd name="T25" fmla="*/ 2147483647 h 472"/>
                <a:gd name="T26" fmla="*/ 2147483647 w 344"/>
                <a:gd name="T27" fmla="*/ 2147483647 h 472"/>
                <a:gd name="T28" fmla="*/ 2147483647 w 344"/>
                <a:gd name="T29" fmla="*/ 2147483647 h 472"/>
                <a:gd name="T30" fmla="*/ 2147483647 w 344"/>
                <a:gd name="T31" fmla="*/ 2147483647 h 472"/>
                <a:gd name="T32" fmla="*/ 2147483647 w 344"/>
                <a:gd name="T33" fmla="*/ 2147483647 h 472"/>
                <a:gd name="T34" fmla="*/ 2147483647 w 344"/>
                <a:gd name="T35" fmla="*/ 2147483647 h 472"/>
                <a:gd name="T36" fmla="*/ 2147483647 w 344"/>
                <a:gd name="T37" fmla="*/ 2147483647 h 472"/>
                <a:gd name="T38" fmla="*/ 0 w 344"/>
                <a:gd name="T39" fmla="*/ 2147483647 h 472"/>
                <a:gd name="T40" fmla="*/ 2147483647 w 344"/>
                <a:gd name="T41" fmla="*/ 2147483647 h 472"/>
                <a:gd name="T42" fmla="*/ 2147483647 w 344"/>
                <a:gd name="T43" fmla="*/ 2147483647 h 472"/>
                <a:gd name="T44" fmla="*/ 2147483647 w 344"/>
                <a:gd name="T45" fmla="*/ 2147483647 h 472"/>
                <a:gd name="T46" fmla="*/ 2147483647 w 344"/>
                <a:gd name="T47" fmla="*/ 2147483647 h 472"/>
                <a:gd name="T48" fmla="*/ 2147483647 w 344"/>
                <a:gd name="T49" fmla="*/ 2147483647 h 472"/>
                <a:gd name="T50" fmla="*/ 2147483647 w 344"/>
                <a:gd name="T51" fmla="*/ 2147483647 h 472"/>
                <a:gd name="T52" fmla="*/ 2147483647 w 344"/>
                <a:gd name="T53" fmla="*/ 2147483647 h 472"/>
                <a:gd name="T54" fmla="*/ 2147483647 w 344"/>
                <a:gd name="T55" fmla="*/ 2147483647 h 472"/>
                <a:gd name="T56" fmla="*/ 2147483647 w 344"/>
                <a:gd name="T57" fmla="*/ 2147483647 h 472"/>
                <a:gd name="T58" fmla="*/ 2147483647 w 344"/>
                <a:gd name="T59" fmla="*/ 2147483647 h 472"/>
                <a:gd name="T60" fmla="*/ 2147483647 w 344"/>
                <a:gd name="T61" fmla="*/ 2147483647 h 472"/>
                <a:gd name="T62" fmla="*/ 2147483647 w 344"/>
                <a:gd name="T63" fmla="*/ 2147483647 h 472"/>
                <a:gd name="T64" fmla="*/ 2147483647 w 344"/>
                <a:gd name="T65" fmla="*/ 2147483647 h 472"/>
                <a:gd name="T66" fmla="*/ 2147483647 w 344"/>
                <a:gd name="T67" fmla="*/ 2147483647 h 472"/>
                <a:gd name="T68" fmla="*/ 2147483647 w 344"/>
                <a:gd name="T69" fmla="*/ 2147483647 h 472"/>
                <a:gd name="T70" fmla="*/ 2147483647 w 344"/>
                <a:gd name="T71" fmla="*/ 2147483647 h 472"/>
                <a:gd name="T72" fmla="*/ 2147483647 w 344"/>
                <a:gd name="T73" fmla="*/ 2147483647 h 472"/>
                <a:gd name="T74" fmla="*/ 2147483647 w 344"/>
                <a:gd name="T75" fmla="*/ 2147483647 h 472"/>
                <a:gd name="T76" fmla="*/ 2147483647 w 344"/>
                <a:gd name="T77" fmla="*/ 2147483647 h 472"/>
                <a:gd name="T78" fmla="*/ 2147483647 w 344"/>
                <a:gd name="T79" fmla="*/ 2147483647 h 472"/>
                <a:gd name="T80" fmla="*/ 2147483647 w 344"/>
                <a:gd name="T81" fmla="*/ 2147483647 h 472"/>
                <a:gd name="T82" fmla="*/ 2147483647 w 344"/>
                <a:gd name="T83" fmla="*/ 2147483647 h 472"/>
                <a:gd name="T84" fmla="*/ 2147483647 w 344"/>
                <a:gd name="T85" fmla="*/ 2147483647 h 472"/>
                <a:gd name="T86" fmla="*/ 2147483647 w 344"/>
                <a:gd name="T87" fmla="*/ 2147483647 h 472"/>
                <a:gd name="T88" fmla="*/ 2147483647 w 344"/>
                <a:gd name="T89" fmla="*/ 2147483647 h 472"/>
                <a:gd name="T90" fmla="*/ 2147483647 w 344"/>
                <a:gd name="T91" fmla="*/ 2147483647 h 472"/>
                <a:gd name="T92" fmla="*/ 2147483647 w 344"/>
                <a:gd name="T93" fmla="*/ 2147483647 h 472"/>
                <a:gd name="T94" fmla="*/ 2147483647 w 344"/>
                <a:gd name="T95" fmla="*/ 2147483647 h 47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44"/>
                <a:gd name="T145" fmla="*/ 0 h 472"/>
                <a:gd name="T146" fmla="*/ 344 w 344"/>
                <a:gd name="T147" fmla="*/ 472 h 47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44" h="472">
                  <a:moveTo>
                    <a:pt x="336" y="64"/>
                  </a:moveTo>
                  <a:lnTo>
                    <a:pt x="328" y="48"/>
                  </a:lnTo>
                  <a:lnTo>
                    <a:pt x="288" y="56"/>
                  </a:lnTo>
                  <a:lnTo>
                    <a:pt x="240" y="32"/>
                  </a:lnTo>
                  <a:lnTo>
                    <a:pt x="216" y="32"/>
                  </a:lnTo>
                  <a:lnTo>
                    <a:pt x="192" y="24"/>
                  </a:lnTo>
                  <a:lnTo>
                    <a:pt x="192" y="8"/>
                  </a:lnTo>
                  <a:lnTo>
                    <a:pt x="152" y="0"/>
                  </a:lnTo>
                  <a:lnTo>
                    <a:pt x="136" y="16"/>
                  </a:lnTo>
                  <a:lnTo>
                    <a:pt x="104" y="24"/>
                  </a:lnTo>
                  <a:lnTo>
                    <a:pt x="80" y="40"/>
                  </a:lnTo>
                  <a:lnTo>
                    <a:pt x="64" y="80"/>
                  </a:lnTo>
                  <a:lnTo>
                    <a:pt x="32" y="88"/>
                  </a:lnTo>
                  <a:lnTo>
                    <a:pt x="32" y="112"/>
                  </a:lnTo>
                  <a:lnTo>
                    <a:pt x="56" y="144"/>
                  </a:lnTo>
                  <a:lnTo>
                    <a:pt x="80" y="160"/>
                  </a:lnTo>
                  <a:lnTo>
                    <a:pt x="80" y="176"/>
                  </a:lnTo>
                  <a:lnTo>
                    <a:pt x="64" y="184"/>
                  </a:lnTo>
                  <a:lnTo>
                    <a:pt x="40" y="176"/>
                  </a:lnTo>
                  <a:lnTo>
                    <a:pt x="0" y="200"/>
                  </a:lnTo>
                  <a:lnTo>
                    <a:pt x="16" y="216"/>
                  </a:lnTo>
                  <a:lnTo>
                    <a:pt x="32" y="232"/>
                  </a:lnTo>
                  <a:lnTo>
                    <a:pt x="64" y="232"/>
                  </a:lnTo>
                  <a:lnTo>
                    <a:pt x="96" y="232"/>
                  </a:lnTo>
                  <a:lnTo>
                    <a:pt x="80" y="264"/>
                  </a:lnTo>
                  <a:lnTo>
                    <a:pt x="48" y="272"/>
                  </a:lnTo>
                  <a:lnTo>
                    <a:pt x="24" y="288"/>
                  </a:lnTo>
                  <a:lnTo>
                    <a:pt x="24" y="312"/>
                  </a:lnTo>
                  <a:lnTo>
                    <a:pt x="48" y="328"/>
                  </a:lnTo>
                  <a:lnTo>
                    <a:pt x="56" y="352"/>
                  </a:lnTo>
                  <a:lnTo>
                    <a:pt x="72" y="360"/>
                  </a:lnTo>
                  <a:lnTo>
                    <a:pt x="80" y="384"/>
                  </a:lnTo>
                  <a:lnTo>
                    <a:pt x="104" y="384"/>
                  </a:lnTo>
                  <a:lnTo>
                    <a:pt x="144" y="384"/>
                  </a:lnTo>
                  <a:lnTo>
                    <a:pt x="120" y="416"/>
                  </a:lnTo>
                  <a:lnTo>
                    <a:pt x="64" y="472"/>
                  </a:lnTo>
                  <a:lnTo>
                    <a:pt x="128" y="432"/>
                  </a:lnTo>
                  <a:lnTo>
                    <a:pt x="184" y="376"/>
                  </a:lnTo>
                  <a:lnTo>
                    <a:pt x="176" y="368"/>
                  </a:lnTo>
                  <a:lnTo>
                    <a:pt x="208" y="328"/>
                  </a:lnTo>
                  <a:lnTo>
                    <a:pt x="216" y="344"/>
                  </a:lnTo>
                  <a:lnTo>
                    <a:pt x="224" y="360"/>
                  </a:lnTo>
                  <a:lnTo>
                    <a:pt x="248" y="344"/>
                  </a:lnTo>
                  <a:lnTo>
                    <a:pt x="272" y="328"/>
                  </a:lnTo>
                  <a:lnTo>
                    <a:pt x="288" y="336"/>
                  </a:lnTo>
                  <a:lnTo>
                    <a:pt x="344" y="344"/>
                  </a:lnTo>
                  <a:lnTo>
                    <a:pt x="344" y="64"/>
                  </a:lnTo>
                  <a:lnTo>
                    <a:pt x="336" y="64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25" name="Freeform 777"/>
            <p:cNvSpPr/>
            <p:nvPr/>
          </p:nvSpPr>
          <p:spPr bwMode="auto">
            <a:xfrm>
              <a:off x="1054323" y="2728940"/>
              <a:ext cx="771033" cy="398512"/>
            </a:xfrm>
            <a:custGeom>
              <a:avLst/>
              <a:gdLst>
                <a:gd name="T0" fmla="*/ 2147483647 w 728"/>
                <a:gd name="T1" fmla="*/ 2147483647 h 376"/>
                <a:gd name="T2" fmla="*/ 2147483647 w 728"/>
                <a:gd name="T3" fmla="*/ 2147483647 h 376"/>
                <a:gd name="T4" fmla="*/ 2147483647 w 728"/>
                <a:gd name="T5" fmla="*/ 2147483647 h 376"/>
                <a:gd name="T6" fmla="*/ 2147483647 w 728"/>
                <a:gd name="T7" fmla="*/ 2147483647 h 376"/>
                <a:gd name="T8" fmla="*/ 2147483647 w 728"/>
                <a:gd name="T9" fmla="*/ 2147483647 h 376"/>
                <a:gd name="T10" fmla="*/ 2147483647 w 728"/>
                <a:gd name="T11" fmla="*/ 2147483647 h 376"/>
                <a:gd name="T12" fmla="*/ 2147483647 w 728"/>
                <a:gd name="T13" fmla="*/ 2147483647 h 376"/>
                <a:gd name="T14" fmla="*/ 2147483647 w 728"/>
                <a:gd name="T15" fmla="*/ 2147483647 h 376"/>
                <a:gd name="T16" fmla="*/ 2147483647 w 728"/>
                <a:gd name="T17" fmla="*/ 2147483647 h 376"/>
                <a:gd name="T18" fmla="*/ 2147483647 w 728"/>
                <a:gd name="T19" fmla="*/ 2147483647 h 376"/>
                <a:gd name="T20" fmla="*/ 2147483647 w 728"/>
                <a:gd name="T21" fmla="*/ 2147483647 h 376"/>
                <a:gd name="T22" fmla="*/ 2147483647 w 728"/>
                <a:gd name="T23" fmla="*/ 2147483647 h 376"/>
                <a:gd name="T24" fmla="*/ 2147483647 w 728"/>
                <a:gd name="T25" fmla="*/ 2147483647 h 376"/>
                <a:gd name="T26" fmla="*/ 2147483647 w 728"/>
                <a:gd name="T27" fmla="*/ 2147483647 h 376"/>
                <a:gd name="T28" fmla="*/ 2147483647 w 728"/>
                <a:gd name="T29" fmla="*/ 2147483647 h 376"/>
                <a:gd name="T30" fmla="*/ 2147483647 w 728"/>
                <a:gd name="T31" fmla="*/ 2147483647 h 376"/>
                <a:gd name="T32" fmla="*/ 2147483647 w 728"/>
                <a:gd name="T33" fmla="*/ 2147483647 h 376"/>
                <a:gd name="T34" fmla="*/ 2147483647 w 728"/>
                <a:gd name="T35" fmla="*/ 2147483647 h 376"/>
                <a:gd name="T36" fmla="*/ 2147483647 w 728"/>
                <a:gd name="T37" fmla="*/ 2147483647 h 376"/>
                <a:gd name="T38" fmla="*/ 2147483647 w 728"/>
                <a:gd name="T39" fmla="*/ 2147483647 h 376"/>
                <a:gd name="T40" fmla="*/ 2147483647 w 728"/>
                <a:gd name="T41" fmla="*/ 2147483647 h 376"/>
                <a:gd name="T42" fmla="*/ 2147483647 w 728"/>
                <a:gd name="T43" fmla="*/ 2147483647 h 376"/>
                <a:gd name="T44" fmla="*/ 2147483647 w 728"/>
                <a:gd name="T45" fmla="*/ 2147483647 h 376"/>
                <a:gd name="T46" fmla="*/ 2147483647 w 728"/>
                <a:gd name="T47" fmla="*/ 2147483647 h 376"/>
                <a:gd name="T48" fmla="*/ 2147483647 w 728"/>
                <a:gd name="T49" fmla="*/ 0 h 376"/>
                <a:gd name="T50" fmla="*/ 2147483647 w 728"/>
                <a:gd name="T51" fmla="*/ 2147483647 h 376"/>
                <a:gd name="T52" fmla="*/ 2147483647 w 728"/>
                <a:gd name="T53" fmla="*/ 2147483647 h 376"/>
                <a:gd name="T54" fmla="*/ 2147483647 w 728"/>
                <a:gd name="T55" fmla="*/ 2147483647 h 376"/>
                <a:gd name="T56" fmla="*/ 0 w 728"/>
                <a:gd name="T57" fmla="*/ 2147483647 h 376"/>
                <a:gd name="T58" fmla="*/ 2147483647 w 728"/>
                <a:gd name="T59" fmla="*/ 2147483647 h 376"/>
                <a:gd name="T60" fmla="*/ 2147483647 w 728"/>
                <a:gd name="T61" fmla="*/ 2147483647 h 376"/>
                <a:gd name="T62" fmla="*/ 2147483647 w 728"/>
                <a:gd name="T63" fmla="*/ 2147483647 h 376"/>
                <a:gd name="T64" fmla="*/ 2147483647 w 728"/>
                <a:gd name="T65" fmla="*/ 2147483647 h 37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28"/>
                <a:gd name="T100" fmla="*/ 0 h 376"/>
                <a:gd name="T101" fmla="*/ 728 w 728"/>
                <a:gd name="T102" fmla="*/ 376 h 37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28" h="376">
                  <a:moveTo>
                    <a:pt x="168" y="288"/>
                  </a:moveTo>
                  <a:lnTo>
                    <a:pt x="200" y="288"/>
                  </a:lnTo>
                  <a:lnTo>
                    <a:pt x="208" y="280"/>
                  </a:lnTo>
                  <a:lnTo>
                    <a:pt x="232" y="288"/>
                  </a:lnTo>
                  <a:lnTo>
                    <a:pt x="264" y="320"/>
                  </a:lnTo>
                  <a:lnTo>
                    <a:pt x="288" y="312"/>
                  </a:lnTo>
                  <a:lnTo>
                    <a:pt x="304" y="328"/>
                  </a:lnTo>
                  <a:lnTo>
                    <a:pt x="312" y="344"/>
                  </a:lnTo>
                  <a:lnTo>
                    <a:pt x="328" y="360"/>
                  </a:lnTo>
                  <a:lnTo>
                    <a:pt x="352" y="368"/>
                  </a:lnTo>
                  <a:lnTo>
                    <a:pt x="352" y="336"/>
                  </a:lnTo>
                  <a:lnTo>
                    <a:pt x="368" y="320"/>
                  </a:lnTo>
                  <a:lnTo>
                    <a:pt x="376" y="312"/>
                  </a:lnTo>
                  <a:lnTo>
                    <a:pt x="416" y="312"/>
                  </a:lnTo>
                  <a:lnTo>
                    <a:pt x="440" y="312"/>
                  </a:lnTo>
                  <a:lnTo>
                    <a:pt x="472" y="304"/>
                  </a:lnTo>
                  <a:lnTo>
                    <a:pt x="496" y="304"/>
                  </a:lnTo>
                  <a:lnTo>
                    <a:pt x="512" y="304"/>
                  </a:lnTo>
                  <a:lnTo>
                    <a:pt x="520" y="320"/>
                  </a:lnTo>
                  <a:lnTo>
                    <a:pt x="528" y="352"/>
                  </a:lnTo>
                  <a:lnTo>
                    <a:pt x="552" y="376"/>
                  </a:lnTo>
                  <a:lnTo>
                    <a:pt x="560" y="376"/>
                  </a:lnTo>
                  <a:lnTo>
                    <a:pt x="560" y="336"/>
                  </a:lnTo>
                  <a:lnTo>
                    <a:pt x="544" y="296"/>
                  </a:lnTo>
                  <a:lnTo>
                    <a:pt x="560" y="272"/>
                  </a:lnTo>
                  <a:lnTo>
                    <a:pt x="584" y="264"/>
                  </a:lnTo>
                  <a:lnTo>
                    <a:pt x="616" y="224"/>
                  </a:lnTo>
                  <a:lnTo>
                    <a:pt x="616" y="200"/>
                  </a:lnTo>
                  <a:lnTo>
                    <a:pt x="608" y="176"/>
                  </a:lnTo>
                  <a:lnTo>
                    <a:pt x="624" y="184"/>
                  </a:lnTo>
                  <a:lnTo>
                    <a:pt x="624" y="168"/>
                  </a:lnTo>
                  <a:lnTo>
                    <a:pt x="632" y="168"/>
                  </a:lnTo>
                  <a:lnTo>
                    <a:pt x="640" y="160"/>
                  </a:lnTo>
                  <a:lnTo>
                    <a:pt x="648" y="144"/>
                  </a:lnTo>
                  <a:lnTo>
                    <a:pt x="664" y="136"/>
                  </a:lnTo>
                  <a:lnTo>
                    <a:pt x="688" y="128"/>
                  </a:lnTo>
                  <a:lnTo>
                    <a:pt x="688" y="96"/>
                  </a:lnTo>
                  <a:lnTo>
                    <a:pt x="728" y="72"/>
                  </a:lnTo>
                  <a:lnTo>
                    <a:pt x="720" y="32"/>
                  </a:lnTo>
                  <a:lnTo>
                    <a:pt x="704" y="32"/>
                  </a:lnTo>
                  <a:lnTo>
                    <a:pt x="672" y="72"/>
                  </a:lnTo>
                  <a:lnTo>
                    <a:pt x="632" y="80"/>
                  </a:lnTo>
                  <a:lnTo>
                    <a:pt x="616" y="80"/>
                  </a:lnTo>
                  <a:lnTo>
                    <a:pt x="584" y="104"/>
                  </a:lnTo>
                  <a:lnTo>
                    <a:pt x="536" y="120"/>
                  </a:lnTo>
                  <a:lnTo>
                    <a:pt x="536" y="96"/>
                  </a:lnTo>
                  <a:lnTo>
                    <a:pt x="512" y="48"/>
                  </a:lnTo>
                  <a:lnTo>
                    <a:pt x="440" y="16"/>
                  </a:lnTo>
                  <a:lnTo>
                    <a:pt x="416" y="8"/>
                  </a:lnTo>
                  <a:lnTo>
                    <a:pt x="376" y="0"/>
                  </a:lnTo>
                  <a:lnTo>
                    <a:pt x="24" y="0"/>
                  </a:lnTo>
                  <a:lnTo>
                    <a:pt x="32" y="24"/>
                  </a:lnTo>
                  <a:lnTo>
                    <a:pt x="16" y="32"/>
                  </a:lnTo>
                  <a:lnTo>
                    <a:pt x="24" y="16"/>
                  </a:lnTo>
                  <a:lnTo>
                    <a:pt x="0" y="8"/>
                  </a:lnTo>
                  <a:lnTo>
                    <a:pt x="8" y="48"/>
                  </a:lnTo>
                  <a:lnTo>
                    <a:pt x="8" y="80"/>
                  </a:lnTo>
                  <a:lnTo>
                    <a:pt x="0" y="112"/>
                  </a:lnTo>
                  <a:lnTo>
                    <a:pt x="8" y="136"/>
                  </a:lnTo>
                  <a:lnTo>
                    <a:pt x="8" y="152"/>
                  </a:lnTo>
                  <a:lnTo>
                    <a:pt x="24" y="192"/>
                  </a:lnTo>
                  <a:lnTo>
                    <a:pt x="40" y="224"/>
                  </a:lnTo>
                  <a:lnTo>
                    <a:pt x="56" y="240"/>
                  </a:lnTo>
                  <a:lnTo>
                    <a:pt x="88" y="264"/>
                  </a:lnTo>
                  <a:lnTo>
                    <a:pt x="96" y="272"/>
                  </a:lnTo>
                  <a:lnTo>
                    <a:pt x="128" y="272"/>
                  </a:lnTo>
                  <a:lnTo>
                    <a:pt x="168" y="288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26" name="Freeform 779"/>
            <p:cNvSpPr/>
            <p:nvPr/>
          </p:nvSpPr>
          <p:spPr bwMode="auto">
            <a:xfrm>
              <a:off x="1054323" y="2728940"/>
              <a:ext cx="771033" cy="398512"/>
            </a:xfrm>
            <a:custGeom>
              <a:avLst/>
              <a:gdLst>
                <a:gd name="T0" fmla="*/ 2147483647 w 728"/>
                <a:gd name="T1" fmla="*/ 2147483647 h 376"/>
                <a:gd name="T2" fmla="*/ 2147483647 w 728"/>
                <a:gd name="T3" fmla="*/ 2147483647 h 376"/>
                <a:gd name="T4" fmla="*/ 2147483647 w 728"/>
                <a:gd name="T5" fmla="*/ 2147483647 h 376"/>
                <a:gd name="T6" fmla="*/ 2147483647 w 728"/>
                <a:gd name="T7" fmla="*/ 2147483647 h 376"/>
                <a:gd name="T8" fmla="*/ 2147483647 w 728"/>
                <a:gd name="T9" fmla="*/ 2147483647 h 376"/>
                <a:gd name="T10" fmla="*/ 2147483647 w 728"/>
                <a:gd name="T11" fmla="*/ 2147483647 h 376"/>
                <a:gd name="T12" fmla="*/ 2147483647 w 728"/>
                <a:gd name="T13" fmla="*/ 2147483647 h 376"/>
                <a:gd name="T14" fmla="*/ 2147483647 w 728"/>
                <a:gd name="T15" fmla="*/ 2147483647 h 376"/>
                <a:gd name="T16" fmla="*/ 2147483647 w 728"/>
                <a:gd name="T17" fmla="*/ 2147483647 h 376"/>
                <a:gd name="T18" fmla="*/ 2147483647 w 728"/>
                <a:gd name="T19" fmla="*/ 2147483647 h 376"/>
                <a:gd name="T20" fmla="*/ 2147483647 w 728"/>
                <a:gd name="T21" fmla="*/ 2147483647 h 376"/>
                <a:gd name="T22" fmla="*/ 2147483647 w 728"/>
                <a:gd name="T23" fmla="*/ 2147483647 h 376"/>
                <a:gd name="T24" fmla="*/ 2147483647 w 728"/>
                <a:gd name="T25" fmla="*/ 2147483647 h 376"/>
                <a:gd name="T26" fmla="*/ 2147483647 w 728"/>
                <a:gd name="T27" fmla="*/ 2147483647 h 376"/>
                <a:gd name="T28" fmla="*/ 2147483647 w 728"/>
                <a:gd name="T29" fmla="*/ 2147483647 h 376"/>
                <a:gd name="T30" fmla="*/ 2147483647 w 728"/>
                <a:gd name="T31" fmla="*/ 2147483647 h 376"/>
                <a:gd name="T32" fmla="*/ 2147483647 w 728"/>
                <a:gd name="T33" fmla="*/ 2147483647 h 376"/>
                <a:gd name="T34" fmla="*/ 2147483647 w 728"/>
                <a:gd name="T35" fmla="*/ 2147483647 h 376"/>
                <a:gd name="T36" fmla="*/ 2147483647 w 728"/>
                <a:gd name="T37" fmla="*/ 2147483647 h 376"/>
                <a:gd name="T38" fmla="*/ 2147483647 w 728"/>
                <a:gd name="T39" fmla="*/ 2147483647 h 376"/>
                <a:gd name="T40" fmla="*/ 2147483647 w 728"/>
                <a:gd name="T41" fmla="*/ 2147483647 h 376"/>
                <a:gd name="T42" fmla="*/ 2147483647 w 728"/>
                <a:gd name="T43" fmla="*/ 2147483647 h 376"/>
                <a:gd name="T44" fmla="*/ 2147483647 w 728"/>
                <a:gd name="T45" fmla="*/ 2147483647 h 376"/>
                <a:gd name="T46" fmla="*/ 2147483647 w 728"/>
                <a:gd name="T47" fmla="*/ 2147483647 h 376"/>
                <a:gd name="T48" fmla="*/ 2147483647 w 728"/>
                <a:gd name="T49" fmla="*/ 2147483647 h 376"/>
                <a:gd name="T50" fmla="*/ 2147483647 w 728"/>
                <a:gd name="T51" fmla="*/ 0 h 376"/>
                <a:gd name="T52" fmla="*/ 2147483647 w 728"/>
                <a:gd name="T53" fmla="*/ 2147483647 h 376"/>
                <a:gd name="T54" fmla="*/ 2147483647 w 728"/>
                <a:gd name="T55" fmla="*/ 2147483647 h 376"/>
                <a:gd name="T56" fmla="*/ 2147483647 w 728"/>
                <a:gd name="T57" fmla="*/ 2147483647 h 376"/>
                <a:gd name="T58" fmla="*/ 0 w 728"/>
                <a:gd name="T59" fmla="*/ 2147483647 h 376"/>
                <a:gd name="T60" fmla="*/ 2147483647 w 728"/>
                <a:gd name="T61" fmla="*/ 2147483647 h 376"/>
                <a:gd name="T62" fmla="*/ 2147483647 w 728"/>
                <a:gd name="T63" fmla="*/ 2147483647 h 376"/>
                <a:gd name="T64" fmla="*/ 2147483647 w 728"/>
                <a:gd name="T65" fmla="*/ 2147483647 h 376"/>
                <a:gd name="T66" fmla="*/ 2147483647 w 728"/>
                <a:gd name="T67" fmla="*/ 2147483647 h 37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728"/>
                <a:gd name="T103" fmla="*/ 0 h 376"/>
                <a:gd name="T104" fmla="*/ 728 w 728"/>
                <a:gd name="T105" fmla="*/ 376 h 37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728" h="376">
                  <a:moveTo>
                    <a:pt x="168" y="288"/>
                  </a:moveTo>
                  <a:lnTo>
                    <a:pt x="200" y="288"/>
                  </a:lnTo>
                  <a:lnTo>
                    <a:pt x="208" y="280"/>
                  </a:lnTo>
                  <a:lnTo>
                    <a:pt x="232" y="288"/>
                  </a:lnTo>
                  <a:lnTo>
                    <a:pt x="264" y="320"/>
                  </a:lnTo>
                  <a:lnTo>
                    <a:pt x="288" y="312"/>
                  </a:lnTo>
                  <a:lnTo>
                    <a:pt x="304" y="328"/>
                  </a:lnTo>
                  <a:lnTo>
                    <a:pt x="312" y="344"/>
                  </a:lnTo>
                  <a:lnTo>
                    <a:pt x="328" y="360"/>
                  </a:lnTo>
                  <a:lnTo>
                    <a:pt x="352" y="368"/>
                  </a:lnTo>
                  <a:lnTo>
                    <a:pt x="352" y="336"/>
                  </a:lnTo>
                  <a:lnTo>
                    <a:pt x="368" y="320"/>
                  </a:lnTo>
                  <a:lnTo>
                    <a:pt x="376" y="312"/>
                  </a:lnTo>
                  <a:lnTo>
                    <a:pt x="416" y="312"/>
                  </a:lnTo>
                  <a:lnTo>
                    <a:pt x="440" y="312"/>
                  </a:lnTo>
                  <a:lnTo>
                    <a:pt x="472" y="304"/>
                  </a:lnTo>
                  <a:lnTo>
                    <a:pt x="496" y="304"/>
                  </a:lnTo>
                  <a:lnTo>
                    <a:pt x="512" y="304"/>
                  </a:lnTo>
                  <a:lnTo>
                    <a:pt x="520" y="320"/>
                  </a:lnTo>
                  <a:lnTo>
                    <a:pt x="528" y="352"/>
                  </a:lnTo>
                  <a:lnTo>
                    <a:pt x="552" y="376"/>
                  </a:lnTo>
                  <a:lnTo>
                    <a:pt x="560" y="376"/>
                  </a:lnTo>
                  <a:lnTo>
                    <a:pt x="560" y="336"/>
                  </a:lnTo>
                  <a:lnTo>
                    <a:pt x="544" y="296"/>
                  </a:lnTo>
                  <a:lnTo>
                    <a:pt x="560" y="272"/>
                  </a:lnTo>
                  <a:lnTo>
                    <a:pt x="584" y="264"/>
                  </a:lnTo>
                  <a:lnTo>
                    <a:pt x="616" y="224"/>
                  </a:lnTo>
                  <a:lnTo>
                    <a:pt x="616" y="200"/>
                  </a:lnTo>
                  <a:lnTo>
                    <a:pt x="608" y="176"/>
                  </a:lnTo>
                  <a:lnTo>
                    <a:pt x="624" y="184"/>
                  </a:lnTo>
                  <a:lnTo>
                    <a:pt x="624" y="168"/>
                  </a:lnTo>
                  <a:lnTo>
                    <a:pt x="632" y="168"/>
                  </a:lnTo>
                  <a:lnTo>
                    <a:pt x="640" y="160"/>
                  </a:lnTo>
                  <a:lnTo>
                    <a:pt x="648" y="144"/>
                  </a:lnTo>
                  <a:lnTo>
                    <a:pt x="664" y="136"/>
                  </a:lnTo>
                  <a:lnTo>
                    <a:pt x="688" y="128"/>
                  </a:lnTo>
                  <a:lnTo>
                    <a:pt x="688" y="96"/>
                  </a:lnTo>
                  <a:lnTo>
                    <a:pt x="728" y="72"/>
                  </a:lnTo>
                  <a:lnTo>
                    <a:pt x="720" y="32"/>
                  </a:lnTo>
                  <a:lnTo>
                    <a:pt x="704" y="32"/>
                  </a:lnTo>
                  <a:lnTo>
                    <a:pt x="672" y="72"/>
                  </a:lnTo>
                  <a:lnTo>
                    <a:pt x="632" y="80"/>
                  </a:lnTo>
                  <a:lnTo>
                    <a:pt x="616" y="80"/>
                  </a:lnTo>
                  <a:lnTo>
                    <a:pt x="584" y="104"/>
                  </a:lnTo>
                  <a:lnTo>
                    <a:pt x="536" y="120"/>
                  </a:lnTo>
                  <a:lnTo>
                    <a:pt x="536" y="96"/>
                  </a:lnTo>
                  <a:lnTo>
                    <a:pt x="512" y="48"/>
                  </a:lnTo>
                  <a:lnTo>
                    <a:pt x="440" y="16"/>
                  </a:lnTo>
                  <a:lnTo>
                    <a:pt x="416" y="8"/>
                  </a:lnTo>
                  <a:lnTo>
                    <a:pt x="376" y="0"/>
                  </a:lnTo>
                  <a:lnTo>
                    <a:pt x="24" y="0"/>
                  </a:lnTo>
                  <a:lnTo>
                    <a:pt x="32" y="24"/>
                  </a:lnTo>
                  <a:lnTo>
                    <a:pt x="16" y="32"/>
                  </a:lnTo>
                  <a:lnTo>
                    <a:pt x="24" y="16"/>
                  </a:lnTo>
                  <a:lnTo>
                    <a:pt x="0" y="8"/>
                  </a:lnTo>
                  <a:lnTo>
                    <a:pt x="8" y="48"/>
                  </a:lnTo>
                  <a:lnTo>
                    <a:pt x="8" y="80"/>
                  </a:lnTo>
                  <a:lnTo>
                    <a:pt x="0" y="112"/>
                  </a:lnTo>
                  <a:lnTo>
                    <a:pt x="8" y="136"/>
                  </a:lnTo>
                  <a:lnTo>
                    <a:pt x="8" y="152"/>
                  </a:lnTo>
                  <a:lnTo>
                    <a:pt x="24" y="192"/>
                  </a:lnTo>
                  <a:lnTo>
                    <a:pt x="40" y="224"/>
                  </a:lnTo>
                  <a:lnTo>
                    <a:pt x="56" y="240"/>
                  </a:lnTo>
                  <a:lnTo>
                    <a:pt x="88" y="264"/>
                  </a:lnTo>
                  <a:lnTo>
                    <a:pt x="96" y="272"/>
                  </a:lnTo>
                  <a:lnTo>
                    <a:pt x="128" y="272"/>
                  </a:lnTo>
                  <a:lnTo>
                    <a:pt x="168" y="288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27" name="Freeform 780"/>
            <p:cNvSpPr/>
            <p:nvPr/>
          </p:nvSpPr>
          <p:spPr bwMode="auto">
            <a:xfrm>
              <a:off x="1545532" y="3272129"/>
              <a:ext cx="59777" cy="58910"/>
            </a:xfrm>
            <a:custGeom>
              <a:avLst/>
              <a:gdLst>
                <a:gd name="T0" fmla="*/ 2147483647 w 56"/>
                <a:gd name="T1" fmla="*/ 2147483647 h 56"/>
                <a:gd name="T2" fmla="*/ 2147483647 w 56"/>
                <a:gd name="T3" fmla="*/ 2147483647 h 56"/>
                <a:gd name="T4" fmla="*/ 2147483647 w 56"/>
                <a:gd name="T5" fmla="*/ 0 h 56"/>
                <a:gd name="T6" fmla="*/ 2147483647 w 56"/>
                <a:gd name="T7" fmla="*/ 2147483647 h 56"/>
                <a:gd name="T8" fmla="*/ 0 w 56"/>
                <a:gd name="T9" fmla="*/ 2147483647 h 56"/>
                <a:gd name="T10" fmla="*/ 2147483647 w 56"/>
                <a:gd name="T11" fmla="*/ 2147483647 h 56"/>
                <a:gd name="T12" fmla="*/ 2147483647 w 56"/>
                <a:gd name="T13" fmla="*/ 2147483647 h 56"/>
                <a:gd name="T14" fmla="*/ 2147483647 w 56"/>
                <a:gd name="T15" fmla="*/ 2147483647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6"/>
                <a:gd name="T25" fmla="*/ 0 h 56"/>
                <a:gd name="T26" fmla="*/ 56 w 56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6" h="56">
                  <a:moveTo>
                    <a:pt x="56" y="56"/>
                  </a:moveTo>
                  <a:lnTo>
                    <a:pt x="56" y="48"/>
                  </a:lnTo>
                  <a:lnTo>
                    <a:pt x="56" y="0"/>
                  </a:lnTo>
                  <a:lnTo>
                    <a:pt x="32" y="16"/>
                  </a:lnTo>
                  <a:lnTo>
                    <a:pt x="0" y="24"/>
                  </a:lnTo>
                  <a:lnTo>
                    <a:pt x="24" y="56"/>
                  </a:lnTo>
                  <a:lnTo>
                    <a:pt x="40" y="56"/>
                  </a:lnTo>
                  <a:lnTo>
                    <a:pt x="56" y="56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28" name="Freeform 781"/>
            <p:cNvSpPr/>
            <p:nvPr/>
          </p:nvSpPr>
          <p:spPr bwMode="auto">
            <a:xfrm>
              <a:off x="1571521" y="3331039"/>
              <a:ext cx="50247" cy="33787"/>
            </a:xfrm>
            <a:custGeom>
              <a:avLst/>
              <a:gdLst>
                <a:gd name="T0" fmla="*/ 2147483647 w 48"/>
                <a:gd name="T1" fmla="*/ 0 h 32"/>
                <a:gd name="T2" fmla="*/ 2147483647 w 48"/>
                <a:gd name="T3" fmla="*/ 0 h 32"/>
                <a:gd name="T4" fmla="*/ 0 w 48"/>
                <a:gd name="T5" fmla="*/ 0 h 32"/>
                <a:gd name="T6" fmla="*/ 2147483647 w 48"/>
                <a:gd name="T7" fmla="*/ 2147483647 h 32"/>
                <a:gd name="T8" fmla="*/ 2147483647 w 48"/>
                <a:gd name="T9" fmla="*/ 2147483647 h 32"/>
                <a:gd name="T10" fmla="*/ 2147483647 w 48"/>
                <a:gd name="T11" fmla="*/ 2147483647 h 32"/>
                <a:gd name="T12" fmla="*/ 2147483647 w 48"/>
                <a:gd name="T13" fmla="*/ 0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8"/>
                <a:gd name="T22" fmla="*/ 0 h 32"/>
                <a:gd name="T23" fmla="*/ 48 w 48"/>
                <a:gd name="T24" fmla="*/ 32 h 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8" h="32">
                  <a:moveTo>
                    <a:pt x="32" y="0"/>
                  </a:moveTo>
                  <a:lnTo>
                    <a:pt x="16" y="0"/>
                  </a:lnTo>
                  <a:lnTo>
                    <a:pt x="0" y="0"/>
                  </a:lnTo>
                  <a:lnTo>
                    <a:pt x="8" y="8"/>
                  </a:lnTo>
                  <a:lnTo>
                    <a:pt x="40" y="32"/>
                  </a:lnTo>
                  <a:lnTo>
                    <a:pt x="48" y="16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29" name="Freeform 782"/>
            <p:cNvSpPr/>
            <p:nvPr/>
          </p:nvSpPr>
          <p:spPr bwMode="auto">
            <a:xfrm>
              <a:off x="1613972" y="3348366"/>
              <a:ext cx="76237" cy="33787"/>
            </a:xfrm>
            <a:custGeom>
              <a:avLst/>
              <a:gdLst>
                <a:gd name="T0" fmla="*/ 2147483647 w 72"/>
                <a:gd name="T1" fmla="*/ 2147483647 h 32"/>
                <a:gd name="T2" fmla="*/ 2147483647 w 72"/>
                <a:gd name="T3" fmla="*/ 2147483647 h 32"/>
                <a:gd name="T4" fmla="*/ 2147483647 w 72"/>
                <a:gd name="T5" fmla="*/ 2147483647 h 32"/>
                <a:gd name="T6" fmla="*/ 2147483647 w 72"/>
                <a:gd name="T7" fmla="*/ 0 h 32"/>
                <a:gd name="T8" fmla="*/ 0 w 72"/>
                <a:gd name="T9" fmla="*/ 2147483647 h 32"/>
                <a:gd name="T10" fmla="*/ 2147483647 w 72"/>
                <a:gd name="T11" fmla="*/ 2147483647 h 32"/>
                <a:gd name="T12" fmla="*/ 2147483647 w 72"/>
                <a:gd name="T13" fmla="*/ 2147483647 h 32"/>
                <a:gd name="T14" fmla="*/ 2147483647 w 72"/>
                <a:gd name="T15" fmla="*/ 2147483647 h 32"/>
                <a:gd name="T16" fmla="*/ 2147483647 w 72"/>
                <a:gd name="T17" fmla="*/ 2147483647 h 32"/>
                <a:gd name="T18" fmla="*/ 2147483647 w 72"/>
                <a:gd name="T19" fmla="*/ 2147483647 h 32"/>
                <a:gd name="T20" fmla="*/ 2147483647 w 72"/>
                <a:gd name="T21" fmla="*/ 2147483647 h 32"/>
                <a:gd name="T22" fmla="*/ 2147483647 w 72"/>
                <a:gd name="T23" fmla="*/ 2147483647 h 32"/>
                <a:gd name="T24" fmla="*/ 2147483647 w 72"/>
                <a:gd name="T25" fmla="*/ 2147483647 h 3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2"/>
                <a:gd name="T40" fmla="*/ 0 h 32"/>
                <a:gd name="T41" fmla="*/ 72 w 72"/>
                <a:gd name="T42" fmla="*/ 32 h 3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2" h="32">
                  <a:moveTo>
                    <a:pt x="56" y="8"/>
                  </a:moveTo>
                  <a:lnTo>
                    <a:pt x="40" y="8"/>
                  </a:lnTo>
                  <a:lnTo>
                    <a:pt x="8" y="8"/>
                  </a:lnTo>
                  <a:lnTo>
                    <a:pt x="8" y="0"/>
                  </a:lnTo>
                  <a:lnTo>
                    <a:pt x="0" y="16"/>
                  </a:lnTo>
                  <a:lnTo>
                    <a:pt x="16" y="32"/>
                  </a:lnTo>
                  <a:lnTo>
                    <a:pt x="24" y="32"/>
                  </a:lnTo>
                  <a:lnTo>
                    <a:pt x="32" y="24"/>
                  </a:lnTo>
                  <a:lnTo>
                    <a:pt x="40" y="16"/>
                  </a:lnTo>
                  <a:lnTo>
                    <a:pt x="56" y="16"/>
                  </a:lnTo>
                  <a:lnTo>
                    <a:pt x="64" y="32"/>
                  </a:lnTo>
                  <a:lnTo>
                    <a:pt x="72" y="16"/>
                  </a:lnTo>
                  <a:lnTo>
                    <a:pt x="56" y="8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30" name="Freeform 783"/>
            <p:cNvSpPr/>
            <p:nvPr/>
          </p:nvSpPr>
          <p:spPr bwMode="auto">
            <a:xfrm>
              <a:off x="1664219" y="3313713"/>
              <a:ext cx="161137" cy="169801"/>
            </a:xfrm>
            <a:custGeom>
              <a:avLst/>
              <a:gdLst>
                <a:gd name="T0" fmla="*/ 2147483647 w 152"/>
                <a:gd name="T1" fmla="*/ 2147483647 h 160"/>
                <a:gd name="T2" fmla="*/ 2147483647 w 152"/>
                <a:gd name="T3" fmla="*/ 2147483647 h 160"/>
                <a:gd name="T4" fmla="*/ 2147483647 w 152"/>
                <a:gd name="T5" fmla="*/ 2147483647 h 160"/>
                <a:gd name="T6" fmla="*/ 2147483647 w 152"/>
                <a:gd name="T7" fmla="*/ 2147483647 h 160"/>
                <a:gd name="T8" fmla="*/ 2147483647 w 152"/>
                <a:gd name="T9" fmla="*/ 2147483647 h 160"/>
                <a:gd name="T10" fmla="*/ 2147483647 w 152"/>
                <a:gd name="T11" fmla="*/ 2147483647 h 160"/>
                <a:gd name="T12" fmla="*/ 2147483647 w 152"/>
                <a:gd name="T13" fmla="*/ 2147483647 h 160"/>
                <a:gd name="T14" fmla="*/ 2147483647 w 152"/>
                <a:gd name="T15" fmla="*/ 2147483647 h 160"/>
                <a:gd name="T16" fmla="*/ 2147483647 w 152"/>
                <a:gd name="T17" fmla="*/ 0 h 160"/>
                <a:gd name="T18" fmla="*/ 2147483647 w 152"/>
                <a:gd name="T19" fmla="*/ 2147483647 h 160"/>
                <a:gd name="T20" fmla="*/ 2147483647 w 152"/>
                <a:gd name="T21" fmla="*/ 2147483647 h 160"/>
                <a:gd name="T22" fmla="*/ 2147483647 w 152"/>
                <a:gd name="T23" fmla="*/ 2147483647 h 160"/>
                <a:gd name="T24" fmla="*/ 2147483647 w 152"/>
                <a:gd name="T25" fmla="*/ 2147483647 h 160"/>
                <a:gd name="T26" fmla="*/ 2147483647 w 152"/>
                <a:gd name="T27" fmla="*/ 2147483647 h 160"/>
                <a:gd name="T28" fmla="*/ 2147483647 w 152"/>
                <a:gd name="T29" fmla="*/ 2147483647 h 160"/>
                <a:gd name="T30" fmla="*/ 2147483647 w 152"/>
                <a:gd name="T31" fmla="*/ 2147483647 h 160"/>
                <a:gd name="T32" fmla="*/ 2147483647 w 152"/>
                <a:gd name="T33" fmla="*/ 2147483647 h 160"/>
                <a:gd name="T34" fmla="*/ 2147483647 w 152"/>
                <a:gd name="T35" fmla="*/ 2147483647 h 160"/>
                <a:gd name="T36" fmla="*/ 2147483647 w 152"/>
                <a:gd name="T37" fmla="*/ 2147483647 h 160"/>
                <a:gd name="T38" fmla="*/ 2147483647 w 152"/>
                <a:gd name="T39" fmla="*/ 2147483647 h 160"/>
                <a:gd name="T40" fmla="*/ 0 w 152"/>
                <a:gd name="T41" fmla="*/ 2147483647 h 160"/>
                <a:gd name="T42" fmla="*/ 2147483647 w 152"/>
                <a:gd name="T43" fmla="*/ 2147483647 h 160"/>
                <a:gd name="T44" fmla="*/ 2147483647 w 152"/>
                <a:gd name="T45" fmla="*/ 2147483647 h 160"/>
                <a:gd name="T46" fmla="*/ 2147483647 w 152"/>
                <a:gd name="T47" fmla="*/ 2147483647 h 16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52"/>
                <a:gd name="T73" fmla="*/ 0 h 160"/>
                <a:gd name="T74" fmla="*/ 152 w 152"/>
                <a:gd name="T75" fmla="*/ 160 h 16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52" h="160">
                  <a:moveTo>
                    <a:pt x="152" y="136"/>
                  </a:moveTo>
                  <a:lnTo>
                    <a:pt x="152" y="104"/>
                  </a:lnTo>
                  <a:lnTo>
                    <a:pt x="144" y="88"/>
                  </a:lnTo>
                  <a:lnTo>
                    <a:pt x="144" y="80"/>
                  </a:lnTo>
                  <a:lnTo>
                    <a:pt x="128" y="80"/>
                  </a:lnTo>
                  <a:lnTo>
                    <a:pt x="88" y="64"/>
                  </a:lnTo>
                  <a:lnTo>
                    <a:pt x="80" y="40"/>
                  </a:lnTo>
                  <a:lnTo>
                    <a:pt x="80" y="8"/>
                  </a:lnTo>
                  <a:lnTo>
                    <a:pt x="96" y="0"/>
                  </a:lnTo>
                  <a:lnTo>
                    <a:pt x="72" y="8"/>
                  </a:lnTo>
                  <a:lnTo>
                    <a:pt x="56" y="16"/>
                  </a:lnTo>
                  <a:lnTo>
                    <a:pt x="48" y="32"/>
                  </a:lnTo>
                  <a:lnTo>
                    <a:pt x="40" y="40"/>
                  </a:lnTo>
                  <a:lnTo>
                    <a:pt x="24" y="48"/>
                  </a:lnTo>
                  <a:lnTo>
                    <a:pt x="16" y="64"/>
                  </a:lnTo>
                  <a:lnTo>
                    <a:pt x="16" y="72"/>
                  </a:lnTo>
                  <a:lnTo>
                    <a:pt x="24" y="88"/>
                  </a:lnTo>
                  <a:lnTo>
                    <a:pt x="24" y="104"/>
                  </a:lnTo>
                  <a:lnTo>
                    <a:pt x="24" y="120"/>
                  </a:lnTo>
                  <a:lnTo>
                    <a:pt x="8" y="128"/>
                  </a:lnTo>
                  <a:lnTo>
                    <a:pt x="0" y="136"/>
                  </a:lnTo>
                  <a:lnTo>
                    <a:pt x="32" y="152"/>
                  </a:lnTo>
                  <a:lnTo>
                    <a:pt x="48" y="160"/>
                  </a:lnTo>
                  <a:lnTo>
                    <a:pt x="152" y="136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31" name="Freeform 784"/>
            <p:cNvSpPr/>
            <p:nvPr/>
          </p:nvSpPr>
          <p:spPr bwMode="auto">
            <a:xfrm>
              <a:off x="1715332" y="3458390"/>
              <a:ext cx="110024" cy="76237"/>
            </a:xfrm>
            <a:custGeom>
              <a:avLst/>
              <a:gdLst>
                <a:gd name="T0" fmla="*/ 0 w 104"/>
                <a:gd name="T1" fmla="*/ 2147483647 h 72"/>
                <a:gd name="T2" fmla="*/ 2147483647 w 104"/>
                <a:gd name="T3" fmla="*/ 2147483647 h 72"/>
                <a:gd name="T4" fmla="*/ 2147483647 w 104"/>
                <a:gd name="T5" fmla="*/ 2147483647 h 72"/>
                <a:gd name="T6" fmla="*/ 2147483647 w 104"/>
                <a:gd name="T7" fmla="*/ 2147483647 h 72"/>
                <a:gd name="T8" fmla="*/ 2147483647 w 104"/>
                <a:gd name="T9" fmla="*/ 2147483647 h 72"/>
                <a:gd name="T10" fmla="*/ 2147483647 w 104"/>
                <a:gd name="T11" fmla="*/ 2147483647 h 72"/>
                <a:gd name="T12" fmla="*/ 2147483647 w 104"/>
                <a:gd name="T13" fmla="*/ 2147483647 h 72"/>
                <a:gd name="T14" fmla="*/ 2147483647 w 104"/>
                <a:gd name="T15" fmla="*/ 2147483647 h 72"/>
                <a:gd name="T16" fmla="*/ 2147483647 w 104"/>
                <a:gd name="T17" fmla="*/ 2147483647 h 72"/>
                <a:gd name="T18" fmla="*/ 2147483647 w 104"/>
                <a:gd name="T19" fmla="*/ 2147483647 h 72"/>
                <a:gd name="T20" fmla="*/ 2147483647 w 104"/>
                <a:gd name="T21" fmla="*/ 0 h 72"/>
                <a:gd name="T22" fmla="*/ 0 w 104"/>
                <a:gd name="T23" fmla="*/ 2147483647 h 7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4"/>
                <a:gd name="T37" fmla="*/ 0 h 72"/>
                <a:gd name="T38" fmla="*/ 104 w 104"/>
                <a:gd name="T39" fmla="*/ 72 h 7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4" h="72">
                  <a:moveTo>
                    <a:pt x="0" y="24"/>
                  </a:moveTo>
                  <a:lnTo>
                    <a:pt x="24" y="40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56" y="64"/>
                  </a:lnTo>
                  <a:lnTo>
                    <a:pt x="64" y="56"/>
                  </a:lnTo>
                  <a:lnTo>
                    <a:pt x="56" y="64"/>
                  </a:lnTo>
                  <a:lnTo>
                    <a:pt x="64" y="72"/>
                  </a:lnTo>
                  <a:lnTo>
                    <a:pt x="72" y="24"/>
                  </a:lnTo>
                  <a:lnTo>
                    <a:pt x="72" y="8"/>
                  </a:lnTo>
                  <a:lnTo>
                    <a:pt x="104" y="0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32" name="Freeform 785"/>
            <p:cNvSpPr/>
            <p:nvPr/>
          </p:nvSpPr>
          <p:spPr bwMode="auto">
            <a:xfrm>
              <a:off x="1715332" y="3458390"/>
              <a:ext cx="110024" cy="76237"/>
            </a:xfrm>
            <a:custGeom>
              <a:avLst/>
              <a:gdLst>
                <a:gd name="T0" fmla="*/ 0 w 104"/>
                <a:gd name="T1" fmla="*/ 2147483647 h 72"/>
                <a:gd name="T2" fmla="*/ 0 w 104"/>
                <a:gd name="T3" fmla="*/ 2147483647 h 72"/>
                <a:gd name="T4" fmla="*/ 2147483647 w 104"/>
                <a:gd name="T5" fmla="*/ 2147483647 h 72"/>
                <a:gd name="T6" fmla="*/ 2147483647 w 104"/>
                <a:gd name="T7" fmla="*/ 2147483647 h 72"/>
                <a:gd name="T8" fmla="*/ 2147483647 w 104"/>
                <a:gd name="T9" fmla="*/ 2147483647 h 72"/>
                <a:gd name="T10" fmla="*/ 2147483647 w 104"/>
                <a:gd name="T11" fmla="*/ 2147483647 h 72"/>
                <a:gd name="T12" fmla="*/ 2147483647 w 104"/>
                <a:gd name="T13" fmla="*/ 2147483647 h 72"/>
                <a:gd name="T14" fmla="*/ 2147483647 w 104"/>
                <a:gd name="T15" fmla="*/ 2147483647 h 72"/>
                <a:gd name="T16" fmla="*/ 2147483647 w 104"/>
                <a:gd name="T17" fmla="*/ 2147483647 h 72"/>
                <a:gd name="T18" fmla="*/ 2147483647 w 104"/>
                <a:gd name="T19" fmla="*/ 2147483647 h 72"/>
                <a:gd name="T20" fmla="*/ 2147483647 w 104"/>
                <a:gd name="T21" fmla="*/ 2147483647 h 72"/>
                <a:gd name="T22" fmla="*/ 2147483647 w 104"/>
                <a:gd name="T23" fmla="*/ 0 h 7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4"/>
                <a:gd name="T37" fmla="*/ 0 h 72"/>
                <a:gd name="T38" fmla="*/ 104 w 104"/>
                <a:gd name="T39" fmla="*/ 72 h 7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4" h="72">
                  <a:moveTo>
                    <a:pt x="0" y="24"/>
                  </a:moveTo>
                  <a:lnTo>
                    <a:pt x="0" y="24"/>
                  </a:lnTo>
                  <a:lnTo>
                    <a:pt x="24" y="40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56" y="64"/>
                  </a:lnTo>
                  <a:lnTo>
                    <a:pt x="64" y="56"/>
                  </a:lnTo>
                  <a:lnTo>
                    <a:pt x="56" y="64"/>
                  </a:lnTo>
                  <a:lnTo>
                    <a:pt x="64" y="72"/>
                  </a:lnTo>
                  <a:lnTo>
                    <a:pt x="72" y="24"/>
                  </a:lnTo>
                  <a:lnTo>
                    <a:pt x="72" y="8"/>
                  </a:lnTo>
                  <a:lnTo>
                    <a:pt x="104" y="0"/>
                  </a:lnTo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33" name="Freeform 786"/>
            <p:cNvSpPr/>
            <p:nvPr/>
          </p:nvSpPr>
          <p:spPr bwMode="auto">
            <a:xfrm>
              <a:off x="1715332" y="3458390"/>
              <a:ext cx="110024" cy="76237"/>
            </a:xfrm>
            <a:custGeom>
              <a:avLst/>
              <a:gdLst>
                <a:gd name="T0" fmla="*/ 0 w 104"/>
                <a:gd name="T1" fmla="*/ 2147483647 h 72"/>
                <a:gd name="T2" fmla="*/ 0 w 104"/>
                <a:gd name="T3" fmla="*/ 2147483647 h 72"/>
                <a:gd name="T4" fmla="*/ 2147483647 w 104"/>
                <a:gd name="T5" fmla="*/ 2147483647 h 72"/>
                <a:gd name="T6" fmla="*/ 2147483647 w 104"/>
                <a:gd name="T7" fmla="*/ 2147483647 h 72"/>
                <a:gd name="T8" fmla="*/ 2147483647 w 104"/>
                <a:gd name="T9" fmla="*/ 2147483647 h 72"/>
                <a:gd name="T10" fmla="*/ 2147483647 w 104"/>
                <a:gd name="T11" fmla="*/ 2147483647 h 72"/>
                <a:gd name="T12" fmla="*/ 2147483647 w 104"/>
                <a:gd name="T13" fmla="*/ 2147483647 h 72"/>
                <a:gd name="T14" fmla="*/ 2147483647 w 104"/>
                <a:gd name="T15" fmla="*/ 2147483647 h 72"/>
                <a:gd name="T16" fmla="*/ 2147483647 w 104"/>
                <a:gd name="T17" fmla="*/ 2147483647 h 72"/>
                <a:gd name="T18" fmla="*/ 2147483647 w 104"/>
                <a:gd name="T19" fmla="*/ 2147483647 h 72"/>
                <a:gd name="T20" fmla="*/ 2147483647 w 104"/>
                <a:gd name="T21" fmla="*/ 2147483647 h 72"/>
                <a:gd name="T22" fmla="*/ 2147483647 w 104"/>
                <a:gd name="T23" fmla="*/ 0 h 7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4"/>
                <a:gd name="T37" fmla="*/ 0 h 72"/>
                <a:gd name="T38" fmla="*/ 104 w 104"/>
                <a:gd name="T39" fmla="*/ 72 h 7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4" h="72">
                  <a:moveTo>
                    <a:pt x="0" y="24"/>
                  </a:moveTo>
                  <a:lnTo>
                    <a:pt x="0" y="24"/>
                  </a:lnTo>
                  <a:lnTo>
                    <a:pt x="24" y="40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56" y="64"/>
                  </a:lnTo>
                  <a:lnTo>
                    <a:pt x="64" y="56"/>
                  </a:lnTo>
                  <a:lnTo>
                    <a:pt x="56" y="64"/>
                  </a:lnTo>
                  <a:lnTo>
                    <a:pt x="64" y="72"/>
                  </a:lnTo>
                  <a:lnTo>
                    <a:pt x="72" y="24"/>
                  </a:lnTo>
                  <a:lnTo>
                    <a:pt x="72" y="8"/>
                  </a:lnTo>
                  <a:lnTo>
                    <a:pt x="104" y="0"/>
                  </a:lnTo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34" name="Freeform 787"/>
            <p:cNvSpPr/>
            <p:nvPr/>
          </p:nvSpPr>
          <p:spPr bwMode="auto">
            <a:xfrm>
              <a:off x="1902459" y="3364826"/>
              <a:ext cx="67574" cy="93564"/>
            </a:xfrm>
            <a:custGeom>
              <a:avLst/>
              <a:gdLst>
                <a:gd name="T0" fmla="*/ 2147483647 w 64"/>
                <a:gd name="T1" fmla="*/ 2147483647 h 88"/>
                <a:gd name="T2" fmla="*/ 2147483647 w 64"/>
                <a:gd name="T3" fmla="*/ 2147483647 h 88"/>
                <a:gd name="T4" fmla="*/ 2147483647 w 64"/>
                <a:gd name="T5" fmla="*/ 2147483647 h 88"/>
                <a:gd name="T6" fmla="*/ 2147483647 w 64"/>
                <a:gd name="T7" fmla="*/ 2147483647 h 88"/>
                <a:gd name="T8" fmla="*/ 2147483647 w 64"/>
                <a:gd name="T9" fmla="*/ 2147483647 h 88"/>
                <a:gd name="T10" fmla="*/ 2147483647 w 64"/>
                <a:gd name="T11" fmla="*/ 2147483647 h 88"/>
                <a:gd name="T12" fmla="*/ 2147483647 w 64"/>
                <a:gd name="T13" fmla="*/ 2147483647 h 88"/>
                <a:gd name="T14" fmla="*/ 2147483647 w 64"/>
                <a:gd name="T15" fmla="*/ 0 h 88"/>
                <a:gd name="T16" fmla="*/ 2147483647 w 64"/>
                <a:gd name="T17" fmla="*/ 2147483647 h 88"/>
                <a:gd name="T18" fmla="*/ 0 w 64"/>
                <a:gd name="T19" fmla="*/ 2147483647 h 88"/>
                <a:gd name="T20" fmla="*/ 2147483647 w 64"/>
                <a:gd name="T21" fmla="*/ 2147483647 h 88"/>
                <a:gd name="T22" fmla="*/ 2147483647 w 64"/>
                <a:gd name="T23" fmla="*/ 2147483647 h 88"/>
                <a:gd name="T24" fmla="*/ 2147483647 w 64"/>
                <a:gd name="T25" fmla="*/ 2147483647 h 88"/>
                <a:gd name="T26" fmla="*/ 2147483647 w 64"/>
                <a:gd name="T27" fmla="*/ 2147483647 h 88"/>
                <a:gd name="T28" fmla="*/ 2147483647 w 64"/>
                <a:gd name="T29" fmla="*/ 2147483647 h 88"/>
                <a:gd name="T30" fmla="*/ 2147483647 w 64"/>
                <a:gd name="T31" fmla="*/ 2147483647 h 88"/>
                <a:gd name="T32" fmla="*/ 2147483647 w 64"/>
                <a:gd name="T33" fmla="*/ 2147483647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64"/>
                <a:gd name="T52" fmla="*/ 0 h 88"/>
                <a:gd name="T53" fmla="*/ 64 w 64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64" h="88">
                  <a:moveTo>
                    <a:pt x="64" y="80"/>
                  </a:moveTo>
                  <a:lnTo>
                    <a:pt x="56" y="64"/>
                  </a:lnTo>
                  <a:lnTo>
                    <a:pt x="48" y="48"/>
                  </a:lnTo>
                  <a:lnTo>
                    <a:pt x="56" y="4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40" y="8"/>
                  </a:lnTo>
                  <a:lnTo>
                    <a:pt x="24" y="0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8" y="40"/>
                  </a:lnTo>
                  <a:lnTo>
                    <a:pt x="16" y="40"/>
                  </a:lnTo>
                  <a:lnTo>
                    <a:pt x="24" y="56"/>
                  </a:lnTo>
                  <a:lnTo>
                    <a:pt x="16" y="80"/>
                  </a:lnTo>
                  <a:lnTo>
                    <a:pt x="32" y="88"/>
                  </a:lnTo>
                  <a:lnTo>
                    <a:pt x="40" y="88"/>
                  </a:lnTo>
                  <a:lnTo>
                    <a:pt x="64" y="8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35" name="Freeform 788"/>
            <p:cNvSpPr/>
            <p:nvPr/>
          </p:nvSpPr>
          <p:spPr bwMode="auto">
            <a:xfrm>
              <a:off x="1995157" y="3398613"/>
              <a:ext cx="42450" cy="51114"/>
            </a:xfrm>
            <a:custGeom>
              <a:avLst/>
              <a:gdLst>
                <a:gd name="T0" fmla="*/ 2147483647 w 40"/>
                <a:gd name="T1" fmla="*/ 2147483647 h 48"/>
                <a:gd name="T2" fmla="*/ 2147483647 w 40"/>
                <a:gd name="T3" fmla="*/ 2147483647 h 48"/>
                <a:gd name="T4" fmla="*/ 2147483647 w 40"/>
                <a:gd name="T5" fmla="*/ 2147483647 h 48"/>
                <a:gd name="T6" fmla="*/ 2147483647 w 40"/>
                <a:gd name="T7" fmla="*/ 2147483647 h 48"/>
                <a:gd name="T8" fmla="*/ 2147483647 w 40"/>
                <a:gd name="T9" fmla="*/ 0 h 48"/>
                <a:gd name="T10" fmla="*/ 2147483647 w 40"/>
                <a:gd name="T11" fmla="*/ 0 h 48"/>
                <a:gd name="T12" fmla="*/ 0 w 40"/>
                <a:gd name="T13" fmla="*/ 2147483647 h 48"/>
                <a:gd name="T14" fmla="*/ 2147483647 w 40"/>
                <a:gd name="T15" fmla="*/ 2147483647 h 4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0"/>
                <a:gd name="T25" fmla="*/ 0 h 48"/>
                <a:gd name="T26" fmla="*/ 40 w 40"/>
                <a:gd name="T27" fmla="*/ 48 h 4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0" h="48">
                  <a:moveTo>
                    <a:pt x="8" y="32"/>
                  </a:moveTo>
                  <a:lnTo>
                    <a:pt x="8" y="48"/>
                  </a:lnTo>
                  <a:lnTo>
                    <a:pt x="24" y="40"/>
                  </a:lnTo>
                  <a:lnTo>
                    <a:pt x="40" y="16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16"/>
                  </a:lnTo>
                  <a:lnTo>
                    <a:pt x="8" y="32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36" name="Freeform 789"/>
            <p:cNvSpPr/>
            <p:nvPr/>
          </p:nvSpPr>
          <p:spPr bwMode="auto">
            <a:xfrm>
              <a:off x="1902459" y="3364826"/>
              <a:ext cx="67574" cy="93564"/>
            </a:xfrm>
            <a:custGeom>
              <a:avLst/>
              <a:gdLst>
                <a:gd name="T0" fmla="*/ 2147483647 w 64"/>
                <a:gd name="T1" fmla="*/ 2147483647 h 88"/>
                <a:gd name="T2" fmla="*/ 2147483647 w 64"/>
                <a:gd name="T3" fmla="*/ 2147483647 h 88"/>
                <a:gd name="T4" fmla="*/ 2147483647 w 64"/>
                <a:gd name="T5" fmla="*/ 2147483647 h 88"/>
                <a:gd name="T6" fmla="*/ 2147483647 w 64"/>
                <a:gd name="T7" fmla="*/ 2147483647 h 88"/>
                <a:gd name="T8" fmla="*/ 2147483647 w 64"/>
                <a:gd name="T9" fmla="*/ 2147483647 h 88"/>
                <a:gd name="T10" fmla="*/ 2147483647 w 64"/>
                <a:gd name="T11" fmla="*/ 2147483647 h 88"/>
                <a:gd name="T12" fmla="*/ 2147483647 w 64"/>
                <a:gd name="T13" fmla="*/ 2147483647 h 88"/>
                <a:gd name="T14" fmla="*/ 2147483647 w 64"/>
                <a:gd name="T15" fmla="*/ 0 h 88"/>
                <a:gd name="T16" fmla="*/ 2147483647 w 64"/>
                <a:gd name="T17" fmla="*/ 2147483647 h 88"/>
                <a:gd name="T18" fmla="*/ 0 w 64"/>
                <a:gd name="T19" fmla="*/ 2147483647 h 88"/>
                <a:gd name="T20" fmla="*/ 2147483647 w 64"/>
                <a:gd name="T21" fmla="*/ 2147483647 h 88"/>
                <a:gd name="T22" fmla="*/ 2147483647 w 64"/>
                <a:gd name="T23" fmla="*/ 2147483647 h 88"/>
                <a:gd name="T24" fmla="*/ 2147483647 w 64"/>
                <a:gd name="T25" fmla="*/ 2147483647 h 88"/>
                <a:gd name="T26" fmla="*/ 2147483647 w 64"/>
                <a:gd name="T27" fmla="*/ 2147483647 h 88"/>
                <a:gd name="T28" fmla="*/ 2147483647 w 64"/>
                <a:gd name="T29" fmla="*/ 2147483647 h 88"/>
                <a:gd name="T30" fmla="*/ 2147483647 w 64"/>
                <a:gd name="T31" fmla="*/ 2147483647 h 88"/>
                <a:gd name="T32" fmla="*/ 2147483647 w 64"/>
                <a:gd name="T33" fmla="*/ 2147483647 h 88"/>
                <a:gd name="T34" fmla="*/ 2147483647 w 64"/>
                <a:gd name="T35" fmla="*/ 2147483647 h 88"/>
                <a:gd name="T36" fmla="*/ 2147483647 w 64"/>
                <a:gd name="T37" fmla="*/ 2147483647 h 88"/>
                <a:gd name="T38" fmla="*/ 2147483647 w 64"/>
                <a:gd name="T39" fmla="*/ 2147483647 h 88"/>
                <a:gd name="T40" fmla="*/ 2147483647 w 64"/>
                <a:gd name="T41" fmla="*/ 2147483647 h 88"/>
                <a:gd name="T42" fmla="*/ 2147483647 w 64"/>
                <a:gd name="T43" fmla="*/ 2147483647 h 88"/>
                <a:gd name="T44" fmla="*/ 2147483647 w 64"/>
                <a:gd name="T45" fmla="*/ 2147483647 h 88"/>
                <a:gd name="T46" fmla="*/ 2147483647 w 64"/>
                <a:gd name="T47" fmla="*/ 2147483647 h 88"/>
                <a:gd name="T48" fmla="*/ 2147483647 w 64"/>
                <a:gd name="T49" fmla="*/ 0 h 88"/>
                <a:gd name="T50" fmla="*/ 2147483647 w 64"/>
                <a:gd name="T51" fmla="*/ 2147483647 h 88"/>
                <a:gd name="T52" fmla="*/ 0 w 64"/>
                <a:gd name="T53" fmla="*/ 2147483647 h 88"/>
                <a:gd name="T54" fmla="*/ 2147483647 w 64"/>
                <a:gd name="T55" fmla="*/ 2147483647 h 88"/>
                <a:gd name="T56" fmla="*/ 2147483647 w 64"/>
                <a:gd name="T57" fmla="*/ 2147483647 h 88"/>
                <a:gd name="T58" fmla="*/ 2147483647 w 64"/>
                <a:gd name="T59" fmla="*/ 2147483647 h 88"/>
                <a:gd name="T60" fmla="*/ 2147483647 w 64"/>
                <a:gd name="T61" fmla="*/ 2147483647 h 88"/>
                <a:gd name="T62" fmla="*/ 2147483647 w 64"/>
                <a:gd name="T63" fmla="*/ 2147483647 h 88"/>
                <a:gd name="T64" fmla="*/ 2147483647 w 64"/>
                <a:gd name="T65" fmla="*/ 2147483647 h 88"/>
                <a:gd name="T66" fmla="*/ 2147483647 w 64"/>
                <a:gd name="T67" fmla="*/ 2147483647 h 88"/>
                <a:gd name="T68" fmla="*/ 2147483647 w 64"/>
                <a:gd name="T69" fmla="*/ 2147483647 h 8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4"/>
                <a:gd name="T106" fmla="*/ 0 h 88"/>
                <a:gd name="T107" fmla="*/ 64 w 64"/>
                <a:gd name="T108" fmla="*/ 88 h 8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4" h="88">
                  <a:moveTo>
                    <a:pt x="64" y="80"/>
                  </a:moveTo>
                  <a:lnTo>
                    <a:pt x="56" y="64"/>
                  </a:lnTo>
                  <a:lnTo>
                    <a:pt x="48" y="48"/>
                  </a:lnTo>
                  <a:lnTo>
                    <a:pt x="56" y="4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40" y="8"/>
                  </a:lnTo>
                  <a:lnTo>
                    <a:pt x="24" y="0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8" y="40"/>
                  </a:lnTo>
                  <a:lnTo>
                    <a:pt x="16" y="40"/>
                  </a:lnTo>
                  <a:lnTo>
                    <a:pt x="24" y="56"/>
                  </a:lnTo>
                  <a:lnTo>
                    <a:pt x="16" y="80"/>
                  </a:lnTo>
                  <a:lnTo>
                    <a:pt x="32" y="88"/>
                  </a:lnTo>
                  <a:lnTo>
                    <a:pt x="40" y="88"/>
                  </a:lnTo>
                  <a:lnTo>
                    <a:pt x="64" y="80"/>
                  </a:lnTo>
                  <a:lnTo>
                    <a:pt x="56" y="64"/>
                  </a:lnTo>
                  <a:lnTo>
                    <a:pt x="48" y="48"/>
                  </a:lnTo>
                  <a:lnTo>
                    <a:pt x="56" y="4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40" y="8"/>
                  </a:lnTo>
                  <a:lnTo>
                    <a:pt x="24" y="0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8" y="40"/>
                  </a:lnTo>
                  <a:lnTo>
                    <a:pt x="16" y="40"/>
                  </a:lnTo>
                  <a:lnTo>
                    <a:pt x="24" y="56"/>
                  </a:lnTo>
                  <a:lnTo>
                    <a:pt x="16" y="80"/>
                  </a:lnTo>
                  <a:lnTo>
                    <a:pt x="32" y="88"/>
                  </a:lnTo>
                  <a:lnTo>
                    <a:pt x="40" y="88"/>
                  </a:lnTo>
                  <a:lnTo>
                    <a:pt x="64" y="8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37" name="Freeform 790"/>
            <p:cNvSpPr/>
            <p:nvPr/>
          </p:nvSpPr>
          <p:spPr bwMode="auto">
            <a:xfrm>
              <a:off x="1995157" y="3398613"/>
              <a:ext cx="42450" cy="51114"/>
            </a:xfrm>
            <a:custGeom>
              <a:avLst/>
              <a:gdLst>
                <a:gd name="T0" fmla="*/ 2147483647 w 40"/>
                <a:gd name="T1" fmla="*/ 2147483647 h 48"/>
                <a:gd name="T2" fmla="*/ 2147483647 w 40"/>
                <a:gd name="T3" fmla="*/ 2147483647 h 48"/>
                <a:gd name="T4" fmla="*/ 2147483647 w 40"/>
                <a:gd name="T5" fmla="*/ 2147483647 h 48"/>
                <a:gd name="T6" fmla="*/ 2147483647 w 40"/>
                <a:gd name="T7" fmla="*/ 2147483647 h 48"/>
                <a:gd name="T8" fmla="*/ 2147483647 w 40"/>
                <a:gd name="T9" fmla="*/ 2147483647 h 48"/>
                <a:gd name="T10" fmla="*/ 2147483647 w 40"/>
                <a:gd name="T11" fmla="*/ 0 h 48"/>
                <a:gd name="T12" fmla="*/ 2147483647 w 40"/>
                <a:gd name="T13" fmla="*/ 0 h 48"/>
                <a:gd name="T14" fmla="*/ 0 w 40"/>
                <a:gd name="T15" fmla="*/ 2147483647 h 48"/>
                <a:gd name="T16" fmla="*/ 2147483647 w 40"/>
                <a:gd name="T17" fmla="*/ 2147483647 h 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0"/>
                <a:gd name="T28" fmla="*/ 0 h 48"/>
                <a:gd name="T29" fmla="*/ 40 w 40"/>
                <a:gd name="T30" fmla="*/ 48 h 4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0" h="48">
                  <a:moveTo>
                    <a:pt x="8" y="32"/>
                  </a:moveTo>
                  <a:lnTo>
                    <a:pt x="8" y="48"/>
                  </a:lnTo>
                  <a:lnTo>
                    <a:pt x="24" y="40"/>
                  </a:lnTo>
                  <a:lnTo>
                    <a:pt x="40" y="16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16"/>
                  </a:lnTo>
                  <a:lnTo>
                    <a:pt x="8" y="32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38" name="Freeform 791"/>
            <p:cNvSpPr/>
            <p:nvPr/>
          </p:nvSpPr>
          <p:spPr bwMode="auto">
            <a:xfrm>
              <a:off x="1741322" y="3780665"/>
              <a:ext cx="262498" cy="542322"/>
            </a:xfrm>
            <a:custGeom>
              <a:avLst/>
              <a:gdLst>
                <a:gd name="T0" fmla="*/ 2147483647 w 248"/>
                <a:gd name="T1" fmla="*/ 2147483647 h 512"/>
                <a:gd name="T2" fmla="*/ 2147483647 w 248"/>
                <a:gd name="T3" fmla="*/ 2147483647 h 512"/>
                <a:gd name="T4" fmla="*/ 2147483647 w 248"/>
                <a:gd name="T5" fmla="*/ 2147483647 h 512"/>
                <a:gd name="T6" fmla="*/ 2147483647 w 248"/>
                <a:gd name="T7" fmla="*/ 2147483647 h 512"/>
                <a:gd name="T8" fmla="*/ 2147483647 w 248"/>
                <a:gd name="T9" fmla="*/ 2147483647 h 512"/>
                <a:gd name="T10" fmla="*/ 2147483647 w 248"/>
                <a:gd name="T11" fmla="*/ 2147483647 h 512"/>
                <a:gd name="T12" fmla="*/ 2147483647 w 248"/>
                <a:gd name="T13" fmla="*/ 2147483647 h 512"/>
                <a:gd name="T14" fmla="*/ 2147483647 w 248"/>
                <a:gd name="T15" fmla="*/ 2147483647 h 512"/>
                <a:gd name="T16" fmla="*/ 2147483647 w 248"/>
                <a:gd name="T17" fmla="*/ 2147483647 h 512"/>
                <a:gd name="T18" fmla="*/ 2147483647 w 248"/>
                <a:gd name="T19" fmla="*/ 2147483647 h 512"/>
                <a:gd name="T20" fmla="*/ 2147483647 w 248"/>
                <a:gd name="T21" fmla="*/ 2147483647 h 512"/>
                <a:gd name="T22" fmla="*/ 2147483647 w 248"/>
                <a:gd name="T23" fmla="*/ 2147483647 h 512"/>
                <a:gd name="T24" fmla="*/ 2147483647 w 248"/>
                <a:gd name="T25" fmla="*/ 2147483647 h 512"/>
                <a:gd name="T26" fmla="*/ 2147483647 w 248"/>
                <a:gd name="T27" fmla="*/ 2147483647 h 512"/>
                <a:gd name="T28" fmla="*/ 2147483647 w 248"/>
                <a:gd name="T29" fmla="*/ 0 h 512"/>
                <a:gd name="T30" fmla="*/ 2147483647 w 248"/>
                <a:gd name="T31" fmla="*/ 0 h 512"/>
                <a:gd name="T32" fmla="*/ 2147483647 w 248"/>
                <a:gd name="T33" fmla="*/ 2147483647 h 512"/>
                <a:gd name="T34" fmla="*/ 2147483647 w 248"/>
                <a:gd name="T35" fmla="*/ 0 h 512"/>
                <a:gd name="T36" fmla="*/ 2147483647 w 248"/>
                <a:gd name="T37" fmla="*/ 0 h 512"/>
                <a:gd name="T38" fmla="*/ 2147483647 w 248"/>
                <a:gd name="T39" fmla="*/ 2147483647 h 512"/>
                <a:gd name="T40" fmla="*/ 2147483647 w 248"/>
                <a:gd name="T41" fmla="*/ 2147483647 h 512"/>
                <a:gd name="T42" fmla="*/ 2147483647 w 248"/>
                <a:gd name="T43" fmla="*/ 2147483647 h 512"/>
                <a:gd name="T44" fmla="*/ 2147483647 w 248"/>
                <a:gd name="T45" fmla="*/ 2147483647 h 512"/>
                <a:gd name="T46" fmla="*/ 2147483647 w 248"/>
                <a:gd name="T47" fmla="*/ 2147483647 h 512"/>
                <a:gd name="T48" fmla="*/ 2147483647 w 248"/>
                <a:gd name="T49" fmla="*/ 2147483647 h 512"/>
                <a:gd name="T50" fmla="*/ 2147483647 w 248"/>
                <a:gd name="T51" fmla="*/ 2147483647 h 512"/>
                <a:gd name="T52" fmla="*/ 2147483647 w 248"/>
                <a:gd name="T53" fmla="*/ 2147483647 h 512"/>
                <a:gd name="T54" fmla="*/ 2147483647 w 248"/>
                <a:gd name="T55" fmla="*/ 2147483647 h 512"/>
                <a:gd name="T56" fmla="*/ 2147483647 w 248"/>
                <a:gd name="T57" fmla="*/ 2147483647 h 512"/>
                <a:gd name="T58" fmla="*/ 2147483647 w 248"/>
                <a:gd name="T59" fmla="*/ 2147483647 h 512"/>
                <a:gd name="T60" fmla="*/ 2147483647 w 248"/>
                <a:gd name="T61" fmla="*/ 2147483647 h 512"/>
                <a:gd name="T62" fmla="*/ 2147483647 w 248"/>
                <a:gd name="T63" fmla="*/ 2147483647 h 512"/>
                <a:gd name="T64" fmla="*/ 0 w 248"/>
                <a:gd name="T65" fmla="*/ 2147483647 h 512"/>
                <a:gd name="T66" fmla="*/ 2147483647 w 248"/>
                <a:gd name="T67" fmla="*/ 2147483647 h 512"/>
                <a:gd name="T68" fmla="*/ 2147483647 w 248"/>
                <a:gd name="T69" fmla="*/ 2147483647 h 512"/>
                <a:gd name="T70" fmla="*/ 2147483647 w 248"/>
                <a:gd name="T71" fmla="*/ 2147483647 h 512"/>
                <a:gd name="T72" fmla="*/ 2147483647 w 248"/>
                <a:gd name="T73" fmla="*/ 2147483647 h 512"/>
                <a:gd name="T74" fmla="*/ 2147483647 w 248"/>
                <a:gd name="T75" fmla="*/ 2147483647 h 512"/>
                <a:gd name="T76" fmla="*/ 2147483647 w 248"/>
                <a:gd name="T77" fmla="*/ 2147483647 h 512"/>
                <a:gd name="T78" fmla="*/ 2147483647 w 248"/>
                <a:gd name="T79" fmla="*/ 2147483647 h 512"/>
                <a:gd name="T80" fmla="*/ 2147483647 w 248"/>
                <a:gd name="T81" fmla="*/ 2147483647 h 512"/>
                <a:gd name="T82" fmla="*/ 2147483647 w 248"/>
                <a:gd name="T83" fmla="*/ 2147483647 h 512"/>
                <a:gd name="T84" fmla="*/ 2147483647 w 248"/>
                <a:gd name="T85" fmla="*/ 2147483647 h 512"/>
                <a:gd name="T86" fmla="*/ 2147483647 w 248"/>
                <a:gd name="T87" fmla="*/ 2147483647 h 512"/>
                <a:gd name="T88" fmla="*/ 2147483647 w 248"/>
                <a:gd name="T89" fmla="*/ 2147483647 h 512"/>
                <a:gd name="T90" fmla="*/ 2147483647 w 248"/>
                <a:gd name="T91" fmla="*/ 2147483647 h 512"/>
                <a:gd name="T92" fmla="*/ 2147483647 w 248"/>
                <a:gd name="T93" fmla="*/ 2147483647 h 512"/>
                <a:gd name="T94" fmla="*/ 2147483647 w 248"/>
                <a:gd name="T95" fmla="*/ 2147483647 h 512"/>
                <a:gd name="T96" fmla="*/ 2147483647 w 248"/>
                <a:gd name="T97" fmla="*/ 2147483647 h 512"/>
                <a:gd name="T98" fmla="*/ 2147483647 w 248"/>
                <a:gd name="T99" fmla="*/ 2147483647 h 512"/>
                <a:gd name="T100" fmla="*/ 2147483647 w 248"/>
                <a:gd name="T101" fmla="*/ 2147483647 h 512"/>
                <a:gd name="T102" fmla="*/ 2147483647 w 248"/>
                <a:gd name="T103" fmla="*/ 2147483647 h 512"/>
                <a:gd name="T104" fmla="*/ 2147483647 w 248"/>
                <a:gd name="T105" fmla="*/ 2147483647 h 512"/>
                <a:gd name="T106" fmla="*/ 2147483647 w 248"/>
                <a:gd name="T107" fmla="*/ 2147483647 h 512"/>
                <a:gd name="T108" fmla="*/ 2147483647 w 248"/>
                <a:gd name="T109" fmla="*/ 2147483647 h 512"/>
                <a:gd name="T110" fmla="*/ 2147483647 w 248"/>
                <a:gd name="T111" fmla="*/ 2147483647 h 512"/>
                <a:gd name="T112" fmla="*/ 2147483647 w 248"/>
                <a:gd name="T113" fmla="*/ 2147483647 h 512"/>
                <a:gd name="T114" fmla="*/ 2147483647 w 248"/>
                <a:gd name="T115" fmla="*/ 2147483647 h 512"/>
                <a:gd name="T116" fmla="*/ 2147483647 w 248"/>
                <a:gd name="T117" fmla="*/ 2147483647 h 512"/>
                <a:gd name="T118" fmla="*/ 2147483647 w 248"/>
                <a:gd name="T119" fmla="*/ 2147483647 h 512"/>
                <a:gd name="T120" fmla="*/ 2147483647 w 248"/>
                <a:gd name="T121" fmla="*/ 2147483647 h 512"/>
                <a:gd name="T122" fmla="*/ 2147483647 w 248"/>
                <a:gd name="T123" fmla="*/ 2147483647 h 51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48"/>
                <a:gd name="T187" fmla="*/ 0 h 512"/>
                <a:gd name="T188" fmla="*/ 248 w 248"/>
                <a:gd name="T189" fmla="*/ 512 h 512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48" h="512">
                  <a:moveTo>
                    <a:pt x="192" y="144"/>
                  </a:moveTo>
                  <a:lnTo>
                    <a:pt x="192" y="128"/>
                  </a:lnTo>
                  <a:lnTo>
                    <a:pt x="200" y="112"/>
                  </a:lnTo>
                  <a:lnTo>
                    <a:pt x="232" y="88"/>
                  </a:lnTo>
                  <a:lnTo>
                    <a:pt x="240" y="80"/>
                  </a:lnTo>
                  <a:lnTo>
                    <a:pt x="248" y="56"/>
                  </a:lnTo>
                  <a:lnTo>
                    <a:pt x="248" y="48"/>
                  </a:lnTo>
                  <a:lnTo>
                    <a:pt x="232" y="56"/>
                  </a:lnTo>
                  <a:lnTo>
                    <a:pt x="208" y="72"/>
                  </a:lnTo>
                  <a:lnTo>
                    <a:pt x="192" y="64"/>
                  </a:lnTo>
                  <a:lnTo>
                    <a:pt x="192" y="40"/>
                  </a:lnTo>
                  <a:lnTo>
                    <a:pt x="184" y="32"/>
                  </a:lnTo>
                  <a:lnTo>
                    <a:pt x="160" y="24"/>
                  </a:lnTo>
                  <a:lnTo>
                    <a:pt x="144" y="16"/>
                  </a:lnTo>
                  <a:lnTo>
                    <a:pt x="136" y="0"/>
                  </a:lnTo>
                  <a:lnTo>
                    <a:pt x="120" y="0"/>
                  </a:lnTo>
                  <a:lnTo>
                    <a:pt x="112" y="8"/>
                  </a:lnTo>
                  <a:lnTo>
                    <a:pt x="96" y="0"/>
                  </a:lnTo>
                  <a:lnTo>
                    <a:pt x="88" y="0"/>
                  </a:lnTo>
                  <a:lnTo>
                    <a:pt x="80" y="8"/>
                  </a:lnTo>
                  <a:lnTo>
                    <a:pt x="80" y="24"/>
                  </a:lnTo>
                  <a:lnTo>
                    <a:pt x="64" y="40"/>
                  </a:lnTo>
                  <a:lnTo>
                    <a:pt x="64" y="64"/>
                  </a:lnTo>
                  <a:lnTo>
                    <a:pt x="56" y="80"/>
                  </a:lnTo>
                  <a:lnTo>
                    <a:pt x="48" y="128"/>
                  </a:lnTo>
                  <a:lnTo>
                    <a:pt x="48" y="168"/>
                  </a:lnTo>
                  <a:lnTo>
                    <a:pt x="24" y="224"/>
                  </a:lnTo>
                  <a:lnTo>
                    <a:pt x="24" y="280"/>
                  </a:lnTo>
                  <a:lnTo>
                    <a:pt x="24" y="304"/>
                  </a:lnTo>
                  <a:lnTo>
                    <a:pt x="16" y="336"/>
                  </a:lnTo>
                  <a:lnTo>
                    <a:pt x="24" y="352"/>
                  </a:lnTo>
                  <a:lnTo>
                    <a:pt x="16" y="416"/>
                  </a:lnTo>
                  <a:lnTo>
                    <a:pt x="0" y="440"/>
                  </a:lnTo>
                  <a:lnTo>
                    <a:pt x="8" y="464"/>
                  </a:lnTo>
                  <a:lnTo>
                    <a:pt x="16" y="488"/>
                  </a:lnTo>
                  <a:lnTo>
                    <a:pt x="80" y="512"/>
                  </a:lnTo>
                  <a:lnTo>
                    <a:pt x="64" y="496"/>
                  </a:lnTo>
                  <a:lnTo>
                    <a:pt x="56" y="472"/>
                  </a:lnTo>
                  <a:lnTo>
                    <a:pt x="64" y="448"/>
                  </a:lnTo>
                  <a:lnTo>
                    <a:pt x="80" y="424"/>
                  </a:lnTo>
                  <a:lnTo>
                    <a:pt x="88" y="416"/>
                  </a:lnTo>
                  <a:lnTo>
                    <a:pt x="96" y="392"/>
                  </a:lnTo>
                  <a:lnTo>
                    <a:pt x="88" y="384"/>
                  </a:lnTo>
                  <a:lnTo>
                    <a:pt x="80" y="368"/>
                  </a:lnTo>
                  <a:lnTo>
                    <a:pt x="96" y="344"/>
                  </a:lnTo>
                  <a:lnTo>
                    <a:pt x="112" y="328"/>
                  </a:lnTo>
                  <a:lnTo>
                    <a:pt x="120" y="304"/>
                  </a:lnTo>
                  <a:lnTo>
                    <a:pt x="120" y="296"/>
                  </a:lnTo>
                  <a:lnTo>
                    <a:pt x="112" y="296"/>
                  </a:lnTo>
                  <a:lnTo>
                    <a:pt x="112" y="288"/>
                  </a:lnTo>
                  <a:lnTo>
                    <a:pt x="136" y="280"/>
                  </a:lnTo>
                  <a:lnTo>
                    <a:pt x="144" y="264"/>
                  </a:lnTo>
                  <a:lnTo>
                    <a:pt x="152" y="248"/>
                  </a:lnTo>
                  <a:lnTo>
                    <a:pt x="192" y="232"/>
                  </a:lnTo>
                  <a:lnTo>
                    <a:pt x="200" y="224"/>
                  </a:lnTo>
                  <a:lnTo>
                    <a:pt x="208" y="224"/>
                  </a:lnTo>
                  <a:lnTo>
                    <a:pt x="216" y="200"/>
                  </a:lnTo>
                  <a:lnTo>
                    <a:pt x="208" y="184"/>
                  </a:lnTo>
                  <a:lnTo>
                    <a:pt x="192" y="176"/>
                  </a:lnTo>
                  <a:lnTo>
                    <a:pt x="208" y="176"/>
                  </a:lnTo>
                  <a:lnTo>
                    <a:pt x="192" y="168"/>
                  </a:lnTo>
                  <a:lnTo>
                    <a:pt x="192" y="144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39" name="Freeform 792"/>
            <p:cNvSpPr/>
            <p:nvPr/>
          </p:nvSpPr>
          <p:spPr bwMode="auto">
            <a:xfrm>
              <a:off x="1885133" y="3746877"/>
              <a:ext cx="118687" cy="110024"/>
            </a:xfrm>
            <a:custGeom>
              <a:avLst/>
              <a:gdLst>
                <a:gd name="T0" fmla="*/ 2147483647 w 112"/>
                <a:gd name="T1" fmla="*/ 0 h 104"/>
                <a:gd name="T2" fmla="*/ 0 w 112"/>
                <a:gd name="T3" fmla="*/ 2147483647 h 104"/>
                <a:gd name="T4" fmla="*/ 0 w 112"/>
                <a:gd name="T5" fmla="*/ 2147483647 h 104"/>
                <a:gd name="T6" fmla="*/ 2147483647 w 112"/>
                <a:gd name="T7" fmla="*/ 2147483647 h 104"/>
                <a:gd name="T8" fmla="*/ 2147483647 w 112"/>
                <a:gd name="T9" fmla="*/ 2147483647 h 104"/>
                <a:gd name="T10" fmla="*/ 2147483647 w 112"/>
                <a:gd name="T11" fmla="*/ 2147483647 h 104"/>
                <a:gd name="T12" fmla="*/ 2147483647 w 112"/>
                <a:gd name="T13" fmla="*/ 2147483647 h 104"/>
                <a:gd name="T14" fmla="*/ 2147483647 w 112"/>
                <a:gd name="T15" fmla="*/ 2147483647 h 104"/>
                <a:gd name="T16" fmla="*/ 2147483647 w 112"/>
                <a:gd name="T17" fmla="*/ 2147483647 h 104"/>
                <a:gd name="T18" fmla="*/ 2147483647 w 112"/>
                <a:gd name="T19" fmla="*/ 2147483647 h 104"/>
                <a:gd name="T20" fmla="*/ 2147483647 w 112"/>
                <a:gd name="T21" fmla="*/ 2147483647 h 104"/>
                <a:gd name="T22" fmla="*/ 2147483647 w 112"/>
                <a:gd name="T23" fmla="*/ 2147483647 h 104"/>
                <a:gd name="T24" fmla="*/ 2147483647 w 112"/>
                <a:gd name="T25" fmla="*/ 2147483647 h 104"/>
                <a:gd name="T26" fmla="*/ 2147483647 w 112"/>
                <a:gd name="T27" fmla="*/ 2147483647 h 104"/>
                <a:gd name="T28" fmla="*/ 2147483647 w 112"/>
                <a:gd name="T29" fmla="*/ 2147483647 h 104"/>
                <a:gd name="T30" fmla="*/ 2147483647 w 112"/>
                <a:gd name="T31" fmla="*/ 2147483647 h 104"/>
                <a:gd name="T32" fmla="*/ 2147483647 w 112"/>
                <a:gd name="T33" fmla="*/ 2147483647 h 104"/>
                <a:gd name="T34" fmla="*/ 2147483647 w 112"/>
                <a:gd name="T35" fmla="*/ 0 h 104"/>
                <a:gd name="T36" fmla="*/ 2147483647 w 112"/>
                <a:gd name="T37" fmla="*/ 0 h 104"/>
                <a:gd name="T38" fmla="*/ 2147483647 w 112"/>
                <a:gd name="T39" fmla="*/ 0 h 10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12"/>
                <a:gd name="T61" fmla="*/ 0 h 104"/>
                <a:gd name="T62" fmla="*/ 112 w 112"/>
                <a:gd name="T63" fmla="*/ 104 h 10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12" h="104">
                  <a:moveTo>
                    <a:pt x="32" y="0"/>
                  </a:moveTo>
                  <a:lnTo>
                    <a:pt x="0" y="24"/>
                  </a:lnTo>
                  <a:lnTo>
                    <a:pt x="0" y="32"/>
                  </a:lnTo>
                  <a:lnTo>
                    <a:pt x="8" y="48"/>
                  </a:lnTo>
                  <a:lnTo>
                    <a:pt x="24" y="56"/>
                  </a:lnTo>
                  <a:lnTo>
                    <a:pt x="48" y="64"/>
                  </a:lnTo>
                  <a:lnTo>
                    <a:pt x="56" y="72"/>
                  </a:lnTo>
                  <a:lnTo>
                    <a:pt x="56" y="96"/>
                  </a:lnTo>
                  <a:lnTo>
                    <a:pt x="72" y="104"/>
                  </a:lnTo>
                  <a:lnTo>
                    <a:pt x="96" y="88"/>
                  </a:lnTo>
                  <a:lnTo>
                    <a:pt x="112" y="80"/>
                  </a:lnTo>
                  <a:lnTo>
                    <a:pt x="104" y="72"/>
                  </a:lnTo>
                  <a:lnTo>
                    <a:pt x="104" y="56"/>
                  </a:lnTo>
                  <a:lnTo>
                    <a:pt x="96" y="56"/>
                  </a:lnTo>
                  <a:lnTo>
                    <a:pt x="80" y="32"/>
                  </a:lnTo>
                  <a:lnTo>
                    <a:pt x="72" y="24"/>
                  </a:lnTo>
                  <a:lnTo>
                    <a:pt x="56" y="8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40" name="Freeform 793"/>
            <p:cNvSpPr/>
            <p:nvPr/>
          </p:nvSpPr>
          <p:spPr bwMode="auto">
            <a:xfrm>
              <a:off x="1944043" y="3899352"/>
              <a:ext cx="68440" cy="84900"/>
            </a:xfrm>
            <a:custGeom>
              <a:avLst/>
              <a:gdLst>
                <a:gd name="T0" fmla="*/ 2147483647 w 64"/>
                <a:gd name="T1" fmla="*/ 2147483647 h 80"/>
                <a:gd name="T2" fmla="*/ 2147483647 w 64"/>
                <a:gd name="T3" fmla="*/ 2147483647 h 80"/>
                <a:gd name="T4" fmla="*/ 2147483647 w 64"/>
                <a:gd name="T5" fmla="*/ 0 h 80"/>
                <a:gd name="T6" fmla="*/ 0 w 64"/>
                <a:gd name="T7" fmla="*/ 2147483647 h 80"/>
                <a:gd name="T8" fmla="*/ 0 w 64"/>
                <a:gd name="T9" fmla="*/ 2147483647 h 80"/>
                <a:gd name="T10" fmla="*/ 0 w 64"/>
                <a:gd name="T11" fmla="*/ 2147483647 h 80"/>
                <a:gd name="T12" fmla="*/ 2147483647 w 64"/>
                <a:gd name="T13" fmla="*/ 2147483647 h 80"/>
                <a:gd name="T14" fmla="*/ 2147483647 w 64"/>
                <a:gd name="T15" fmla="*/ 2147483647 h 80"/>
                <a:gd name="T16" fmla="*/ 2147483647 w 64"/>
                <a:gd name="T17" fmla="*/ 2147483647 h 80"/>
                <a:gd name="T18" fmla="*/ 2147483647 w 64"/>
                <a:gd name="T19" fmla="*/ 2147483647 h 80"/>
                <a:gd name="T20" fmla="*/ 2147483647 w 64"/>
                <a:gd name="T21" fmla="*/ 2147483647 h 80"/>
                <a:gd name="T22" fmla="*/ 2147483647 w 64"/>
                <a:gd name="T23" fmla="*/ 2147483647 h 80"/>
                <a:gd name="T24" fmla="*/ 2147483647 w 64"/>
                <a:gd name="T25" fmla="*/ 2147483647 h 8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4"/>
                <a:gd name="T40" fmla="*/ 0 h 80"/>
                <a:gd name="T41" fmla="*/ 64 w 64"/>
                <a:gd name="T42" fmla="*/ 80 h 8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4" h="80">
                  <a:moveTo>
                    <a:pt x="40" y="16"/>
                  </a:moveTo>
                  <a:lnTo>
                    <a:pt x="24" y="8"/>
                  </a:lnTo>
                  <a:lnTo>
                    <a:pt x="8" y="0"/>
                  </a:lnTo>
                  <a:lnTo>
                    <a:pt x="0" y="16"/>
                  </a:lnTo>
                  <a:lnTo>
                    <a:pt x="0" y="32"/>
                  </a:lnTo>
                  <a:lnTo>
                    <a:pt x="0" y="56"/>
                  </a:lnTo>
                  <a:lnTo>
                    <a:pt x="16" y="64"/>
                  </a:lnTo>
                  <a:lnTo>
                    <a:pt x="24" y="72"/>
                  </a:lnTo>
                  <a:lnTo>
                    <a:pt x="40" y="80"/>
                  </a:lnTo>
                  <a:lnTo>
                    <a:pt x="64" y="64"/>
                  </a:lnTo>
                  <a:lnTo>
                    <a:pt x="64" y="56"/>
                  </a:lnTo>
                  <a:lnTo>
                    <a:pt x="56" y="32"/>
                  </a:lnTo>
                  <a:lnTo>
                    <a:pt x="40" y="16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41" name="Freeform 794"/>
            <p:cNvSpPr/>
            <p:nvPr/>
          </p:nvSpPr>
          <p:spPr bwMode="auto">
            <a:xfrm>
              <a:off x="1791569" y="3610864"/>
              <a:ext cx="152474" cy="178464"/>
            </a:xfrm>
            <a:custGeom>
              <a:avLst/>
              <a:gdLst>
                <a:gd name="T0" fmla="*/ 2147483647 w 144"/>
                <a:gd name="T1" fmla="*/ 2147483647 h 168"/>
                <a:gd name="T2" fmla="*/ 2147483647 w 144"/>
                <a:gd name="T3" fmla="*/ 2147483647 h 168"/>
                <a:gd name="T4" fmla="*/ 2147483647 w 144"/>
                <a:gd name="T5" fmla="*/ 2147483647 h 168"/>
                <a:gd name="T6" fmla="*/ 2147483647 w 144"/>
                <a:gd name="T7" fmla="*/ 2147483647 h 168"/>
                <a:gd name="T8" fmla="*/ 2147483647 w 144"/>
                <a:gd name="T9" fmla="*/ 2147483647 h 168"/>
                <a:gd name="T10" fmla="*/ 2147483647 w 144"/>
                <a:gd name="T11" fmla="*/ 2147483647 h 168"/>
                <a:gd name="T12" fmla="*/ 2147483647 w 144"/>
                <a:gd name="T13" fmla="*/ 2147483647 h 168"/>
                <a:gd name="T14" fmla="*/ 2147483647 w 144"/>
                <a:gd name="T15" fmla="*/ 2147483647 h 168"/>
                <a:gd name="T16" fmla="*/ 2147483647 w 144"/>
                <a:gd name="T17" fmla="*/ 2147483647 h 168"/>
                <a:gd name="T18" fmla="*/ 2147483647 w 144"/>
                <a:gd name="T19" fmla="*/ 2147483647 h 168"/>
                <a:gd name="T20" fmla="*/ 2147483647 w 144"/>
                <a:gd name="T21" fmla="*/ 2147483647 h 168"/>
                <a:gd name="T22" fmla="*/ 2147483647 w 144"/>
                <a:gd name="T23" fmla="*/ 2147483647 h 168"/>
                <a:gd name="T24" fmla="*/ 2147483647 w 144"/>
                <a:gd name="T25" fmla="*/ 2147483647 h 168"/>
                <a:gd name="T26" fmla="*/ 2147483647 w 144"/>
                <a:gd name="T27" fmla="*/ 0 h 168"/>
                <a:gd name="T28" fmla="*/ 2147483647 w 144"/>
                <a:gd name="T29" fmla="*/ 2147483647 h 168"/>
                <a:gd name="T30" fmla="*/ 0 w 144"/>
                <a:gd name="T31" fmla="*/ 2147483647 h 168"/>
                <a:gd name="T32" fmla="*/ 2147483647 w 144"/>
                <a:gd name="T33" fmla="*/ 2147483647 h 168"/>
                <a:gd name="T34" fmla="*/ 2147483647 w 144"/>
                <a:gd name="T35" fmla="*/ 2147483647 h 168"/>
                <a:gd name="T36" fmla="*/ 0 w 144"/>
                <a:gd name="T37" fmla="*/ 2147483647 h 168"/>
                <a:gd name="T38" fmla="*/ 0 w 144"/>
                <a:gd name="T39" fmla="*/ 2147483647 h 168"/>
                <a:gd name="T40" fmla="*/ 2147483647 w 144"/>
                <a:gd name="T41" fmla="*/ 2147483647 h 168"/>
                <a:gd name="T42" fmla="*/ 2147483647 w 144"/>
                <a:gd name="T43" fmla="*/ 2147483647 h 168"/>
                <a:gd name="T44" fmla="*/ 2147483647 w 144"/>
                <a:gd name="T45" fmla="*/ 2147483647 h 168"/>
                <a:gd name="T46" fmla="*/ 2147483647 w 144"/>
                <a:gd name="T47" fmla="*/ 2147483647 h 168"/>
                <a:gd name="T48" fmla="*/ 2147483647 w 144"/>
                <a:gd name="T49" fmla="*/ 2147483647 h 168"/>
                <a:gd name="T50" fmla="*/ 2147483647 w 144"/>
                <a:gd name="T51" fmla="*/ 2147483647 h 168"/>
                <a:gd name="T52" fmla="*/ 2147483647 w 144"/>
                <a:gd name="T53" fmla="*/ 2147483647 h 168"/>
                <a:gd name="T54" fmla="*/ 2147483647 w 144"/>
                <a:gd name="T55" fmla="*/ 2147483647 h 168"/>
                <a:gd name="T56" fmla="*/ 2147483647 w 144"/>
                <a:gd name="T57" fmla="*/ 2147483647 h 168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44"/>
                <a:gd name="T88" fmla="*/ 0 h 168"/>
                <a:gd name="T89" fmla="*/ 144 w 144"/>
                <a:gd name="T90" fmla="*/ 168 h 168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44" h="168">
                  <a:moveTo>
                    <a:pt x="88" y="160"/>
                  </a:moveTo>
                  <a:lnTo>
                    <a:pt x="88" y="152"/>
                  </a:lnTo>
                  <a:lnTo>
                    <a:pt x="120" y="128"/>
                  </a:lnTo>
                  <a:lnTo>
                    <a:pt x="136" y="128"/>
                  </a:lnTo>
                  <a:lnTo>
                    <a:pt x="144" y="128"/>
                  </a:lnTo>
                  <a:lnTo>
                    <a:pt x="144" y="104"/>
                  </a:lnTo>
                  <a:lnTo>
                    <a:pt x="144" y="88"/>
                  </a:lnTo>
                  <a:lnTo>
                    <a:pt x="120" y="80"/>
                  </a:lnTo>
                  <a:lnTo>
                    <a:pt x="112" y="72"/>
                  </a:lnTo>
                  <a:lnTo>
                    <a:pt x="112" y="56"/>
                  </a:lnTo>
                  <a:lnTo>
                    <a:pt x="88" y="40"/>
                  </a:lnTo>
                  <a:lnTo>
                    <a:pt x="64" y="32"/>
                  </a:lnTo>
                  <a:lnTo>
                    <a:pt x="56" y="8"/>
                  </a:lnTo>
                  <a:lnTo>
                    <a:pt x="32" y="0"/>
                  </a:lnTo>
                  <a:lnTo>
                    <a:pt x="16" y="16"/>
                  </a:lnTo>
                  <a:lnTo>
                    <a:pt x="0" y="16"/>
                  </a:lnTo>
                  <a:lnTo>
                    <a:pt x="8" y="32"/>
                  </a:lnTo>
                  <a:lnTo>
                    <a:pt x="8" y="64"/>
                  </a:lnTo>
                  <a:lnTo>
                    <a:pt x="0" y="88"/>
                  </a:lnTo>
                  <a:lnTo>
                    <a:pt x="0" y="104"/>
                  </a:lnTo>
                  <a:lnTo>
                    <a:pt x="16" y="112"/>
                  </a:lnTo>
                  <a:lnTo>
                    <a:pt x="8" y="128"/>
                  </a:lnTo>
                  <a:lnTo>
                    <a:pt x="24" y="160"/>
                  </a:lnTo>
                  <a:lnTo>
                    <a:pt x="32" y="168"/>
                  </a:lnTo>
                  <a:lnTo>
                    <a:pt x="40" y="160"/>
                  </a:lnTo>
                  <a:lnTo>
                    <a:pt x="48" y="160"/>
                  </a:lnTo>
                  <a:lnTo>
                    <a:pt x="64" y="168"/>
                  </a:lnTo>
                  <a:lnTo>
                    <a:pt x="72" y="160"/>
                  </a:lnTo>
                  <a:lnTo>
                    <a:pt x="88" y="16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42" name="Freeform 795"/>
            <p:cNvSpPr/>
            <p:nvPr/>
          </p:nvSpPr>
          <p:spPr bwMode="auto">
            <a:xfrm>
              <a:off x="1741322" y="3407276"/>
              <a:ext cx="517199" cy="550986"/>
            </a:xfrm>
            <a:custGeom>
              <a:avLst/>
              <a:gdLst>
                <a:gd name="T0" fmla="*/ 2147483647 w 488"/>
                <a:gd name="T1" fmla="*/ 2147483647 h 520"/>
                <a:gd name="T2" fmla="*/ 2147483647 w 488"/>
                <a:gd name="T3" fmla="*/ 2147483647 h 520"/>
                <a:gd name="T4" fmla="*/ 2147483647 w 488"/>
                <a:gd name="T5" fmla="*/ 2147483647 h 520"/>
                <a:gd name="T6" fmla="*/ 2147483647 w 488"/>
                <a:gd name="T7" fmla="*/ 2147483647 h 520"/>
                <a:gd name="T8" fmla="*/ 2147483647 w 488"/>
                <a:gd name="T9" fmla="*/ 2147483647 h 520"/>
                <a:gd name="T10" fmla="*/ 2147483647 w 488"/>
                <a:gd name="T11" fmla="*/ 2147483647 h 520"/>
                <a:gd name="T12" fmla="*/ 2147483647 w 488"/>
                <a:gd name="T13" fmla="*/ 2147483647 h 520"/>
                <a:gd name="T14" fmla="*/ 2147483647 w 488"/>
                <a:gd name="T15" fmla="*/ 2147483647 h 520"/>
                <a:gd name="T16" fmla="*/ 2147483647 w 488"/>
                <a:gd name="T17" fmla="*/ 2147483647 h 520"/>
                <a:gd name="T18" fmla="*/ 2147483647 w 488"/>
                <a:gd name="T19" fmla="*/ 2147483647 h 520"/>
                <a:gd name="T20" fmla="*/ 2147483647 w 488"/>
                <a:gd name="T21" fmla="*/ 2147483647 h 520"/>
                <a:gd name="T22" fmla="*/ 2147483647 w 488"/>
                <a:gd name="T23" fmla="*/ 2147483647 h 520"/>
                <a:gd name="T24" fmla="*/ 2147483647 w 488"/>
                <a:gd name="T25" fmla="*/ 2147483647 h 520"/>
                <a:gd name="T26" fmla="*/ 2147483647 w 488"/>
                <a:gd name="T27" fmla="*/ 2147483647 h 520"/>
                <a:gd name="T28" fmla="*/ 2147483647 w 488"/>
                <a:gd name="T29" fmla="*/ 2147483647 h 520"/>
                <a:gd name="T30" fmla="*/ 2147483647 w 488"/>
                <a:gd name="T31" fmla="*/ 2147483647 h 520"/>
                <a:gd name="T32" fmla="*/ 2147483647 w 488"/>
                <a:gd name="T33" fmla="*/ 2147483647 h 520"/>
                <a:gd name="T34" fmla="*/ 2147483647 w 488"/>
                <a:gd name="T35" fmla="*/ 2147483647 h 520"/>
                <a:gd name="T36" fmla="*/ 2147483647 w 488"/>
                <a:gd name="T37" fmla="*/ 2147483647 h 520"/>
                <a:gd name="T38" fmla="*/ 2147483647 w 488"/>
                <a:gd name="T39" fmla="*/ 2147483647 h 520"/>
                <a:gd name="T40" fmla="*/ 2147483647 w 488"/>
                <a:gd name="T41" fmla="*/ 2147483647 h 520"/>
                <a:gd name="T42" fmla="*/ 2147483647 w 488"/>
                <a:gd name="T43" fmla="*/ 2147483647 h 520"/>
                <a:gd name="T44" fmla="*/ 2147483647 w 488"/>
                <a:gd name="T45" fmla="*/ 2147483647 h 520"/>
                <a:gd name="T46" fmla="*/ 2147483647 w 488"/>
                <a:gd name="T47" fmla="*/ 0 h 520"/>
                <a:gd name="T48" fmla="*/ 2147483647 w 488"/>
                <a:gd name="T49" fmla="*/ 2147483647 h 520"/>
                <a:gd name="T50" fmla="*/ 2147483647 w 488"/>
                <a:gd name="T51" fmla="*/ 2147483647 h 520"/>
                <a:gd name="T52" fmla="*/ 2147483647 w 488"/>
                <a:gd name="T53" fmla="*/ 2147483647 h 520"/>
                <a:gd name="T54" fmla="*/ 2147483647 w 488"/>
                <a:gd name="T55" fmla="*/ 2147483647 h 520"/>
                <a:gd name="T56" fmla="*/ 2147483647 w 488"/>
                <a:gd name="T57" fmla="*/ 2147483647 h 520"/>
                <a:gd name="T58" fmla="*/ 2147483647 w 488"/>
                <a:gd name="T59" fmla="*/ 2147483647 h 520"/>
                <a:gd name="T60" fmla="*/ 0 w 488"/>
                <a:gd name="T61" fmla="*/ 2147483647 h 520"/>
                <a:gd name="T62" fmla="*/ 2147483647 w 488"/>
                <a:gd name="T63" fmla="*/ 2147483647 h 520"/>
                <a:gd name="T64" fmla="*/ 2147483647 w 488"/>
                <a:gd name="T65" fmla="*/ 2147483647 h 520"/>
                <a:gd name="T66" fmla="*/ 2147483647 w 488"/>
                <a:gd name="T67" fmla="*/ 2147483647 h 520"/>
                <a:gd name="T68" fmla="*/ 2147483647 w 488"/>
                <a:gd name="T69" fmla="*/ 2147483647 h 520"/>
                <a:gd name="T70" fmla="*/ 2147483647 w 488"/>
                <a:gd name="T71" fmla="*/ 2147483647 h 520"/>
                <a:gd name="T72" fmla="*/ 2147483647 w 488"/>
                <a:gd name="T73" fmla="*/ 2147483647 h 520"/>
                <a:gd name="T74" fmla="*/ 2147483647 w 488"/>
                <a:gd name="T75" fmla="*/ 2147483647 h 520"/>
                <a:gd name="T76" fmla="*/ 2147483647 w 488"/>
                <a:gd name="T77" fmla="*/ 2147483647 h 52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488"/>
                <a:gd name="T118" fmla="*/ 0 h 520"/>
                <a:gd name="T119" fmla="*/ 488 w 488"/>
                <a:gd name="T120" fmla="*/ 520 h 52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488" h="520">
                  <a:moveTo>
                    <a:pt x="248" y="400"/>
                  </a:moveTo>
                  <a:lnTo>
                    <a:pt x="248" y="408"/>
                  </a:lnTo>
                  <a:lnTo>
                    <a:pt x="240" y="432"/>
                  </a:lnTo>
                  <a:lnTo>
                    <a:pt x="232" y="440"/>
                  </a:lnTo>
                  <a:lnTo>
                    <a:pt x="200" y="464"/>
                  </a:lnTo>
                  <a:lnTo>
                    <a:pt x="208" y="464"/>
                  </a:lnTo>
                  <a:lnTo>
                    <a:pt x="200" y="464"/>
                  </a:lnTo>
                  <a:lnTo>
                    <a:pt x="216" y="472"/>
                  </a:lnTo>
                  <a:lnTo>
                    <a:pt x="232" y="480"/>
                  </a:lnTo>
                  <a:lnTo>
                    <a:pt x="248" y="496"/>
                  </a:lnTo>
                  <a:lnTo>
                    <a:pt x="256" y="520"/>
                  </a:lnTo>
                  <a:lnTo>
                    <a:pt x="264" y="504"/>
                  </a:lnTo>
                  <a:lnTo>
                    <a:pt x="280" y="488"/>
                  </a:lnTo>
                  <a:lnTo>
                    <a:pt x="296" y="472"/>
                  </a:lnTo>
                  <a:lnTo>
                    <a:pt x="312" y="416"/>
                  </a:lnTo>
                  <a:lnTo>
                    <a:pt x="328" y="392"/>
                  </a:lnTo>
                  <a:lnTo>
                    <a:pt x="368" y="368"/>
                  </a:lnTo>
                  <a:lnTo>
                    <a:pt x="400" y="360"/>
                  </a:lnTo>
                  <a:lnTo>
                    <a:pt x="408" y="360"/>
                  </a:lnTo>
                  <a:lnTo>
                    <a:pt x="416" y="344"/>
                  </a:lnTo>
                  <a:lnTo>
                    <a:pt x="416" y="328"/>
                  </a:lnTo>
                  <a:lnTo>
                    <a:pt x="432" y="304"/>
                  </a:lnTo>
                  <a:lnTo>
                    <a:pt x="432" y="296"/>
                  </a:lnTo>
                  <a:lnTo>
                    <a:pt x="440" y="232"/>
                  </a:lnTo>
                  <a:lnTo>
                    <a:pt x="448" y="224"/>
                  </a:lnTo>
                  <a:lnTo>
                    <a:pt x="488" y="176"/>
                  </a:lnTo>
                  <a:lnTo>
                    <a:pt x="488" y="160"/>
                  </a:lnTo>
                  <a:lnTo>
                    <a:pt x="480" y="136"/>
                  </a:lnTo>
                  <a:lnTo>
                    <a:pt x="456" y="128"/>
                  </a:lnTo>
                  <a:lnTo>
                    <a:pt x="424" y="104"/>
                  </a:lnTo>
                  <a:lnTo>
                    <a:pt x="384" y="104"/>
                  </a:lnTo>
                  <a:lnTo>
                    <a:pt x="368" y="96"/>
                  </a:lnTo>
                  <a:lnTo>
                    <a:pt x="360" y="88"/>
                  </a:lnTo>
                  <a:lnTo>
                    <a:pt x="328" y="72"/>
                  </a:lnTo>
                  <a:lnTo>
                    <a:pt x="304" y="56"/>
                  </a:lnTo>
                  <a:lnTo>
                    <a:pt x="296" y="40"/>
                  </a:lnTo>
                  <a:lnTo>
                    <a:pt x="288" y="8"/>
                  </a:lnTo>
                  <a:lnTo>
                    <a:pt x="280" y="8"/>
                  </a:lnTo>
                  <a:lnTo>
                    <a:pt x="264" y="32"/>
                  </a:lnTo>
                  <a:lnTo>
                    <a:pt x="248" y="40"/>
                  </a:lnTo>
                  <a:lnTo>
                    <a:pt x="224" y="40"/>
                  </a:lnTo>
                  <a:lnTo>
                    <a:pt x="216" y="40"/>
                  </a:lnTo>
                  <a:lnTo>
                    <a:pt x="192" y="48"/>
                  </a:lnTo>
                  <a:lnTo>
                    <a:pt x="184" y="48"/>
                  </a:lnTo>
                  <a:lnTo>
                    <a:pt x="168" y="40"/>
                  </a:lnTo>
                  <a:lnTo>
                    <a:pt x="176" y="16"/>
                  </a:lnTo>
                  <a:lnTo>
                    <a:pt x="168" y="0"/>
                  </a:lnTo>
                  <a:lnTo>
                    <a:pt x="160" y="0"/>
                  </a:lnTo>
                  <a:lnTo>
                    <a:pt x="160" y="8"/>
                  </a:lnTo>
                  <a:lnTo>
                    <a:pt x="144" y="16"/>
                  </a:lnTo>
                  <a:lnTo>
                    <a:pt x="112" y="16"/>
                  </a:lnTo>
                  <a:lnTo>
                    <a:pt x="120" y="32"/>
                  </a:lnTo>
                  <a:lnTo>
                    <a:pt x="128" y="48"/>
                  </a:lnTo>
                  <a:lnTo>
                    <a:pt x="88" y="56"/>
                  </a:lnTo>
                  <a:lnTo>
                    <a:pt x="80" y="48"/>
                  </a:lnTo>
                  <a:lnTo>
                    <a:pt x="48" y="56"/>
                  </a:lnTo>
                  <a:lnTo>
                    <a:pt x="48" y="72"/>
                  </a:lnTo>
                  <a:lnTo>
                    <a:pt x="40" y="120"/>
                  </a:lnTo>
                  <a:lnTo>
                    <a:pt x="32" y="112"/>
                  </a:lnTo>
                  <a:lnTo>
                    <a:pt x="32" y="120"/>
                  </a:lnTo>
                  <a:lnTo>
                    <a:pt x="16" y="128"/>
                  </a:lnTo>
                  <a:lnTo>
                    <a:pt x="0" y="152"/>
                  </a:lnTo>
                  <a:lnTo>
                    <a:pt x="0" y="176"/>
                  </a:lnTo>
                  <a:lnTo>
                    <a:pt x="16" y="192"/>
                  </a:lnTo>
                  <a:lnTo>
                    <a:pt x="40" y="184"/>
                  </a:lnTo>
                  <a:lnTo>
                    <a:pt x="40" y="208"/>
                  </a:lnTo>
                  <a:lnTo>
                    <a:pt x="48" y="208"/>
                  </a:lnTo>
                  <a:lnTo>
                    <a:pt x="64" y="208"/>
                  </a:lnTo>
                  <a:lnTo>
                    <a:pt x="80" y="192"/>
                  </a:lnTo>
                  <a:lnTo>
                    <a:pt x="104" y="200"/>
                  </a:lnTo>
                  <a:lnTo>
                    <a:pt x="112" y="224"/>
                  </a:lnTo>
                  <a:lnTo>
                    <a:pt x="136" y="232"/>
                  </a:lnTo>
                  <a:lnTo>
                    <a:pt x="160" y="248"/>
                  </a:lnTo>
                  <a:lnTo>
                    <a:pt x="160" y="264"/>
                  </a:lnTo>
                  <a:lnTo>
                    <a:pt x="168" y="272"/>
                  </a:lnTo>
                  <a:lnTo>
                    <a:pt x="192" y="280"/>
                  </a:lnTo>
                  <a:lnTo>
                    <a:pt x="192" y="296"/>
                  </a:lnTo>
                  <a:lnTo>
                    <a:pt x="192" y="320"/>
                  </a:lnTo>
                  <a:lnTo>
                    <a:pt x="248" y="40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43" name="Freeform 796"/>
            <p:cNvSpPr/>
            <p:nvPr/>
          </p:nvSpPr>
          <p:spPr bwMode="auto">
            <a:xfrm>
              <a:off x="1944043" y="3746877"/>
              <a:ext cx="59777" cy="84900"/>
            </a:xfrm>
            <a:custGeom>
              <a:avLst/>
              <a:gdLst>
                <a:gd name="T0" fmla="*/ 0 w 56"/>
                <a:gd name="T1" fmla="*/ 0 h 80"/>
                <a:gd name="T2" fmla="*/ 0 w 56"/>
                <a:gd name="T3" fmla="*/ 2147483647 h 80"/>
                <a:gd name="T4" fmla="*/ 2147483647 w 56"/>
                <a:gd name="T5" fmla="*/ 2147483647 h 80"/>
                <a:gd name="T6" fmla="*/ 2147483647 w 56"/>
                <a:gd name="T7" fmla="*/ 2147483647 h 80"/>
                <a:gd name="T8" fmla="*/ 2147483647 w 56"/>
                <a:gd name="T9" fmla="*/ 2147483647 h 80"/>
                <a:gd name="T10" fmla="*/ 2147483647 w 56"/>
                <a:gd name="T11" fmla="*/ 2147483647 h 80"/>
                <a:gd name="T12" fmla="*/ 2147483647 w 56"/>
                <a:gd name="T13" fmla="*/ 2147483647 h 80"/>
                <a:gd name="T14" fmla="*/ 2147483647 w 56"/>
                <a:gd name="T15" fmla="*/ 2147483647 h 80"/>
                <a:gd name="T16" fmla="*/ 0 w 56"/>
                <a:gd name="T17" fmla="*/ 0 h 8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"/>
                <a:gd name="T28" fmla="*/ 0 h 80"/>
                <a:gd name="T29" fmla="*/ 56 w 56"/>
                <a:gd name="T30" fmla="*/ 80 h 8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" h="80">
                  <a:moveTo>
                    <a:pt x="0" y="0"/>
                  </a:moveTo>
                  <a:lnTo>
                    <a:pt x="0" y="8"/>
                  </a:lnTo>
                  <a:lnTo>
                    <a:pt x="16" y="24"/>
                  </a:lnTo>
                  <a:lnTo>
                    <a:pt x="24" y="32"/>
                  </a:lnTo>
                  <a:lnTo>
                    <a:pt x="40" y="56"/>
                  </a:lnTo>
                  <a:lnTo>
                    <a:pt x="48" y="64"/>
                  </a:lnTo>
                  <a:lnTo>
                    <a:pt x="48" y="72"/>
                  </a:lnTo>
                  <a:lnTo>
                    <a:pt x="56" y="8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44" name="Freeform 797"/>
            <p:cNvSpPr/>
            <p:nvPr/>
          </p:nvSpPr>
          <p:spPr bwMode="auto">
            <a:xfrm>
              <a:off x="1944043" y="3899352"/>
              <a:ext cx="68440" cy="84900"/>
            </a:xfrm>
            <a:custGeom>
              <a:avLst/>
              <a:gdLst>
                <a:gd name="T0" fmla="*/ 2147483647 w 64"/>
                <a:gd name="T1" fmla="*/ 2147483647 h 80"/>
                <a:gd name="T2" fmla="*/ 2147483647 w 64"/>
                <a:gd name="T3" fmla="*/ 2147483647 h 80"/>
                <a:gd name="T4" fmla="*/ 2147483647 w 64"/>
                <a:gd name="T5" fmla="*/ 0 h 80"/>
                <a:gd name="T6" fmla="*/ 0 w 64"/>
                <a:gd name="T7" fmla="*/ 2147483647 h 80"/>
                <a:gd name="T8" fmla="*/ 0 w 64"/>
                <a:gd name="T9" fmla="*/ 2147483647 h 80"/>
                <a:gd name="T10" fmla="*/ 0 w 64"/>
                <a:gd name="T11" fmla="*/ 2147483647 h 80"/>
                <a:gd name="T12" fmla="*/ 2147483647 w 64"/>
                <a:gd name="T13" fmla="*/ 2147483647 h 80"/>
                <a:gd name="T14" fmla="*/ 2147483647 w 64"/>
                <a:gd name="T15" fmla="*/ 2147483647 h 80"/>
                <a:gd name="T16" fmla="*/ 2147483647 w 64"/>
                <a:gd name="T17" fmla="*/ 2147483647 h 80"/>
                <a:gd name="T18" fmla="*/ 2147483647 w 64"/>
                <a:gd name="T19" fmla="*/ 2147483647 h 80"/>
                <a:gd name="T20" fmla="*/ 2147483647 w 64"/>
                <a:gd name="T21" fmla="*/ 2147483647 h 80"/>
                <a:gd name="T22" fmla="*/ 2147483647 w 64"/>
                <a:gd name="T23" fmla="*/ 2147483647 h 80"/>
                <a:gd name="T24" fmla="*/ 2147483647 w 64"/>
                <a:gd name="T25" fmla="*/ 2147483647 h 8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4"/>
                <a:gd name="T40" fmla="*/ 0 h 80"/>
                <a:gd name="T41" fmla="*/ 64 w 64"/>
                <a:gd name="T42" fmla="*/ 80 h 8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4" h="80">
                  <a:moveTo>
                    <a:pt x="40" y="16"/>
                  </a:moveTo>
                  <a:lnTo>
                    <a:pt x="24" y="8"/>
                  </a:lnTo>
                  <a:lnTo>
                    <a:pt x="8" y="0"/>
                  </a:lnTo>
                  <a:lnTo>
                    <a:pt x="0" y="16"/>
                  </a:lnTo>
                  <a:lnTo>
                    <a:pt x="0" y="32"/>
                  </a:lnTo>
                  <a:lnTo>
                    <a:pt x="0" y="56"/>
                  </a:lnTo>
                  <a:lnTo>
                    <a:pt x="16" y="64"/>
                  </a:lnTo>
                  <a:lnTo>
                    <a:pt x="24" y="72"/>
                  </a:lnTo>
                  <a:lnTo>
                    <a:pt x="40" y="80"/>
                  </a:lnTo>
                  <a:lnTo>
                    <a:pt x="64" y="64"/>
                  </a:lnTo>
                  <a:lnTo>
                    <a:pt x="64" y="56"/>
                  </a:lnTo>
                  <a:lnTo>
                    <a:pt x="56" y="32"/>
                  </a:lnTo>
                  <a:lnTo>
                    <a:pt x="40" y="16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45" name="Freeform 798"/>
            <p:cNvSpPr/>
            <p:nvPr/>
          </p:nvSpPr>
          <p:spPr bwMode="auto">
            <a:xfrm>
              <a:off x="1944043" y="3746877"/>
              <a:ext cx="59777" cy="84900"/>
            </a:xfrm>
            <a:custGeom>
              <a:avLst/>
              <a:gdLst>
                <a:gd name="T0" fmla="*/ 0 w 56"/>
                <a:gd name="T1" fmla="*/ 0 h 80"/>
                <a:gd name="T2" fmla="*/ 0 w 56"/>
                <a:gd name="T3" fmla="*/ 2147483647 h 80"/>
                <a:gd name="T4" fmla="*/ 2147483647 w 56"/>
                <a:gd name="T5" fmla="*/ 2147483647 h 80"/>
                <a:gd name="T6" fmla="*/ 2147483647 w 56"/>
                <a:gd name="T7" fmla="*/ 2147483647 h 80"/>
                <a:gd name="T8" fmla="*/ 2147483647 w 56"/>
                <a:gd name="T9" fmla="*/ 2147483647 h 80"/>
                <a:gd name="T10" fmla="*/ 2147483647 w 56"/>
                <a:gd name="T11" fmla="*/ 2147483647 h 80"/>
                <a:gd name="T12" fmla="*/ 2147483647 w 56"/>
                <a:gd name="T13" fmla="*/ 2147483647 h 80"/>
                <a:gd name="T14" fmla="*/ 2147483647 w 56"/>
                <a:gd name="T15" fmla="*/ 2147483647 h 8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6"/>
                <a:gd name="T25" fmla="*/ 0 h 80"/>
                <a:gd name="T26" fmla="*/ 56 w 56"/>
                <a:gd name="T27" fmla="*/ 80 h 8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6" h="80">
                  <a:moveTo>
                    <a:pt x="0" y="0"/>
                  </a:moveTo>
                  <a:lnTo>
                    <a:pt x="0" y="8"/>
                  </a:lnTo>
                  <a:lnTo>
                    <a:pt x="16" y="24"/>
                  </a:lnTo>
                  <a:lnTo>
                    <a:pt x="24" y="32"/>
                  </a:lnTo>
                  <a:lnTo>
                    <a:pt x="40" y="56"/>
                  </a:lnTo>
                  <a:lnTo>
                    <a:pt x="48" y="64"/>
                  </a:lnTo>
                  <a:lnTo>
                    <a:pt x="48" y="72"/>
                  </a:lnTo>
                  <a:lnTo>
                    <a:pt x="56" y="80"/>
                  </a:lnTo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46" name="Freeform 799"/>
            <p:cNvSpPr/>
            <p:nvPr/>
          </p:nvSpPr>
          <p:spPr bwMode="auto">
            <a:xfrm>
              <a:off x="1944043" y="3746877"/>
              <a:ext cx="59777" cy="84900"/>
            </a:xfrm>
            <a:custGeom>
              <a:avLst/>
              <a:gdLst>
                <a:gd name="T0" fmla="*/ 0 w 56"/>
                <a:gd name="T1" fmla="*/ 0 h 80"/>
                <a:gd name="T2" fmla="*/ 0 w 56"/>
                <a:gd name="T3" fmla="*/ 2147483647 h 80"/>
                <a:gd name="T4" fmla="*/ 2147483647 w 56"/>
                <a:gd name="T5" fmla="*/ 2147483647 h 80"/>
                <a:gd name="T6" fmla="*/ 2147483647 w 56"/>
                <a:gd name="T7" fmla="*/ 2147483647 h 80"/>
                <a:gd name="T8" fmla="*/ 2147483647 w 56"/>
                <a:gd name="T9" fmla="*/ 2147483647 h 80"/>
                <a:gd name="T10" fmla="*/ 2147483647 w 56"/>
                <a:gd name="T11" fmla="*/ 2147483647 h 80"/>
                <a:gd name="T12" fmla="*/ 2147483647 w 56"/>
                <a:gd name="T13" fmla="*/ 2147483647 h 80"/>
                <a:gd name="T14" fmla="*/ 2147483647 w 56"/>
                <a:gd name="T15" fmla="*/ 2147483647 h 8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6"/>
                <a:gd name="T25" fmla="*/ 0 h 80"/>
                <a:gd name="T26" fmla="*/ 56 w 56"/>
                <a:gd name="T27" fmla="*/ 80 h 8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6" h="80">
                  <a:moveTo>
                    <a:pt x="0" y="0"/>
                  </a:moveTo>
                  <a:lnTo>
                    <a:pt x="0" y="8"/>
                  </a:lnTo>
                  <a:lnTo>
                    <a:pt x="16" y="24"/>
                  </a:lnTo>
                  <a:lnTo>
                    <a:pt x="24" y="32"/>
                  </a:lnTo>
                  <a:lnTo>
                    <a:pt x="40" y="56"/>
                  </a:lnTo>
                  <a:lnTo>
                    <a:pt x="48" y="64"/>
                  </a:lnTo>
                  <a:lnTo>
                    <a:pt x="48" y="72"/>
                  </a:lnTo>
                  <a:lnTo>
                    <a:pt x="56" y="80"/>
                  </a:lnTo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47" name="Freeform 800"/>
            <p:cNvSpPr/>
            <p:nvPr/>
          </p:nvSpPr>
          <p:spPr bwMode="auto">
            <a:xfrm>
              <a:off x="1952707" y="3390816"/>
              <a:ext cx="51114" cy="58910"/>
            </a:xfrm>
            <a:custGeom>
              <a:avLst/>
              <a:gdLst>
                <a:gd name="T0" fmla="*/ 2147483647 w 48"/>
                <a:gd name="T1" fmla="*/ 2147483647 h 56"/>
                <a:gd name="T2" fmla="*/ 2147483647 w 48"/>
                <a:gd name="T3" fmla="*/ 2147483647 h 56"/>
                <a:gd name="T4" fmla="*/ 2147483647 w 48"/>
                <a:gd name="T5" fmla="*/ 2147483647 h 56"/>
                <a:gd name="T6" fmla="*/ 2147483647 w 48"/>
                <a:gd name="T7" fmla="*/ 2147483647 h 56"/>
                <a:gd name="T8" fmla="*/ 2147483647 w 48"/>
                <a:gd name="T9" fmla="*/ 2147483647 h 56"/>
                <a:gd name="T10" fmla="*/ 2147483647 w 48"/>
                <a:gd name="T11" fmla="*/ 0 h 56"/>
                <a:gd name="T12" fmla="*/ 2147483647 w 48"/>
                <a:gd name="T13" fmla="*/ 2147483647 h 56"/>
                <a:gd name="T14" fmla="*/ 0 w 48"/>
                <a:gd name="T15" fmla="*/ 2147483647 h 56"/>
                <a:gd name="T16" fmla="*/ 2147483647 w 48"/>
                <a:gd name="T17" fmla="*/ 2147483647 h 56"/>
                <a:gd name="T18" fmla="*/ 2147483647 w 48"/>
                <a:gd name="T19" fmla="*/ 2147483647 h 56"/>
                <a:gd name="T20" fmla="*/ 2147483647 w 48"/>
                <a:gd name="T21" fmla="*/ 2147483647 h 56"/>
                <a:gd name="T22" fmla="*/ 2147483647 w 48"/>
                <a:gd name="T23" fmla="*/ 2147483647 h 5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8"/>
                <a:gd name="T37" fmla="*/ 0 h 56"/>
                <a:gd name="T38" fmla="*/ 48 w 48"/>
                <a:gd name="T39" fmla="*/ 56 h 5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8" h="56">
                  <a:moveTo>
                    <a:pt x="48" y="56"/>
                  </a:moveTo>
                  <a:lnTo>
                    <a:pt x="48" y="40"/>
                  </a:lnTo>
                  <a:lnTo>
                    <a:pt x="40" y="24"/>
                  </a:lnTo>
                  <a:lnTo>
                    <a:pt x="48" y="8"/>
                  </a:lnTo>
                  <a:lnTo>
                    <a:pt x="16" y="8"/>
                  </a:lnTo>
                  <a:lnTo>
                    <a:pt x="16" y="0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8" y="40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48" y="56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48" name="Freeform 801"/>
            <p:cNvSpPr/>
            <p:nvPr/>
          </p:nvSpPr>
          <p:spPr bwMode="auto">
            <a:xfrm>
              <a:off x="1749119" y="3313713"/>
              <a:ext cx="178464" cy="153341"/>
            </a:xfrm>
            <a:custGeom>
              <a:avLst/>
              <a:gdLst>
                <a:gd name="T0" fmla="*/ 2147483647 w 168"/>
                <a:gd name="T1" fmla="*/ 2147483647 h 144"/>
                <a:gd name="T2" fmla="*/ 2147483647 w 168"/>
                <a:gd name="T3" fmla="*/ 2147483647 h 144"/>
                <a:gd name="T4" fmla="*/ 2147483647 w 168"/>
                <a:gd name="T5" fmla="*/ 2147483647 h 144"/>
                <a:gd name="T6" fmla="*/ 2147483647 w 168"/>
                <a:gd name="T7" fmla="*/ 2147483647 h 144"/>
                <a:gd name="T8" fmla="*/ 2147483647 w 168"/>
                <a:gd name="T9" fmla="*/ 2147483647 h 144"/>
                <a:gd name="T10" fmla="*/ 2147483647 w 168"/>
                <a:gd name="T11" fmla="*/ 2147483647 h 144"/>
                <a:gd name="T12" fmla="*/ 2147483647 w 168"/>
                <a:gd name="T13" fmla="*/ 2147483647 h 144"/>
                <a:gd name="T14" fmla="*/ 2147483647 w 168"/>
                <a:gd name="T15" fmla="*/ 2147483647 h 144"/>
                <a:gd name="T16" fmla="*/ 2147483647 w 168"/>
                <a:gd name="T17" fmla="*/ 2147483647 h 144"/>
                <a:gd name="T18" fmla="*/ 2147483647 w 168"/>
                <a:gd name="T19" fmla="*/ 2147483647 h 144"/>
                <a:gd name="T20" fmla="*/ 2147483647 w 168"/>
                <a:gd name="T21" fmla="*/ 2147483647 h 144"/>
                <a:gd name="T22" fmla="*/ 2147483647 w 168"/>
                <a:gd name="T23" fmla="*/ 2147483647 h 144"/>
                <a:gd name="T24" fmla="*/ 2147483647 w 168"/>
                <a:gd name="T25" fmla="*/ 0 h 144"/>
                <a:gd name="T26" fmla="*/ 0 w 168"/>
                <a:gd name="T27" fmla="*/ 2147483647 h 144"/>
                <a:gd name="T28" fmla="*/ 0 w 168"/>
                <a:gd name="T29" fmla="*/ 2147483647 h 144"/>
                <a:gd name="T30" fmla="*/ 2147483647 w 168"/>
                <a:gd name="T31" fmla="*/ 2147483647 h 144"/>
                <a:gd name="T32" fmla="*/ 2147483647 w 168"/>
                <a:gd name="T33" fmla="*/ 2147483647 h 144"/>
                <a:gd name="T34" fmla="*/ 2147483647 w 168"/>
                <a:gd name="T35" fmla="*/ 2147483647 h 144"/>
                <a:gd name="T36" fmla="*/ 2147483647 w 168"/>
                <a:gd name="T37" fmla="*/ 2147483647 h 144"/>
                <a:gd name="T38" fmla="*/ 2147483647 w 168"/>
                <a:gd name="T39" fmla="*/ 2147483647 h 144"/>
                <a:gd name="T40" fmla="*/ 2147483647 w 168"/>
                <a:gd name="T41" fmla="*/ 2147483647 h 144"/>
                <a:gd name="T42" fmla="*/ 2147483647 w 168"/>
                <a:gd name="T43" fmla="*/ 2147483647 h 144"/>
                <a:gd name="T44" fmla="*/ 2147483647 w 168"/>
                <a:gd name="T45" fmla="*/ 2147483647 h 144"/>
                <a:gd name="T46" fmla="*/ 2147483647 w 168"/>
                <a:gd name="T47" fmla="*/ 2147483647 h 144"/>
                <a:gd name="T48" fmla="*/ 2147483647 w 168"/>
                <a:gd name="T49" fmla="*/ 2147483647 h 144"/>
                <a:gd name="T50" fmla="*/ 2147483647 w 168"/>
                <a:gd name="T51" fmla="*/ 2147483647 h 144"/>
                <a:gd name="T52" fmla="*/ 2147483647 w 168"/>
                <a:gd name="T53" fmla="*/ 2147483647 h 144"/>
                <a:gd name="T54" fmla="*/ 2147483647 w 168"/>
                <a:gd name="T55" fmla="*/ 2147483647 h 14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68"/>
                <a:gd name="T85" fmla="*/ 0 h 144"/>
                <a:gd name="T86" fmla="*/ 168 w 168"/>
                <a:gd name="T87" fmla="*/ 144 h 144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68" h="144">
                  <a:moveTo>
                    <a:pt x="152" y="88"/>
                  </a:moveTo>
                  <a:lnTo>
                    <a:pt x="144" y="72"/>
                  </a:lnTo>
                  <a:lnTo>
                    <a:pt x="152" y="64"/>
                  </a:lnTo>
                  <a:lnTo>
                    <a:pt x="168" y="48"/>
                  </a:lnTo>
                  <a:lnTo>
                    <a:pt x="152" y="40"/>
                  </a:lnTo>
                  <a:lnTo>
                    <a:pt x="152" y="32"/>
                  </a:lnTo>
                  <a:lnTo>
                    <a:pt x="128" y="24"/>
                  </a:lnTo>
                  <a:lnTo>
                    <a:pt x="88" y="24"/>
                  </a:lnTo>
                  <a:lnTo>
                    <a:pt x="64" y="24"/>
                  </a:lnTo>
                  <a:lnTo>
                    <a:pt x="64" y="16"/>
                  </a:lnTo>
                  <a:lnTo>
                    <a:pt x="40" y="8"/>
                  </a:lnTo>
                  <a:lnTo>
                    <a:pt x="24" y="16"/>
                  </a:lnTo>
                  <a:lnTo>
                    <a:pt x="16" y="0"/>
                  </a:lnTo>
                  <a:lnTo>
                    <a:pt x="0" y="8"/>
                  </a:lnTo>
                  <a:lnTo>
                    <a:pt x="0" y="40"/>
                  </a:lnTo>
                  <a:lnTo>
                    <a:pt x="8" y="64"/>
                  </a:lnTo>
                  <a:lnTo>
                    <a:pt x="48" y="80"/>
                  </a:lnTo>
                  <a:lnTo>
                    <a:pt x="64" y="80"/>
                  </a:lnTo>
                  <a:lnTo>
                    <a:pt x="64" y="88"/>
                  </a:lnTo>
                  <a:lnTo>
                    <a:pt x="72" y="104"/>
                  </a:lnTo>
                  <a:lnTo>
                    <a:pt x="72" y="136"/>
                  </a:lnTo>
                  <a:lnTo>
                    <a:pt x="80" y="144"/>
                  </a:lnTo>
                  <a:lnTo>
                    <a:pt x="120" y="136"/>
                  </a:lnTo>
                  <a:lnTo>
                    <a:pt x="112" y="120"/>
                  </a:lnTo>
                  <a:lnTo>
                    <a:pt x="104" y="104"/>
                  </a:lnTo>
                  <a:lnTo>
                    <a:pt x="136" y="104"/>
                  </a:lnTo>
                  <a:lnTo>
                    <a:pt x="152" y="96"/>
                  </a:lnTo>
                  <a:lnTo>
                    <a:pt x="152" y="88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49" name="Freeform 802"/>
            <p:cNvSpPr/>
            <p:nvPr/>
          </p:nvSpPr>
          <p:spPr bwMode="auto">
            <a:xfrm>
              <a:off x="1630432" y="3483513"/>
              <a:ext cx="169801" cy="237374"/>
            </a:xfrm>
            <a:custGeom>
              <a:avLst/>
              <a:gdLst>
                <a:gd name="T0" fmla="*/ 2147483647 w 160"/>
                <a:gd name="T1" fmla="*/ 2147483647 h 224"/>
                <a:gd name="T2" fmla="*/ 2147483647 w 160"/>
                <a:gd name="T3" fmla="*/ 2147483647 h 224"/>
                <a:gd name="T4" fmla="*/ 2147483647 w 160"/>
                <a:gd name="T5" fmla="*/ 2147483647 h 224"/>
                <a:gd name="T6" fmla="*/ 2147483647 w 160"/>
                <a:gd name="T7" fmla="*/ 2147483647 h 224"/>
                <a:gd name="T8" fmla="*/ 2147483647 w 160"/>
                <a:gd name="T9" fmla="*/ 2147483647 h 224"/>
                <a:gd name="T10" fmla="*/ 2147483647 w 160"/>
                <a:gd name="T11" fmla="*/ 2147483647 h 224"/>
                <a:gd name="T12" fmla="*/ 2147483647 w 160"/>
                <a:gd name="T13" fmla="*/ 2147483647 h 224"/>
                <a:gd name="T14" fmla="*/ 2147483647 w 160"/>
                <a:gd name="T15" fmla="*/ 2147483647 h 224"/>
                <a:gd name="T16" fmla="*/ 2147483647 w 160"/>
                <a:gd name="T17" fmla="*/ 2147483647 h 224"/>
                <a:gd name="T18" fmla="*/ 2147483647 w 160"/>
                <a:gd name="T19" fmla="*/ 2147483647 h 224"/>
                <a:gd name="T20" fmla="*/ 2147483647 w 160"/>
                <a:gd name="T21" fmla="*/ 2147483647 h 224"/>
                <a:gd name="T22" fmla="*/ 2147483647 w 160"/>
                <a:gd name="T23" fmla="*/ 2147483647 h 224"/>
                <a:gd name="T24" fmla="*/ 2147483647 w 160"/>
                <a:gd name="T25" fmla="*/ 0 h 224"/>
                <a:gd name="T26" fmla="*/ 2147483647 w 160"/>
                <a:gd name="T27" fmla="*/ 2147483647 h 224"/>
                <a:gd name="T28" fmla="*/ 2147483647 w 160"/>
                <a:gd name="T29" fmla="*/ 2147483647 h 224"/>
                <a:gd name="T30" fmla="*/ 2147483647 w 160"/>
                <a:gd name="T31" fmla="*/ 2147483647 h 224"/>
                <a:gd name="T32" fmla="*/ 2147483647 w 160"/>
                <a:gd name="T33" fmla="*/ 2147483647 h 224"/>
                <a:gd name="T34" fmla="*/ 2147483647 w 160"/>
                <a:gd name="T35" fmla="*/ 2147483647 h 224"/>
                <a:gd name="T36" fmla="*/ 2147483647 w 160"/>
                <a:gd name="T37" fmla="*/ 2147483647 h 224"/>
                <a:gd name="T38" fmla="*/ 0 w 160"/>
                <a:gd name="T39" fmla="*/ 2147483647 h 224"/>
                <a:gd name="T40" fmla="*/ 2147483647 w 160"/>
                <a:gd name="T41" fmla="*/ 2147483647 h 224"/>
                <a:gd name="T42" fmla="*/ 2147483647 w 160"/>
                <a:gd name="T43" fmla="*/ 2147483647 h 224"/>
                <a:gd name="T44" fmla="*/ 2147483647 w 160"/>
                <a:gd name="T45" fmla="*/ 2147483647 h 224"/>
                <a:gd name="T46" fmla="*/ 2147483647 w 160"/>
                <a:gd name="T47" fmla="*/ 2147483647 h 224"/>
                <a:gd name="T48" fmla="*/ 2147483647 w 160"/>
                <a:gd name="T49" fmla="*/ 2147483647 h 224"/>
                <a:gd name="T50" fmla="*/ 2147483647 w 160"/>
                <a:gd name="T51" fmla="*/ 2147483647 h 224"/>
                <a:gd name="T52" fmla="*/ 2147483647 w 160"/>
                <a:gd name="T53" fmla="*/ 2147483647 h 224"/>
                <a:gd name="T54" fmla="*/ 2147483647 w 160"/>
                <a:gd name="T55" fmla="*/ 2147483647 h 224"/>
                <a:gd name="T56" fmla="*/ 2147483647 w 160"/>
                <a:gd name="T57" fmla="*/ 2147483647 h 224"/>
                <a:gd name="T58" fmla="*/ 2147483647 w 160"/>
                <a:gd name="T59" fmla="*/ 2147483647 h 224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60"/>
                <a:gd name="T91" fmla="*/ 0 h 224"/>
                <a:gd name="T92" fmla="*/ 160 w 160"/>
                <a:gd name="T93" fmla="*/ 224 h 224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60" h="224">
                  <a:moveTo>
                    <a:pt x="152" y="136"/>
                  </a:moveTo>
                  <a:lnTo>
                    <a:pt x="144" y="136"/>
                  </a:lnTo>
                  <a:lnTo>
                    <a:pt x="144" y="112"/>
                  </a:lnTo>
                  <a:lnTo>
                    <a:pt x="120" y="120"/>
                  </a:lnTo>
                  <a:lnTo>
                    <a:pt x="104" y="104"/>
                  </a:lnTo>
                  <a:lnTo>
                    <a:pt x="104" y="80"/>
                  </a:lnTo>
                  <a:lnTo>
                    <a:pt x="120" y="56"/>
                  </a:lnTo>
                  <a:lnTo>
                    <a:pt x="136" y="48"/>
                  </a:lnTo>
                  <a:lnTo>
                    <a:pt x="136" y="40"/>
                  </a:lnTo>
                  <a:lnTo>
                    <a:pt x="128" y="24"/>
                  </a:lnTo>
                  <a:lnTo>
                    <a:pt x="112" y="24"/>
                  </a:lnTo>
                  <a:lnTo>
                    <a:pt x="104" y="16"/>
                  </a:lnTo>
                  <a:lnTo>
                    <a:pt x="80" y="0"/>
                  </a:lnTo>
                  <a:lnTo>
                    <a:pt x="72" y="16"/>
                  </a:lnTo>
                  <a:lnTo>
                    <a:pt x="56" y="32"/>
                  </a:lnTo>
                  <a:lnTo>
                    <a:pt x="48" y="40"/>
                  </a:lnTo>
                  <a:lnTo>
                    <a:pt x="32" y="56"/>
                  </a:lnTo>
                  <a:lnTo>
                    <a:pt x="16" y="48"/>
                  </a:lnTo>
                  <a:lnTo>
                    <a:pt x="16" y="40"/>
                  </a:lnTo>
                  <a:lnTo>
                    <a:pt x="0" y="48"/>
                  </a:lnTo>
                  <a:lnTo>
                    <a:pt x="16" y="80"/>
                  </a:lnTo>
                  <a:lnTo>
                    <a:pt x="40" y="120"/>
                  </a:lnTo>
                  <a:lnTo>
                    <a:pt x="64" y="168"/>
                  </a:lnTo>
                  <a:lnTo>
                    <a:pt x="64" y="176"/>
                  </a:lnTo>
                  <a:lnTo>
                    <a:pt x="144" y="224"/>
                  </a:lnTo>
                  <a:lnTo>
                    <a:pt x="152" y="224"/>
                  </a:lnTo>
                  <a:lnTo>
                    <a:pt x="152" y="208"/>
                  </a:lnTo>
                  <a:lnTo>
                    <a:pt x="160" y="184"/>
                  </a:lnTo>
                  <a:lnTo>
                    <a:pt x="160" y="152"/>
                  </a:lnTo>
                  <a:lnTo>
                    <a:pt x="152" y="136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50" name="Freeform 803"/>
            <p:cNvSpPr/>
            <p:nvPr/>
          </p:nvSpPr>
          <p:spPr bwMode="auto">
            <a:xfrm>
              <a:off x="1952707" y="3390816"/>
              <a:ext cx="51114" cy="58910"/>
            </a:xfrm>
            <a:custGeom>
              <a:avLst/>
              <a:gdLst>
                <a:gd name="T0" fmla="*/ 2147483647 w 48"/>
                <a:gd name="T1" fmla="*/ 2147483647 h 56"/>
                <a:gd name="T2" fmla="*/ 2147483647 w 48"/>
                <a:gd name="T3" fmla="*/ 2147483647 h 56"/>
                <a:gd name="T4" fmla="*/ 2147483647 w 48"/>
                <a:gd name="T5" fmla="*/ 2147483647 h 56"/>
                <a:gd name="T6" fmla="*/ 2147483647 w 48"/>
                <a:gd name="T7" fmla="*/ 2147483647 h 56"/>
                <a:gd name="T8" fmla="*/ 2147483647 w 48"/>
                <a:gd name="T9" fmla="*/ 2147483647 h 56"/>
                <a:gd name="T10" fmla="*/ 2147483647 w 48"/>
                <a:gd name="T11" fmla="*/ 0 h 56"/>
                <a:gd name="T12" fmla="*/ 2147483647 w 48"/>
                <a:gd name="T13" fmla="*/ 2147483647 h 56"/>
                <a:gd name="T14" fmla="*/ 0 w 48"/>
                <a:gd name="T15" fmla="*/ 2147483647 h 56"/>
                <a:gd name="T16" fmla="*/ 2147483647 w 48"/>
                <a:gd name="T17" fmla="*/ 2147483647 h 56"/>
                <a:gd name="T18" fmla="*/ 2147483647 w 48"/>
                <a:gd name="T19" fmla="*/ 2147483647 h 56"/>
                <a:gd name="T20" fmla="*/ 2147483647 w 48"/>
                <a:gd name="T21" fmla="*/ 2147483647 h 56"/>
                <a:gd name="T22" fmla="*/ 2147483647 w 48"/>
                <a:gd name="T23" fmla="*/ 2147483647 h 56"/>
                <a:gd name="T24" fmla="*/ 2147483647 w 48"/>
                <a:gd name="T25" fmla="*/ 2147483647 h 56"/>
                <a:gd name="T26" fmla="*/ 2147483647 w 48"/>
                <a:gd name="T27" fmla="*/ 2147483647 h 56"/>
                <a:gd name="T28" fmla="*/ 2147483647 w 48"/>
                <a:gd name="T29" fmla="*/ 2147483647 h 56"/>
                <a:gd name="T30" fmla="*/ 2147483647 w 48"/>
                <a:gd name="T31" fmla="*/ 2147483647 h 56"/>
                <a:gd name="T32" fmla="*/ 2147483647 w 48"/>
                <a:gd name="T33" fmla="*/ 2147483647 h 56"/>
                <a:gd name="T34" fmla="*/ 2147483647 w 48"/>
                <a:gd name="T35" fmla="*/ 2147483647 h 56"/>
                <a:gd name="T36" fmla="*/ 2147483647 w 48"/>
                <a:gd name="T37" fmla="*/ 0 h 56"/>
                <a:gd name="T38" fmla="*/ 2147483647 w 48"/>
                <a:gd name="T39" fmla="*/ 2147483647 h 56"/>
                <a:gd name="T40" fmla="*/ 0 w 48"/>
                <a:gd name="T41" fmla="*/ 2147483647 h 56"/>
                <a:gd name="T42" fmla="*/ 2147483647 w 48"/>
                <a:gd name="T43" fmla="*/ 2147483647 h 56"/>
                <a:gd name="T44" fmla="*/ 2147483647 w 48"/>
                <a:gd name="T45" fmla="*/ 2147483647 h 56"/>
                <a:gd name="T46" fmla="*/ 2147483647 w 48"/>
                <a:gd name="T47" fmla="*/ 2147483647 h 56"/>
                <a:gd name="T48" fmla="*/ 2147483647 w 48"/>
                <a:gd name="T49" fmla="*/ 2147483647 h 56"/>
                <a:gd name="T50" fmla="*/ 2147483647 w 48"/>
                <a:gd name="T51" fmla="*/ 2147483647 h 56"/>
                <a:gd name="T52" fmla="*/ 2147483647 w 48"/>
                <a:gd name="T53" fmla="*/ 2147483647 h 5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8"/>
                <a:gd name="T82" fmla="*/ 0 h 56"/>
                <a:gd name="T83" fmla="*/ 48 w 48"/>
                <a:gd name="T84" fmla="*/ 56 h 5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8" h="56">
                  <a:moveTo>
                    <a:pt x="48" y="56"/>
                  </a:moveTo>
                  <a:lnTo>
                    <a:pt x="48" y="40"/>
                  </a:lnTo>
                  <a:lnTo>
                    <a:pt x="40" y="24"/>
                  </a:lnTo>
                  <a:lnTo>
                    <a:pt x="48" y="8"/>
                  </a:lnTo>
                  <a:lnTo>
                    <a:pt x="16" y="8"/>
                  </a:lnTo>
                  <a:lnTo>
                    <a:pt x="16" y="0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8" y="40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48" y="56"/>
                  </a:lnTo>
                  <a:lnTo>
                    <a:pt x="48" y="40"/>
                  </a:lnTo>
                  <a:lnTo>
                    <a:pt x="40" y="24"/>
                  </a:lnTo>
                  <a:lnTo>
                    <a:pt x="48" y="8"/>
                  </a:lnTo>
                  <a:lnTo>
                    <a:pt x="16" y="8"/>
                  </a:lnTo>
                  <a:lnTo>
                    <a:pt x="16" y="0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8" y="40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48" y="56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51" name="Freeform 804"/>
            <p:cNvSpPr/>
            <p:nvPr/>
          </p:nvSpPr>
          <p:spPr bwMode="auto">
            <a:xfrm>
              <a:off x="1630432" y="3483513"/>
              <a:ext cx="169801" cy="237374"/>
            </a:xfrm>
            <a:custGeom>
              <a:avLst/>
              <a:gdLst>
                <a:gd name="T0" fmla="*/ 2147483647 w 160"/>
                <a:gd name="T1" fmla="*/ 2147483647 h 224"/>
                <a:gd name="T2" fmla="*/ 2147483647 w 160"/>
                <a:gd name="T3" fmla="*/ 2147483647 h 224"/>
                <a:gd name="T4" fmla="*/ 2147483647 w 160"/>
                <a:gd name="T5" fmla="*/ 2147483647 h 224"/>
                <a:gd name="T6" fmla="*/ 2147483647 w 160"/>
                <a:gd name="T7" fmla="*/ 2147483647 h 224"/>
                <a:gd name="T8" fmla="*/ 2147483647 w 160"/>
                <a:gd name="T9" fmla="*/ 2147483647 h 224"/>
                <a:gd name="T10" fmla="*/ 2147483647 w 160"/>
                <a:gd name="T11" fmla="*/ 2147483647 h 224"/>
                <a:gd name="T12" fmla="*/ 2147483647 w 160"/>
                <a:gd name="T13" fmla="*/ 2147483647 h 224"/>
                <a:gd name="T14" fmla="*/ 2147483647 w 160"/>
                <a:gd name="T15" fmla="*/ 2147483647 h 224"/>
                <a:gd name="T16" fmla="*/ 2147483647 w 160"/>
                <a:gd name="T17" fmla="*/ 2147483647 h 224"/>
                <a:gd name="T18" fmla="*/ 2147483647 w 160"/>
                <a:gd name="T19" fmla="*/ 2147483647 h 224"/>
                <a:gd name="T20" fmla="*/ 2147483647 w 160"/>
                <a:gd name="T21" fmla="*/ 2147483647 h 224"/>
                <a:gd name="T22" fmla="*/ 2147483647 w 160"/>
                <a:gd name="T23" fmla="*/ 2147483647 h 224"/>
                <a:gd name="T24" fmla="*/ 2147483647 w 160"/>
                <a:gd name="T25" fmla="*/ 2147483647 h 224"/>
                <a:gd name="T26" fmla="*/ 2147483647 w 160"/>
                <a:gd name="T27" fmla="*/ 0 h 224"/>
                <a:gd name="T28" fmla="*/ 2147483647 w 160"/>
                <a:gd name="T29" fmla="*/ 0 h 224"/>
                <a:gd name="T30" fmla="*/ 2147483647 w 160"/>
                <a:gd name="T31" fmla="*/ 2147483647 h 224"/>
                <a:gd name="T32" fmla="*/ 2147483647 w 160"/>
                <a:gd name="T33" fmla="*/ 2147483647 h 224"/>
                <a:gd name="T34" fmla="*/ 2147483647 w 160"/>
                <a:gd name="T35" fmla="*/ 2147483647 h 224"/>
                <a:gd name="T36" fmla="*/ 2147483647 w 160"/>
                <a:gd name="T37" fmla="*/ 2147483647 h 224"/>
                <a:gd name="T38" fmla="*/ 2147483647 w 160"/>
                <a:gd name="T39" fmla="*/ 2147483647 h 224"/>
                <a:gd name="T40" fmla="*/ 2147483647 w 160"/>
                <a:gd name="T41" fmla="*/ 2147483647 h 224"/>
                <a:gd name="T42" fmla="*/ 0 w 160"/>
                <a:gd name="T43" fmla="*/ 2147483647 h 224"/>
                <a:gd name="T44" fmla="*/ 2147483647 w 160"/>
                <a:gd name="T45" fmla="*/ 2147483647 h 224"/>
                <a:gd name="T46" fmla="*/ 2147483647 w 160"/>
                <a:gd name="T47" fmla="*/ 2147483647 h 224"/>
                <a:gd name="T48" fmla="*/ 2147483647 w 160"/>
                <a:gd name="T49" fmla="*/ 2147483647 h 224"/>
                <a:gd name="T50" fmla="*/ 2147483647 w 160"/>
                <a:gd name="T51" fmla="*/ 2147483647 h 224"/>
                <a:gd name="T52" fmla="*/ 2147483647 w 160"/>
                <a:gd name="T53" fmla="*/ 2147483647 h 224"/>
                <a:gd name="T54" fmla="*/ 2147483647 w 160"/>
                <a:gd name="T55" fmla="*/ 2147483647 h 224"/>
                <a:gd name="T56" fmla="*/ 2147483647 w 160"/>
                <a:gd name="T57" fmla="*/ 2147483647 h 224"/>
                <a:gd name="T58" fmla="*/ 2147483647 w 160"/>
                <a:gd name="T59" fmla="*/ 2147483647 h 224"/>
                <a:gd name="T60" fmla="*/ 2147483647 w 160"/>
                <a:gd name="T61" fmla="*/ 2147483647 h 224"/>
                <a:gd name="T62" fmla="*/ 2147483647 w 160"/>
                <a:gd name="T63" fmla="*/ 2147483647 h 224"/>
                <a:gd name="T64" fmla="*/ 2147483647 w 160"/>
                <a:gd name="T65" fmla="*/ 2147483647 h 224"/>
                <a:gd name="T66" fmla="*/ 2147483647 w 160"/>
                <a:gd name="T67" fmla="*/ 2147483647 h 224"/>
                <a:gd name="T68" fmla="*/ 2147483647 w 160"/>
                <a:gd name="T69" fmla="*/ 2147483647 h 224"/>
                <a:gd name="T70" fmla="*/ 2147483647 w 160"/>
                <a:gd name="T71" fmla="*/ 2147483647 h 224"/>
                <a:gd name="T72" fmla="*/ 2147483647 w 160"/>
                <a:gd name="T73" fmla="*/ 2147483647 h 224"/>
                <a:gd name="T74" fmla="*/ 2147483647 w 160"/>
                <a:gd name="T75" fmla="*/ 2147483647 h 224"/>
                <a:gd name="T76" fmla="*/ 2147483647 w 160"/>
                <a:gd name="T77" fmla="*/ 2147483647 h 224"/>
                <a:gd name="T78" fmla="*/ 2147483647 w 160"/>
                <a:gd name="T79" fmla="*/ 2147483647 h 224"/>
                <a:gd name="T80" fmla="*/ 2147483647 w 160"/>
                <a:gd name="T81" fmla="*/ 2147483647 h 224"/>
                <a:gd name="T82" fmla="*/ 2147483647 w 160"/>
                <a:gd name="T83" fmla="*/ 2147483647 h 224"/>
                <a:gd name="T84" fmla="*/ 2147483647 w 160"/>
                <a:gd name="T85" fmla="*/ 2147483647 h 224"/>
                <a:gd name="T86" fmla="*/ 2147483647 w 160"/>
                <a:gd name="T87" fmla="*/ 2147483647 h 224"/>
                <a:gd name="T88" fmla="*/ 2147483647 w 160"/>
                <a:gd name="T89" fmla="*/ 0 h 224"/>
                <a:gd name="T90" fmla="*/ 2147483647 w 160"/>
                <a:gd name="T91" fmla="*/ 0 h 224"/>
                <a:gd name="T92" fmla="*/ 2147483647 w 160"/>
                <a:gd name="T93" fmla="*/ 2147483647 h 224"/>
                <a:gd name="T94" fmla="*/ 2147483647 w 160"/>
                <a:gd name="T95" fmla="*/ 2147483647 h 224"/>
                <a:gd name="T96" fmla="*/ 2147483647 w 160"/>
                <a:gd name="T97" fmla="*/ 2147483647 h 224"/>
                <a:gd name="T98" fmla="*/ 2147483647 w 160"/>
                <a:gd name="T99" fmla="*/ 2147483647 h 224"/>
                <a:gd name="T100" fmla="*/ 2147483647 w 160"/>
                <a:gd name="T101" fmla="*/ 2147483647 h 224"/>
                <a:gd name="T102" fmla="*/ 2147483647 w 160"/>
                <a:gd name="T103" fmla="*/ 2147483647 h 224"/>
                <a:gd name="T104" fmla="*/ 0 w 160"/>
                <a:gd name="T105" fmla="*/ 2147483647 h 224"/>
                <a:gd name="T106" fmla="*/ 2147483647 w 160"/>
                <a:gd name="T107" fmla="*/ 2147483647 h 224"/>
                <a:gd name="T108" fmla="*/ 2147483647 w 160"/>
                <a:gd name="T109" fmla="*/ 2147483647 h 224"/>
                <a:gd name="T110" fmla="*/ 2147483647 w 160"/>
                <a:gd name="T111" fmla="*/ 2147483647 h 224"/>
                <a:gd name="T112" fmla="*/ 2147483647 w 160"/>
                <a:gd name="T113" fmla="*/ 2147483647 h 224"/>
                <a:gd name="T114" fmla="*/ 2147483647 w 160"/>
                <a:gd name="T115" fmla="*/ 2147483647 h 224"/>
                <a:gd name="T116" fmla="*/ 2147483647 w 160"/>
                <a:gd name="T117" fmla="*/ 2147483647 h 224"/>
                <a:gd name="T118" fmla="*/ 2147483647 w 160"/>
                <a:gd name="T119" fmla="*/ 2147483647 h 224"/>
                <a:gd name="T120" fmla="*/ 2147483647 w 160"/>
                <a:gd name="T121" fmla="*/ 2147483647 h 224"/>
                <a:gd name="T122" fmla="*/ 2147483647 w 160"/>
                <a:gd name="T123" fmla="*/ 2147483647 h 224"/>
                <a:gd name="T124" fmla="*/ 2147483647 w 160"/>
                <a:gd name="T125" fmla="*/ 2147483647 h 22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60"/>
                <a:gd name="T190" fmla="*/ 0 h 224"/>
                <a:gd name="T191" fmla="*/ 160 w 160"/>
                <a:gd name="T192" fmla="*/ 224 h 22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60" h="224">
                  <a:moveTo>
                    <a:pt x="152" y="136"/>
                  </a:moveTo>
                  <a:lnTo>
                    <a:pt x="152" y="136"/>
                  </a:lnTo>
                  <a:lnTo>
                    <a:pt x="144" y="136"/>
                  </a:lnTo>
                  <a:lnTo>
                    <a:pt x="144" y="112"/>
                  </a:lnTo>
                  <a:lnTo>
                    <a:pt x="120" y="120"/>
                  </a:lnTo>
                  <a:lnTo>
                    <a:pt x="104" y="104"/>
                  </a:lnTo>
                  <a:lnTo>
                    <a:pt x="104" y="80"/>
                  </a:lnTo>
                  <a:lnTo>
                    <a:pt x="120" y="56"/>
                  </a:lnTo>
                  <a:lnTo>
                    <a:pt x="136" y="48"/>
                  </a:lnTo>
                  <a:lnTo>
                    <a:pt x="136" y="40"/>
                  </a:lnTo>
                  <a:lnTo>
                    <a:pt x="128" y="24"/>
                  </a:lnTo>
                  <a:lnTo>
                    <a:pt x="112" y="24"/>
                  </a:lnTo>
                  <a:lnTo>
                    <a:pt x="104" y="16"/>
                  </a:lnTo>
                  <a:lnTo>
                    <a:pt x="80" y="0"/>
                  </a:lnTo>
                  <a:lnTo>
                    <a:pt x="72" y="16"/>
                  </a:lnTo>
                  <a:lnTo>
                    <a:pt x="56" y="32"/>
                  </a:lnTo>
                  <a:lnTo>
                    <a:pt x="48" y="40"/>
                  </a:lnTo>
                  <a:lnTo>
                    <a:pt x="32" y="56"/>
                  </a:lnTo>
                  <a:lnTo>
                    <a:pt x="16" y="48"/>
                  </a:lnTo>
                  <a:lnTo>
                    <a:pt x="16" y="40"/>
                  </a:lnTo>
                  <a:lnTo>
                    <a:pt x="0" y="48"/>
                  </a:lnTo>
                  <a:lnTo>
                    <a:pt x="16" y="80"/>
                  </a:lnTo>
                  <a:lnTo>
                    <a:pt x="40" y="120"/>
                  </a:lnTo>
                  <a:lnTo>
                    <a:pt x="64" y="168"/>
                  </a:lnTo>
                  <a:lnTo>
                    <a:pt x="64" y="176"/>
                  </a:lnTo>
                  <a:lnTo>
                    <a:pt x="144" y="224"/>
                  </a:lnTo>
                  <a:lnTo>
                    <a:pt x="152" y="224"/>
                  </a:lnTo>
                  <a:lnTo>
                    <a:pt x="152" y="208"/>
                  </a:lnTo>
                  <a:lnTo>
                    <a:pt x="160" y="184"/>
                  </a:lnTo>
                  <a:lnTo>
                    <a:pt x="160" y="152"/>
                  </a:lnTo>
                  <a:lnTo>
                    <a:pt x="152" y="136"/>
                  </a:lnTo>
                  <a:lnTo>
                    <a:pt x="144" y="136"/>
                  </a:lnTo>
                  <a:lnTo>
                    <a:pt x="144" y="112"/>
                  </a:lnTo>
                  <a:lnTo>
                    <a:pt x="120" y="120"/>
                  </a:lnTo>
                  <a:lnTo>
                    <a:pt x="104" y="104"/>
                  </a:lnTo>
                  <a:lnTo>
                    <a:pt x="104" y="80"/>
                  </a:lnTo>
                  <a:lnTo>
                    <a:pt x="120" y="56"/>
                  </a:lnTo>
                  <a:lnTo>
                    <a:pt x="136" y="48"/>
                  </a:lnTo>
                  <a:lnTo>
                    <a:pt x="136" y="40"/>
                  </a:lnTo>
                  <a:lnTo>
                    <a:pt x="128" y="24"/>
                  </a:lnTo>
                  <a:lnTo>
                    <a:pt x="112" y="24"/>
                  </a:lnTo>
                  <a:lnTo>
                    <a:pt x="104" y="16"/>
                  </a:lnTo>
                  <a:lnTo>
                    <a:pt x="80" y="0"/>
                  </a:lnTo>
                  <a:lnTo>
                    <a:pt x="72" y="16"/>
                  </a:lnTo>
                  <a:lnTo>
                    <a:pt x="56" y="32"/>
                  </a:lnTo>
                  <a:lnTo>
                    <a:pt x="48" y="40"/>
                  </a:lnTo>
                  <a:lnTo>
                    <a:pt x="32" y="56"/>
                  </a:lnTo>
                  <a:lnTo>
                    <a:pt x="16" y="48"/>
                  </a:lnTo>
                  <a:lnTo>
                    <a:pt x="16" y="40"/>
                  </a:lnTo>
                  <a:lnTo>
                    <a:pt x="0" y="48"/>
                  </a:lnTo>
                  <a:lnTo>
                    <a:pt x="16" y="80"/>
                  </a:lnTo>
                  <a:lnTo>
                    <a:pt x="40" y="120"/>
                  </a:lnTo>
                  <a:lnTo>
                    <a:pt x="64" y="168"/>
                  </a:lnTo>
                  <a:lnTo>
                    <a:pt x="64" y="176"/>
                  </a:lnTo>
                  <a:lnTo>
                    <a:pt x="144" y="224"/>
                  </a:lnTo>
                  <a:lnTo>
                    <a:pt x="152" y="224"/>
                  </a:lnTo>
                  <a:lnTo>
                    <a:pt x="152" y="208"/>
                  </a:lnTo>
                  <a:lnTo>
                    <a:pt x="160" y="184"/>
                  </a:lnTo>
                  <a:lnTo>
                    <a:pt x="160" y="152"/>
                  </a:lnTo>
                  <a:lnTo>
                    <a:pt x="152" y="136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52" name="Freeform 805"/>
            <p:cNvSpPr/>
            <p:nvPr/>
          </p:nvSpPr>
          <p:spPr bwMode="auto">
            <a:xfrm>
              <a:off x="1647759" y="3458390"/>
              <a:ext cx="67574" cy="84900"/>
            </a:xfrm>
            <a:custGeom>
              <a:avLst/>
              <a:gdLst>
                <a:gd name="T0" fmla="*/ 2147483647 w 64"/>
                <a:gd name="T1" fmla="*/ 2147483647 h 80"/>
                <a:gd name="T2" fmla="*/ 2147483647 w 64"/>
                <a:gd name="T3" fmla="*/ 2147483647 h 80"/>
                <a:gd name="T4" fmla="*/ 2147483647 w 64"/>
                <a:gd name="T5" fmla="*/ 2147483647 h 80"/>
                <a:gd name="T6" fmla="*/ 2147483647 w 64"/>
                <a:gd name="T7" fmla="*/ 2147483647 h 80"/>
                <a:gd name="T8" fmla="*/ 2147483647 w 64"/>
                <a:gd name="T9" fmla="*/ 2147483647 h 80"/>
                <a:gd name="T10" fmla="*/ 2147483647 w 64"/>
                <a:gd name="T11" fmla="*/ 2147483647 h 80"/>
                <a:gd name="T12" fmla="*/ 2147483647 w 64"/>
                <a:gd name="T13" fmla="*/ 0 h 80"/>
                <a:gd name="T14" fmla="*/ 2147483647 w 64"/>
                <a:gd name="T15" fmla="*/ 2147483647 h 80"/>
                <a:gd name="T16" fmla="*/ 0 w 64"/>
                <a:gd name="T17" fmla="*/ 2147483647 h 80"/>
                <a:gd name="T18" fmla="*/ 2147483647 w 64"/>
                <a:gd name="T19" fmla="*/ 2147483647 h 80"/>
                <a:gd name="T20" fmla="*/ 0 w 64"/>
                <a:gd name="T21" fmla="*/ 2147483647 h 80"/>
                <a:gd name="T22" fmla="*/ 0 w 64"/>
                <a:gd name="T23" fmla="*/ 2147483647 h 80"/>
                <a:gd name="T24" fmla="*/ 2147483647 w 64"/>
                <a:gd name="T25" fmla="*/ 2147483647 h 8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4"/>
                <a:gd name="T40" fmla="*/ 0 h 80"/>
                <a:gd name="T41" fmla="*/ 64 w 64"/>
                <a:gd name="T42" fmla="*/ 80 h 8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4" h="80">
                  <a:moveTo>
                    <a:pt x="16" y="80"/>
                  </a:moveTo>
                  <a:lnTo>
                    <a:pt x="32" y="64"/>
                  </a:lnTo>
                  <a:lnTo>
                    <a:pt x="40" y="56"/>
                  </a:lnTo>
                  <a:lnTo>
                    <a:pt x="56" y="40"/>
                  </a:lnTo>
                  <a:lnTo>
                    <a:pt x="64" y="24"/>
                  </a:lnTo>
                  <a:lnTo>
                    <a:pt x="48" y="16"/>
                  </a:lnTo>
                  <a:lnTo>
                    <a:pt x="16" y="0"/>
                  </a:lnTo>
                  <a:lnTo>
                    <a:pt x="16" y="8"/>
                  </a:lnTo>
                  <a:lnTo>
                    <a:pt x="0" y="48"/>
                  </a:lnTo>
                  <a:lnTo>
                    <a:pt x="8" y="64"/>
                  </a:lnTo>
                  <a:lnTo>
                    <a:pt x="0" y="64"/>
                  </a:lnTo>
                  <a:lnTo>
                    <a:pt x="0" y="72"/>
                  </a:lnTo>
                  <a:lnTo>
                    <a:pt x="16" y="8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53" name="Freeform 806"/>
            <p:cNvSpPr/>
            <p:nvPr/>
          </p:nvSpPr>
          <p:spPr bwMode="auto">
            <a:xfrm>
              <a:off x="1529072" y="3263466"/>
              <a:ext cx="76237" cy="33787"/>
            </a:xfrm>
            <a:custGeom>
              <a:avLst/>
              <a:gdLst>
                <a:gd name="T0" fmla="*/ 2147483647 w 72"/>
                <a:gd name="T1" fmla="*/ 2147483647 h 32"/>
                <a:gd name="T2" fmla="*/ 2147483647 w 72"/>
                <a:gd name="T3" fmla="*/ 0 h 32"/>
                <a:gd name="T4" fmla="*/ 2147483647 w 72"/>
                <a:gd name="T5" fmla="*/ 0 h 32"/>
                <a:gd name="T6" fmla="*/ 0 w 72"/>
                <a:gd name="T7" fmla="*/ 2147483647 h 32"/>
                <a:gd name="T8" fmla="*/ 0 w 72"/>
                <a:gd name="T9" fmla="*/ 2147483647 h 32"/>
                <a:gd name="T10" fmla="*/ 2147483647 w 72"/>
                <a:gd name="T11" fmla="*/ 2147483647 h 32"/>
                <a:gd name="T12" fmla="*/ 2147483647 w 72"/>
                <a:gd name="T13" fmla="*/ 2147483647 h 32"/>
                <a:gd name="T14" fmla="*/ 2147483647 w 72"/>
                <a:gd name="T15" fmla="*/ 2147483647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"/>
                <a:gd name="T25" fmla="*/ 0 h 32"/>
                <a:gd name="T26" fmla="*/ 72 w 72"/>
                <a:gd name="T27" fmla="*/ 32 h 3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" h="32">
                  <a:moveTo>
                    <a:pt x="72" y="8"/>
                  </a:moveTo>
                  <a:lnTo>
                    <a:pt x="32" y="0"/>
                  </a:lnTo>
                  <a:lnTo>
                    <a:pt x="16" y="0"/>
                  </a:lnTo>
                  <a:lnTo>
                    <a:pt x="0" y="8"/>
                  </a:lnTo>
                  <a:lnTo>
                    <a:pt x="0" y="24"/>
                  </a:lnTo>
                  <a:lnTo>
                    <a:pt x="16" y="32"/>
                  </a:lnTo>
                  <a:lnTo>
                    <a:pt x="48" y="24"/>
                  </a:lnTo>
                  <a:lnTo>
                    <a:pt x="72" y="8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54" name="Freeform 807"/>
            <p:cNvSpPr/>
            <p:nvPr/>
          </p:nvSpPr>
          <p:spPr bwMode="auto">
            <a:xfrm>
              <a:off x="1486621" y="3237476"/>
              <a:ext cx="58910" cy="51114"/>
            </a:xfrm>
            <a:custGeom>
              <a:avLst/>
              <a:gdLst>
                <a:gd name="T0" fmla="*/ 2147483647 w 56"/>
                <a:gd name="T1" fmla="*/ 2147483647 h 48"/>
                <a:gd name="T2" fmla="*/ 2147483647 w 56"/>
                <a:gd name="T3" fmla="*/ 2147483647 h 48"/>
                <a:gd name="T4" fmla="*/ 2147483647 w 56"/>
                <a:gd name="T5" fmla="*/ 0 h 48"/>
                <a:gd name="T6" fmla="*/ 2147483647 w 56"/>
                <a:gd name="T7" fmla="*/ 0 h 48"/>
                <a:gd name="T8" fmla="*/ 2147483647 w 56"/>
                <a:gd name="T9" fmla="*/ 2147483647 h 48"/>
                <a:gd name="T10" fmla="*/ 2147483647 w 56"/>
                <a:gd name="T11" fmla="*/ 2147483647 h 48"/>
                <a:gd name="T12" fmla="*/ 2147483647 w 56"/>
                <a:gd name="T13" fmla="*/ 2147483647 h 48"/>
                <a:gd name="T14" fmla="*/ 0 w 56"/>
                <a:gd name="T15" fmla="*/ 2147483647 h 48"/>
                <a:gd name="T16" fmla="*/ 0 w 56"/>
                <a:gd name="T17" fmla="*/ 2147483647 h 48"/>
                <a:gd name="T18" fmla="*/ 0 w 56"/>
                <a:gd name="T19" fmla="*/ 2147483647 h 48"/>
                <a:gd name="T20" fmla="*/ 2147483647 w 56"/>
                <a:gd name="T21" fmla="*/ 2147483647 h 48"/>
                <a:gd name="T22" fmla="*/ 2147483647 w 56"/>
                <a:gd name="T23" fmla="*/ 2147483647 h 48"/>
                <a:gd name="T24" fmla="*/ 2147483647 w 56"/>
                <a:gd name="T25" fmla="*/ 2147483647 h 48"/>
                <a:gd name="T26" fmla="*/ 2147483647 w 56"/>
                <a:gd name="T27" fmla="*/ 2147483647 h 4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6"/>
                <a:gd name="T43" fmla="*/ 0 h 48"/>
                <a:gd name="T44" fmla="*/ 56 w 56"/>
                <a:gd name="T45" fmla="*/ 48 h 4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6" h="48">
                  <a:moveTo>
                    <a:pt x="56" y="24"/>
                  </a:moveTo>
                  <a:lnTo>
                    <a:pt x="40" y="16"/>
                  </a:lnTo>
                  <a:lnTo>
                    <a:pt x="40" y="0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24" y="24"/>
                  </a:lnTo>
                  <a:lnTo>
                    <a:pt x="8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0" y="48"/>
                  </a:lnTo>
                  <a:lnTo>
                    <a:pt x="24" y="48"/>
                  </a:lnTo>
                  <a:lnTo>
                    <a:pt x="40" y="48"/>
                  </a:lnTo>
                  <a:lnTo>
                    <a:pt x="40" y="32"/>
                  </a:lnTo>
                  <a:lnTo>
                    <a:pt x="56" y="24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55" name="Freeform 808"/>
            <p:cNvSpPr/>
            <p:nvPr/>
          </p:nvSpPr>
          <p:spPr bwMode="auto">
            <a:xfrm>
              <a:off x="1155683" y="3017428"/>
              <a:ext cx="407175" cy="262498"/>
            </a:xfrm>
            <a:custGeom>
              <a:avLst/>
              <a:gdLst>
                <a:gd name="T0" fmla="*/ 2147483647 w 384"/>
                <a:gd name="T1" fmla="*/ 2147483647 h 248"/>
                <a:gd name="T2" fmla="*/ 2147483647 w 384"/>
                <a:gd name="T3" fmla="*/ 2147483647 h 248"/>
                <a:gd name="T4" fmla="*/ 2147483647 w 384"/>
                <a:gd name="T5" fmla="*/ 2147483647 h 248"/>
                <a:gd name="T6" fmla="*/ 2147483647 w 384"/>
                <a:gd name="T7" fmla="*/ 2147483647 h 248"/>
                <a:gd name="T8" fmla="*/ 2147483647 w 384"/>
                <a:gd name="T9" fmla="*/ 2147483647 h 248"/>
                <a:gd name="T10" fmla="*/ 2147483647 w 384"/>
                <a:gd name="T11" fmla="*/ 2147483647 h 248"/>
                <a:gd name="T12" fmla="*/ 2147483647 w 384"/>
                <a:gd name="T13" fmla="*/ 2147483647 h 248"/>
                <a:gd name="T14" fmla="*/ 2147483647 w 384"/>
                <a:gd name="T15" fmla="*/ 2147483647 h 248"/>
                <a:gd name="T16" fmla="*/ 2147483647 w 384"/>
                <a:gd name="T17" fmla="*/ 2147483647 h 248"/>
                <a:gd name="T18" fmla="*/ 2147483647 w 384"/>
                <a:gd name="T19" fmla="*/ 2147483647 h 248"/>
                <a:gd name="T20" fmla="*/ 2147483647 w 384"/>
                <a:gd name="T21" fmla="*/ 2147483647 h 248"/>
                <a:gd name="T22" fmla="*/ 2147483647 w 384"/>
                <a:gd name="T23" fmla="*/ 2147483647 h 248"/>
                <a:gd name="T24" fmla="*/ 2147483647 w 384"/>
                <a:gd name="T25" fmla="*/ 2147483647 h 248"/>
                <a:gd name="T26" fmla="*/ 2147483647 w 384"/>
                <a:gd name="T27" fmla="*/ 2147483647 h 248"/>
                <a:gd name="T28" fmla="*/ 2147483647 w 384"/>
                <a:gd name="T29" fmla="*/ 2147483647 h 248"/>
                <a:gd name="T30" fmla="*/ 2147483647 w 384"/>
                <a:gd name="T31" fmla="*/ 2147483647 h 248"/>
                <a:gd name="T32" fmla="*/ 2147483647 w 384"/>
                <a:gd name="T33" fmla="*/ 2147483647 h 248"/>
                <a:gd name="T34" fmla="*/ 2147483647 w 384"/>
                <a:gd name="T35" fmla="*/ 2147483647 h 248"/>
                <a:gd name="T36" fmla="*/ 2147483647 w 384"/>
                <a:gd name="T37" fmla="*/ 2147483647 h 248"/>
                <a:gd name="T38" fmla="*/ 2147483647 w 384"/>
                <a:gd name="T39" fmla="*/ 2147483647 h 248"/>
                <a:gd name="T40" fmla="*/ 2147483647 w 384"/>
                <a:gd name="T41" fmla="*/ 2147483647 h 248"/>
                <a:gd name="T42" fmla="*/ 2147483647 w 384"/>
                <a:gd name="T43" fmla="*/ 2147483647 h 248"/>
                <a:gd name="T44" fmla="*/ 2147483647 w 384"/>
                <a:gd name="T45" fmla="*/ 2147483647 h 248"/>
                <a:gd name="T46" fmla="*/ 2147483647 w 384"/>
                <a:gd name="T47" fmla="*/ 0 h 248"/>
                <a:gd name="T48" fmla="*/ 0 w 384"/>
                <a:gd name="T49" fmla="*/ 0 h 248"/>
                <a:gd name="T50" fmla="*/ 2147483647 w 384"/>
                <a:gd name="T51" fmla="*/ 2147483647 h 248"/>
                <a:gd name="T52" fmla="*/ 2147483647 w 384"/>
                <a:gd name="T53" fmla="*/ 2147483647 h 248"/>
                <a:gd name="T54" fmla="*/ 2147483647 w 384"/>
                <a:gd name="T55" fmla="*/ 2147483647 h 248"/>
                <a:gd name="T56" fmla="*/ 2147483647 w 384"/>
                <a:gd name="T57" fmla="*/ 2147483647 h 248"/>
                <a:gd name="T58" fmla="*/ 2147483647 w 384"/>
                <a:gd name="T59" fmla="*/ 2147483647 h 248"/>
                <a:gd name="T60" fmla="*/ 2147483647 w 384"/>
                <a:gd name="T61" fmla="*/ 2147483647 h 248"/>
                <a:gd name="T62" fmla="*/ 2147483647 w 384"/>
                <a:gd name="T63" fmla="*/ 2147483647 h 248"/>
                <a:gd name="T64" fmla="*/ 2147483647 w 384"/>
                <a:gd name="T65" fmla="*/ 2147483647 h 248"/>
                <a:gd name="T66" fmla="*/ 2147483647 w 384"/>
                <a:gd name="T67" fmla="*/ 2147483647 h 248"/>
                <a:gd name="T68" fmla="*/ 2147483647 w 384"/>
                <a:gd name="T69" fmla="*/ 2147483647 h 248"/>
                <a:gd name="T70" fmla="*/ 2147483647 w 384"/>
                <a:gd name="T71" fmla="*/ 2147483647 h 248"/>
                <a:gd name="T72" fmla="*/ 2147483647 w 384"/>
                <a:gd name="T73" fmla="*/ 2147483647 h 248"/>
                <a:gd name="T74" fmla="*/ 2147483647 w 384"/>
                <a:gd name="T75" fmla="*/ 2147483647 h 248"/>
                <a:gd name="T76" fmla="*/ 2147483647 w 384"/>
                <a:gd name="T77" fmla="*/ 2147483647 h 248"/>
                <a:gd name="T78" fmla="*/ 2147483647 w 384"/>
                <a:gd name="T79" fmla="*/ 2147483647 h 248"/>
                <a:gd name="T80" fmla="*/ 2147483647 w 384"/>
                <a:gd name="T81" fmla="*/ 2147483647 h 248"/>
                <a:gd name="T82" fmla="*/ 2147483647 w 384"/>
                <a:gd name="T83" fmla="*/ 2147483647 h 248"/>
                <a:gd name="T84" fmla="*/ 2147483647 w 384"/>
                <a:gd name="T85" fmla="*/ 2147483647 h 248"/>
                <a:gd name="T86" fmla="*/ 2147483647 w 384"/>
                <a:gd name="T87" fmla="*/ 2147483647 h 248"/>
                <a:gd name="T88" fmla="*/ 2147483647 w 384"/>
                <a:gd name="T89" fmla="*/ 2147483647 h 248"/>
                <a:gd name="T90" fmla="*/ 2147483647 w 384"/>
                <a:gd name="T91" fmla="*/ 2147483647 h 248"/>
                <a:gd name="T92" fmla="*/ 2147483647 w 384"/>
                <a:gd name="T93" fmla="*/ 2147483647 h 248"/>
                <a:gd name="T94" fmla="*/ 2147483647 w 384"/>
                <a:gd name="T95" fmla="*/ 2147483647 h 248"/>
                <a:gd name="T96" fmla="*/ 2147483647 w 384"/>
                <a:gd name="T97" fmla="*/ 2147483647 h 248"/>
                <a:gd name="T98" fmla="*/ 2147483647 w 384"/>
                <a:gd name="T99" fmla="*/ 2147483647 h 248"/>
                <a:gd name="T100" fmla="*/ 2147483647 w 384"/>
                <a:gd name="T101" fmla="*/ 2147483647 h 248"/>
                <a:gd name="T102" fmla="*/ 2147483647 w 384"/>
                <a:gd name="T103" fmla="*/ 2147483647 h 248"/>
                <a:gd name="T104" fmla="*/ 2147483647 w 384"/>
                <a:gd name="T105" fmla="*/ 2147483647 h 248"/>
                <a:gd name="T106" fmla="*/ 2147483647 w 384"/>
                <a:gd name="T107" fmla="*/ 2147483647 h 248"/>
                <a:gd name="T108" fmla="*/ 2147483647 w 384"/>
                <a:gd name="T109" fmla="*/ 2147483647 h 24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384"/>
                <a:gd name="T166" fmla="*/ 0 h 248"/>
                <a:gd name="T167" fmla="*/ 384 w 384"/>
                <a:gd name="T168" fmla="*/ 248 h 24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384" h="248">
                  <a:moveTo>
                    <a:pt x="320" y="232"/>
                  </a:moveTo>
                  <a:lnTo>
                    <a:pt x="336" y="232"/>
                  </a:lnTo>
                  <a:lnTo>
                    <a:pt x="328" y="216"/>
                  </a:lnTo>
                  <a:lnTo>
                    <a:pt x="336" y="208"/>
                  </a:lnTo>
                  <a:lnTo>
                    <a:pt x="352" y="208"/>
                  </a:lnTo>
                  <a:lnTo>
                    <a:pt x="360" y="200"/>
                  </a:lnTo>
                  <a:lnTo>
                    <a:pt x="376" y="192"/>
                  </a:lnTo>
                  <a:lnTo>
                    <a:pt x="384" y="160"/>
                  </a:lnTo>
                  <a:lnTo>
                    <a:pt x="336" y="168"/>
                  </a:lnTo>
                  <a:lnTo>
                    <a:pt x="312" y="192"/>
                  </a:lnTo>
                  <a:lnTo>
                    <a:pt x="280" y="200"/>
                  </a:lnTo>
                  <a:lnTo>
                    <a:pt x="248" y="160"/>
                  </a:lnTo>
                  <a:lnTo>
                    <a:pt x="248" y="104"/>
                  </a:lnTo>
                  <a:lnTo>
                    <a:pt x="256" y="96"/>
                  </a:lnTo>
                  <a:lnTo>
                    <a:pt x="232" y="88"/>
                  </a:lnTo>
                  <a:lnTo>
                    <a:pt x="216" y="72"/>
                  </a:lnTo>
                  <a:lnTo>
                    <a:pt x="208" y="56"/>
                  </a:lnTo>
                  <a:lnTo>
                    <a:pt x="192" y="40"/>
                  </a:lnTo>
                  <a:lnTo>
                    <a:pt x="168" y="48"/>
                  </a:lnTo>
                  <a:lnTo>
                    <a:pt x="136" y="16"/>
                  </a:lnTo>
                  <a:lnTo>
                    <a:pt x="112" y="8"/>
                  </a:lnTo>
                  <a:lnTo>
                    <a:pt x="104" y="16"/>
                  </a:lnTo>
                  <a:lnTo>
                    <a:pt x="72" y="16"/>
                  </a:lnTo>
                  <a:lnTo>
                    <a:pt x="32" y="0"/>
                  </a:lnTo>
                  <a:lnTo>
                    <a:pt x="0" y="0"/>
                  </a:lnTo>
                  <a:lnTo>
                    <a:pt x="24" y="48"/>
                  </a:lnTo>
                  <a:lnTo>
                    <a:pt x="40" y="72"/>
                  </a:lnTo>
                  <a:lnTo>
                    <a:pt x="32" y="80"/>
                  </a:lnTo>
                  <a:lnTo>
                    <a:pt x="64" y="96"/>
                  </a:lnTo>
                  <a:lnTo>
                    <a:pt x="64" y="120"/>
                  </a:lnTo>
                  <a:lnTo>
                    <a:pt x="80" y="128"/>
                  </a:lnTo>
                  <a:lnTo>
                    <a:pt x="96" y="144"/>
                  </a:lnTo>
                  <a:lnTo>
                    <a:pt x="96" y="128"/>
                  </a:lnTo>
                  <a:lnTo>
                    <a:pt x="80" y="120"/>
                  </a:lnTo>
                  <a:lnTo>
                    <a:pt x="64" y="80"/>
                  </a:lnTo>
                  <a:lnTo>
                    <a:pt x="40" y="40"/>
                  </a:lnTo>
                  <a:lnTo>
                    <a:pt x="32" y="16"/>
                  </a:lnTo>
                  <a:lnTo>
                    <a:pt x="48" y="24"/>
                  </a:lnTo>
                  <a:lnTo>
                    <a:pt x="72" y="64"/>
                  </a:lnTo>
                  <a:lnTo>
                    <a:pt x="80" y="80"/>
                  </a:lnTo>
                  <a:lnTo>
                    <a:pt x="96" y="88"/>
                  </a:lnTo>
                  <a:lnTo>
                    <a:pt x="96" y="104"/>
                  </a:lnTo>
                  <a:lnTo>
                    <a:pt x="112" y="112"/>
                  </a:lnTo>
                  <a:lnTo>
                    <a:pt x="120" y="120"/>
                  </a:lnTo>
                  <a:lnTo>
                    <a:pt x="144" y="144"/>
                  </a:lnTo>
                  <a:lnTo>
                    <a:pt x="144" y="168"/>
                  </a:lnTo>
                  <a:lnTo>
                    <a:pt x="144" y="184"/>
                  </a:lnTo>
                  <a:lnTo>
                    <a:pt x="200" y="216"/>
                  </a:lnTo>
                  <a:lnTo>
                    <a:pt x="224" y="224"/>
                  </a:lnTo>
                  <a:lnTo>
                    <a:pt x="264" y="240"/>
                  </a:lnTo>
                  <a:lnTo>
                    <a:pt x="280" y="232"/>
                  </a:lnTo>
                  <a:lnTo>
                    <a:pt x="288" y="232"/>
                  </a:lnTo>
                  <a:lnTo>
                    <a:pt x="312" y="248"/>
                  </a:lnTo>
                  <a:lnTo>
                    <a:pt x="312" y="240"/>
                  </a:lnTo>
                  <a:lnTo>
                    <a:pt x="320" y="232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56" name="Freeform 809"/>
            <p:cNvSpPr/>
            <p:nvPr/>
          </p:nvSpPr>
          <p:spPr bwMode="auto">
            <a:xfrm>
              <a:off x="1647759" y="3458390"/>
              <a:ext cx="67574" cy="84900"/>
            </a:xfrm>
            <a:custGeom>
              <a:avLst/>
              <a:gdLst>
                <a:gd name="T0" fmla="*/ 2147483647 w 64"/>
                <a:gd name="T1" fmla="*/ 2147483647 h 80"/>
                <a:gd name="T2" fmla="*/ 2147483647 w 64"/>
                <a:gd name="T3" fmla="*/ 2147483647 h 80"/>
                <a:gd name="T4" fmla="*/ 2147483647 w 64"/>
                <a:gd name="T5" fmla="*/ 2147483647 h 80"/>
                <a:gd name="T6" fmla="*/ 2147483647 w 64"/>
                <a:gd name="T7" fmla="*/ 2147483647 h 80"/>
                <a:gd name="T8" fmla="*/ 2147483647 w 64"/>
                <a:gd name="T9" fmla="*/ 2147483647 h 80"/>
                <a:gd name="T10" fmla="*/ 2147483647 w 64"/>
                <a:gd name="T11" fmla="*/ 2147483647 h 80"/>
                <a:gd name="T12" fmla="*/ 2147483647 w 64"/>
                <a:gd name="T13" fmla="*/ 0 h 80"/>
                <a:gd name="T14" fmla="*/ 2147483647 w 64"/>
                <a:gd name="T15" fmla="*/ 2147483647 h 80"/>
                <a:gd name="T16" fmla="*/ 0 w 64"/>
                <a:gd name="T17" fmla="*/ 2147483647 h 80"/>
                <a:gd name="T18" fmla="*/ 2147483647 w 64"/>
                <a:gd name="T19" fmla="*/ 2147483647 h 80"/>
                <a:gd name="T20" fmla="*/ 0 w 64"/>
                <a:gd name="T21" fmla="*/ 2147483647 h 80"/>
                <a:gd name="T22" fmla="*/ 0 w 64"/>
                <a:gd name="T23" fmla="*/ 2147483647 h 80"/>
                <a:gd name="T24" fmla="*/ 2147483647 w 64"/>
                <a:gd name="T25" fmla="*/ 2147483647 h 8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4"/>
                <a:gd name="T40" fmla="*/ 0 h 80"/>
                <a:gd name="T41" fmla="*/ 64 w 64"/>
                <a:gd name="T42" fmla="*/ 80 h 8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4" h="80">
                  <a:moveTo>
                    <a:pt x="16" y="80"/>
                  </a:moveTo>
                  <a:lnTo>
                    <a:pt x="32" y="64"/>
                  </a:lnTo>
                  <a:lnTo>
                    <a:pt x="40" y="56"/>
                  </a:lnTo>
                  <a:lnTo>
                    <a:pt x="56" y="40"/>
                  </a:lnTo>
                  <a:lnTo>
                    <a:pt x="64" y="24"/>
                  </a:lnTo>
                  <a:lnTo>
                    <a:pt x="48" y="16"/>
                  </a:lnTo>
                  <a:lnTo>
                    <a:pt x="16" y="0"/>
                  </a:lnTo>
                  <a:lnTo>
                    <a:pt x="16" y="8"/>
                  </a:lnTo>
                  <a:lnTo>
                    <a:pt x="0" y="48"/>
                  </a:lnTo>
                  <a:lnTo>
                    <a:pt x="8" y="64"/>
                  </a:lnTo>
                  <a:lnTo>
                    <a:pt x="0" y="64"/>
                  </a:lnTo>
                  <a:lnTo>
                    <a:pt x="0" y="72"/>
                  </a:lnTo>
                  <a:lnTo>
                    <a:pt x="16" y="8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57" name="Freeform 810"/>
            <p:cNvSpPr/>
            <p:nvPr/>
          </p:nvSpPr>
          <p:spPr bwMode="auto">
            <a:xfrm>
              <a:off x="1155683" y="3017428"/>
              <a:ext cx="407175" cy="262498"/>
            </a:xfrm>
            <a:custGeom>
              <a:avLst/>
              <a:gdLst>
                <a:gd name="T0" fmla="*/ 2147483647 w 384"/>
                <a:gd name="T1" fmla="*/ 2147483647 h 248"/>
                <a:gd name="T2" fmla="*/ 2147483647 w 384"/>
                <a:gd name="T3" fmla="*/ 2147483647 h 248"/>
                <a:gd name="T4" fmla="*/ 2147483647 w 384"/>
                <a:gd name="T5" fmla="*/ 2147483647 h 248"/>
                <a:gd name="T6" fmla="*/ 2147483647 w 384"/>
                <a:gd name="T7" fmla="*/ 2147483647 h 248"/>
                <a:gd name="T8" fmla="*/ 2147483647 w 384"/>
                <a:gd name="T9" fmla="*/ 2147483647 h 248"/>
                <a:gd name="T10" fmla="*/ 2147483647 w 384"/>
                <a:gd name="T11" fmla="*/ 2147483647 h 248"/>
                <a:gd name="T12" fmla="*/ 2147483647 w 384"/>
                <a:gd name="T13" fmla="*/ 2147483647 h 248"/>
                <a:gd name="T14" fmla="*/ 2147483647 w 384"/>
                <a:gd name="T15" fmla="*/ 2147483647 h 248"/>
                <a:gd name="T16" fmla="*/ 2147483647 w 384"/>
                <a:gd name="T17" fmla="*/ 2147483647 h 248"/>
                <a:gd name="T18" fmla="*/ 2147483647 w 384"/>
                <a:gd name="T19" fmla="*/ 2147483647 h 248"/>
                <a:gd name="T20" fmla="*/ 2147483647 w 384"/>
                <a:gd name="T21" fmla="*/ 2147483647 h 248"/>
                <a:gd name="T22" fmla="*/ 2147483647 w 384"/>
                <a:gd name="T23" fmla="*/ 2147483647 h 248"/>
                <a:gd name="T24" fmla="*/ 2147483647 w 384"/>
                <a:gd name="T25" fmla="*/ 2147483647 h 248"/>
                <a:gd name="T26" fmla="*/ 2147483647 w 384"/>
                <a:gd name="T27" fmla="*/ 2147483647 h 248"/>
                <a:gd name="T28" fmla="*/ 2147483647 w 384"/>
                <a:gd name="T29" fmla="*/ 2147483647 h 248"/>
                <a:gd name="T30" fmla="*/ 2147483647 w 384"/>
                <a:gd name="T31" fmla="*/ 2147483647 h 248"/>
                <a:gd name="T32" fmla="*/ 2147483647 w 384"/>
                <a:gd name="T33" fmla="*/ 2147483647 h 248"/>
                <a:gd name="T34" fmla="*/ 2147483647 w 384"/>
                <a:gd name="T35" fmla="*/ 2147483647 h 248"/>
                <a:gd name="T36" fmla="*/ 2147483647 w 384"/>
                <a:gd name="T37" fmla="*/ 2147483647 h 248"/>
                <a:gd name="T38" fmla="*/ 2147483647 w 384"/>
                <a:gd name="T39" fmla="*/ 2147483647 h 248"/>
                <a:gd name="T40" fmla="*/ 2147483647 w 384"/>
                <a:gd name="T41" fmla="*/ 2147483647 h 248"/>
                <a:gd name="T42" fmla="*/ 2147483647 w 384"/>
                <a:gd name="T43" fmla="*/ 2147483647 h 248"/>
                <a:gd name="T44" fmla="*/ 2147483647 w 384"/>
                <a:gd name="T45" fmla="*/ 2147483647 h 248"/>
                <a:gd name="T46" fmla="*/ 2147483647 w 384"/>
                <a:gd name="T47" fmla="*/ 2147483647 h 248"/>
                <a:gd name="T48" fmla="*/ 2147483647 w 384"/>
                <a:gd name="T49" fmla="*/ 0 h 248"/>
                <a:gd name="T50" fmla="*/ 0 w 384"/>
                <a:gd name="T51" fmla="*/ 0 h 248"/>
                <a:gd name="T52" fmla="*/ 2147483647 w 384"/>
                <a:gd name="T53" fmla="*/ 2147483647 h 248"/>
                <a:gd name="T54" fmla="*/ 2147483647 w 384"/>
                <a:gd name="T55" fmla="*/ 2147483647 h 248"/>
                <a:gd name="T56" fmla="*/ 2147483647 w 384"/>
                <a:gd name="T57" fmla="*/ 2147483647 h 248"/>
                <a:gd name="T58" fmla="*/ 2147483647 w 384"/>
                <a:gd name="T59" fmla="*/ 2147483647 h 248"/>
                <a:gd name="T60" fmla="*/ 2147483647 w 384"/>
                <a:gd name="T61" fmla="*/ 2147483647 h 248"/>
                <a:gd name="T62" fmla="*/ 2147483647 w 384"/>
                <a:gd name="T63" fmla="*/ 2147483647 h 248"/>
                <a:gd name="T64" fmla="*/ 2147483647 w 384"/>
                <a:gd name="T65" fmla="*/ 2147483647 h 248"/>
                <a:gd name="T66" fmla="*/ 2147483647 w 384"/>
                <a:gd name="T67" fmla="*/ 2147483647 h 248"/>
                <a:gd name="T68" fmla="*/ 2147483647 w 384"/>
                <a:gd name="T69" fmla="*/ 2147483647 h 248"/>
                <a:gd name="T70" fmla="*/ 2147483647 w 384"/>
                <a:gd name="T71" fmla="*/ 2147483647 h 248"/>
                <a:gd name="T72" fmla="*/ 2147483647 w 384"/>
                <a:gd name="T73" fmla="*/ 2147483647 h 248"/>
                <a:gd name="T74" fmla="*/ 2147483647 w 384"/>
                <a:gd name="T75" fmla="*/ 2147483647 h 248"/>
                <a:gd name="T76" fmla="*/ 2147483647 w 384"/>
                <a:gd name="T77" fmla="*/ 2147483647 h 248"/>
                <a:gd name="T78" fmla="*/ 2147483647 w 384"/>
                <a:gd name="T79" fmla="*/ 2147483647 h 248"/>
                <a:gd name="T80" fmla="*/ 2147483647 w 384"/>
                <a:gd name="T81" fmla="*/ 2147483647 h 248"/>
                <a:gd name="T82" fmla="*/ 2147483647 w 384"/>
                <a:gd name="T83" fmla="*/ 2147483647 h 248"/>
                <a:gd name="T84" fmla="*/ 2147483647 w 384"/>
                <a:gd name="T85" fmla="*/ 2147483647 h 248"/>
                <a:gd name="T86" fmla="*/ 2147483647 w 384"/>
                <a:gd name="T87" fmla="*/ 2147483647 h 248"/>
                <a:gd name="T88" fmla="*/ 2147483647 w 384"/>
                <a:gd name="T89" fmla="*/ 2147483647 h 248"/>
                <a:gd name="T90" fmla="*/ 2147483647 w 384"/>
                <a:gd name="T91" fmla="*/ 2147483647 h 248"/>
                <a:gd name="T92" fmla="*/ 2147483647 w 384"/>
                <a:gd name="T93" fmla="*/ 2147483647 h 248"/>
                <a:gd name="T94" fmla="*/ 2147483647 w 384"/>
                <a:gd name="T95" fmla="*/ 2147483647 h 248"/>
                <a:gd name="T96" fmla="*/ 2147483647 w 384"/>
                <a:gd name="T97" fmla="*/ 2147483647 h 248"/>
                <a:gd name="T98" fmla="*/ 2147483647 w 384"/>
                <a:gd name="T99" fmla="*/ 2147483647 h 248"/>
                <a:gd name="T100" fmla="*/ 2147483647 w 384"/>
                <a:gd name="T101" fmla="*/ 2147483647 h 248"/>
                <a:gd name="T102" fmla="*/ 2147483647 w 384"/>
                <a:gd name="T103" fmla="*/ 2147483647 h 248"/>
                <a:gd name="T104" fmla="*/ 2147483647 w 384"/>
                <a:gd name="T105" fmla="*/ 2147483647 h 248"/>
                <a:gd name="T106" fmla="*/ 2147483647 w 384"/>
                <a:gd name="T107" fmla="*/ 2147483647 h 248"/>
                <a:gd name="T108" fmla="*/ 2147483647 w 384"/>
                <a:gd name="T109" fmla="*/ 2147483647 h 248"/>
                <a:gd name="T110" fmla="*/ 2147483647 w 384"/>
                <a:gd name="T111" fmla="*/ 2147483647 h 24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384"/>
                <a:gd name="T169" fmla="*/ 0 h 248"/>
                <a:gd name="T170" fmla="*/ 384 w 384"/>
                <a:gd name="T171" fmla="*/ 248 h 24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384" h="248">
                  <a:moveTo>
                    <a:pt x="320" y="232"/>
                  </a:moveTo>
                  <a:lnTo>
                    <a:pt x="336" y="232"/>
                  </a:lnTo>
                  <a:lnTo>
                    <a:pt x="328" y="216"/>
                  </a:lnTo>
                  <a:lnTo>
                    <a:pt x="336" y="208"/>
                  </a:lnTo>
                  <a:lnTo>
                    <a:pt x="352" y="208"/>
                  </a:lnTo>
                  <a:lnTo>
                    <a:pt x="360" y="200"/>
                  </a:lnTo>
                  <a:lnTo>
                    <a:pt x="376" y="192"/>
                  </a:lnTo>
                  <a:lnTo>
                    <a:pt x="384" y="160"/>
                  </a:lnTo>
                  <a:lnTo>
                    <a:pt x="336" y="168"/>
                  </a:lnTo>
                  <a:lnTo>
                    <a:pt x="312" y="192"/>
                  </a:lnTo>
                  <a:lnTo>
                    <a:pt x="280" y="200"/>
                  </a:lnTo>
                  <a:lnTo>
                    <a:pt x="248" y="160"/>
                  </a:lnTo>
                  <a:lnTo>
                    <a:pt x="248" y="104"/>
                  </a:lnTo>
                  <a:lnTo>
                    <a:pt x="256" y="96"/>
                  </a:lnTo>
                  <a:lnTo>
                    <a:pt x="232" y="88"/>
                  </a:lnTo>
                  <a:lnTo>
                    <a:pt x="216" y="72"/>
                  </a:lnTo>
                  <a:lnTo>
                    <a:pt x="208" y="56"/>
                  </a:lnTo>
                  <a:lnTo>
                    <a:pt x="192" y="40"/>
                  </a:lnTo>
                  <a:lnTo>
                    <a:pt x="168" y="48"/>
                  </a:lnTo>
                  <a:lnTo>
                    <a:pt x="136" y="16"/>
                  </a:lnTo>
                  <a:lnTo>
                    <a:pt x="112" y="8"/>
                  </a:lnTo>
                  <a:lnTo>
                    <a:pt x="104" y="16"/>
                  </a:lnTo>
                  <a:lnTo>
                    <a:pt x="72" y="16"/>
                  </a:lnTo>
                  <a:lnTo>
                    <a:pt x="32" y="0"/>
                  </a:lnTo>
                  <a:lnTo>
                    <a:pt x="0" y="0"/>
                  </a:lnTo>
                  <a:lnTo>
                    <a:pt x="24" y="48"/>
                  </a:lnTo>
                  <a:lnTo>
                    <a:pt x="40" y="72"/>
                  </a:lnTo>
                  <a:lnTo>
                    <a:pt x="32" y="80"/>
                  </a:lnTo>
                  <a:lnTo>
                    <a:pt x="64" y="96"/>
                  </a:lnTo>
                  <a:lnTo>
                    <a:pt x="64" y="120"/>
                  </a:lnTo>
                  <a:lnTo>
                    <a:pt x="80" y="128"/>
                  </a:lnTo>
                  <a:lnTo>
                    <a:pt x="96" y="144"/>
                  </a:lnTo>
                  <a:lnTo>
                    <a:pt x="96" y="128"/>
                  </a:lnTo>
                  <a:lnTo>
                    <a:pt x="80" y="120"/>
                  </a:lnTo>
                  <a:lnTo>
                    <a:pt x="64" y="80"/>
                  </a:lnTo>
                  <a:lnTo>
                    <a:pt x="40" y="40"/>
                  </a:lnTo>
                  <a:lnTo>
                    <a:pt x="32" y="16"/>
                  </a:lnTo>
                  <a:lnTo>
                    <a:pt x="48" y="24"/>
                  </a:lnTo>
                  <a:lnTo>
                    <a:pt x="72" y="64"/>
                  </a:lnTo>
                  <a:lnTo>
                    <a:pt x="80" y="80"/>
                  </a:lnTo>
                  <a:lnTo>
                    <a:pt x="96" y="88"/>
                  </a:lnTo>
                  <a:lnTo>
                    <a:pt x="96" y="104"/>
                  </a:lnTo>
                  <a:lnTo>
                    <a:pt x="112" y="112"/>
                  </a:lnTo>
                  <a:lnTo>
                    <a:pt x="120" y="120"/>
                  </a:lnTo>
                  <a:lnTo>
                    <a:pt x="144" y="144"/>
                  </a:lnTo>
                  <a:lnTo>
                    <a:pt x="144" y="168"/>
                  </a:lnTo>
                  <a:lnTo>
                    <a:pt x="144" y="184"/>
                  </a:lnTo>
                  <a:lnTo>
                    <a:pt x="200" y="216"/>
                  </a:lnTo>
                  <a:lnTo>
                    <a:pt x="224" y="224"/>
                  </a:lnTo>
                  <a:lnTo>
                    <a:pt x="264" y="240"/>
                  </a:lnTo>
                  <a:lnTo>
                    <a:pt x="280" y="232"/>
                  </a:lnTo>
                  <a:lnTo>
                    <a:pt x="288" y="232"/>
                  </a:lnTo>
                  <a:lnTo>
                    <a:pt x="312" y="248"/>
                  </a:lnTo>
                  <a:lnTo>
                    <a:pt x="312" y="240"/>
                  </a:lnTo>
                  <a:lnTo>
                    <a:pt x="320" y="232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58" name="Freeform 778"/>
            <p:cNvSpPr/>
            <p:nvPr/>
          </p:nvSpPr>
          <p:spPr bwMode="auto">
            <a:xfrm>
              <a:off x="836874" y="2067064"/>
              <a:ext cx="1145288" cy="789226"/>
            </a:xfrm>
            <a:custGeom>
              <a:avLst/>
              <a:gdLst>
                <a:gd name="T0" fmla="*/ 2147483647 w 1080"/>
                <a:gd name="T1" fmla="*/ 2147483647 h 744"/>
                <a:gd name="T2" fmla="*/ 2147483647 w 1080"/>
                <a:gd name="T3" fmla="*/ 2147483647 h 744"/>
                <a:gd name="T4" fmla="*/ 2147483647 w 1080"/>
                <a:gd name="T5" fmla="*/ 2147483647 h 744"/>
                <a:gd name="T6" fmla="*/ 2147483647 w 1080"/>
                <a:gd name="T7" fmla="*/ 2147483647 h 744"/>
                <a:gd name="T8" fmla="*/ 2147483647 w 1080"/>
                <a:gd name="T9" fmla="*/ 2147483647 h 744"/>
                <a:gd name="T10" fmla="*/ 2147483647 w 1080"/>
                <a:gd name="T11" fmla="*/ 2147483647 h 744"/>
                <a:gd name="T12" fmla="*/ 2147483647 w 1080"/>
                <a:gd name="T13" fmla="*/ 2147483647 h 744"/>
                <a:gd name="T14" fmla="*/ 2147483647 w 1080"/>
                <a:gd name="T15" fmla="*/ 2147483647 h 744"/>
                <a:gd name="T16" fmla="*/ 2147483647 w 1080"/>
                <a:gd name="T17" fmla="*/ 2147483647 h 744"/>
                <a:gd name="T18" fmla="*/ 2147483647 w 1080"/>
                <a:gd name="T19" fmla="*/ 2147483647 h 744"/>
                <a:gd name="T20" fmla="*/ 2147483647 w 1080"/>
                <a:gd name="T21" fmla="*/ 2147483647 h 744"/>
                <a:gd name="T22" fmla="*/ 2147483647 w 1080"/>
                <a:gd name="T23" fmla="*/ 2147483647 h 744"/>
                <a:gd name="T24" fmla="*/ 2147483647 w 1080"/>
                <a:gd name="T25" fmla="*/ 2147483647 h 744"/>
                <a:gd name="T26" fmla="*/ 2147483647 w 1080"/>
                <a:gd name="T27" fmla="*/ 2147483647 h 744"/>
                <a:gd name="T28" fmla="*/ 2147483647 w 1080"/>
                <a:gd name="T29" fmla="*/ 2147483647 h 744"/>
                <a:gd name="T30" fmla="*/ 2147483647 w 1080"/>
                <a:gd name="T31" fmla="*/ 2147483647 h 744"/>
                <a:gd name="T32" fmla="*/ 2147483647 w 1080"/>
                <a:gd name="T33" fmla="*/ 2147483647 h 744"/>
                <a:gd name="T34" fmla="*/ 2147483647 w 1080"/>
                <a:gd name="T35" fmla="*/ 2147483647 h 744"/>
                <a:gd name="T36" fmla="*/ 2147483647 w 1080"/>
                <a:gd name="T37" fmla="*/ 2147483647 h 744"/>
                <a:gd name="T38" fmla="*/ 2147483647 w 1080"/>
                <a:gd name="T39" fmla="*/ 2147483647 h 744"/>
                <a:gd name="T40" fmla="*/ 2147483647 w 1080"/>
                <a:gd name="T41" fmla="*/ 2147483647 h 744"/>
                <a:gd name="T42" fmla="*/ 2147483647 w 1080"/>
                <a:gd name="T43" fmla="*/ 2147483647 h 744"/>
                <a:gd name="T44" fmla="*/ 2147483647 w 1080"/>
                <a:gd name="T45" fmla="*/ 2147483647 h 744"/>
                <a:gd name="T46" fmla="*/ 2147483647 w 1080"/>
                <a:gd name="T47" fmla="*/ 2147483647 h 744"/>
                <a:gd name="T48" fmla="*/ 2147483647 w 1080"/>
                <a:gd name="T49" fmla="*/ 2147483647 h 744"/>
                <a:gd name="T50" fmla="*/ 2147483647 w 1080"/>
                <a:gd name="T51" fmla="*/ 2147483647 h 744"/>
                <a:gd name="T52" fmla="*/ 2147483647 w 1080"/>
                <a:gd name="T53" fmla="*/ 2147483647 h 744"/>
                <a:gd name="T54" fmla="*/ 2147483647 w 1080"/>
                <a:gd name="T55" fmla="*/ 2147483647 h 744"/>
                <a:gd name="T56" fmla="*/ 2147483647 w 1080"/>
                <a:gd name="T57" fmla="*/ 2147483647 h 744"/>
                <a:gd name="T58" fmla="*/ 2147483647 w 1080"/>
                <a:gd name="T59" fmla="*/ 2147483647 h 744"/>
                <a:gd name="T60" fmla="*/ 2147483647 w 1080"/>
                <a:gd name="T61" fmla="*/ 2147483647 h 744"/>
                <a:gd name="T62" fmla="*/ 2147483647 w 1080"/>
                <a:gd name="T63" fmla="*/ 2147483647 h 744"/>
                <a:gd name="T64" fmla="*/ 2147483647 w 1080"/>
                <a:gd name="T65" fmla="*/ 2147483647 h 744"/>
                <a:gd name="T66" fmla="*/ 2147483647 w 1080"/>
                <a:gd name="T67" fmla="*/ 2147483647 h 744"/>
                <a:gd name="T68" fmla="*/ 2147483647 w 1080"/>
                <a:gd name="T69" fmla="*/ 2147483647 h 744"/>
                <a:gd name="T70" fmla="*/ 2147483647 w 1080"/>
                <a:gd name="T71" fmla="*/ 2147483647 h 744"/>
                <a:gd name="T72" fmla="*/ 2147483647 w 1080"/>
                <a:gd name="T73" fmla="*/ 2147483647 h 744"/>
                <a:gd name="T74" fmla="*/ 2147483647 w 1080"/>
                <a:gd name="T75" fmla="*/ 2147483647 h 744"/>
                <a:gd name="T76" fmla="*/ 2147483647 w 1080"/>
                <a:gd name="T77" fmla="*/ 2147483647 h 744"/>
                <a:gd name="T78" fmla="*/ 2147483647 w 1080"/>
                <a:gd name="T79" fmla="*/ 2147483647 h 744"/>
                <a:gd name="T80" fmla="*/ 2147483647 w 1080"/>
                <a:gd name="T81" fmla="*/ 0 h 744"/>
                <a:gd name="T82" fmla="*/ 2147483647 w 1080"/>
                <a:gd name="T83" fmla="*/ 2147483647 h 744"/>
                <a:gd name="T84" fmla="*/ 2147483647 w 1080"/>
                <a:gd name="T85" fmla="*/ 2147483647 h 744"/>
                <a:gd name="T86" fmla="*/ 2147483647 w 1080"/>
                <a:gd name="T87" fmla="*/ 2147483647 h 744"/>
                <a:gd name="T88" fmla="*/ 2147483647 w 1080"/>
                <a:gd name="T89" fmla="*/ 2147483647 h 744"/>
                <a:gd name="T90" fmla="*/ 2147483647 w 1080"/>
                <a:gd name="T91" fmla="*/ 2147483647 h 744"/>
                <a:gd name="T92" fmla="*/ 2147483647 w 1080"/>
                <a:gd name="T93" fmla="*/ 2147483647 h 744"/>
                <a:gd name="T94" fmla="*/ 2147483647 w 1080"/>
                <a:gd name="T95" fmla="*/ 2147483647 h 744"/>
                <a:gd name="T96" fmla="*/ 2147483647 w 1080"/>
                <a:gd name="T97" fmla="*/ 2147483647 h 744"/>
                <a:gd name="T98" fmla="*/ 2147483647 w 1080"/>
                <a:gd name="T99" fmla="*/ 2147483647 h 744"/>
                <a:gd name="T100" fmla="*/ 2147483647 w 1080"/>
                <a:gd name="T101" fmla="*/ 2147483647 h 744"/>
                <a:gd name="T102" fmla="*/ 2147483647 w 1080"/>
                <a:gd name="T103" fmla="*/ 2147483647 h 744"/>
                <a:gd name="T104" fmla="*/ 2147483647 w 1080"/>
                <a:gd name="T105" fmla="*/ 2147483647 h 744"/>
                <a:gd name="T106" fmla="*/ 2147483647 w 1080"/>
                <a:gd name="T107" fmla="*/ 2147483647 h 744"/>
                <a:gd name="T108" fmla="*/ 2147483647 w 1080"/>
                <a:gd name="T109" fmla="*/ 2147483647 h 744"/>
                <a:gd name="T110" fmla="*/ 0 w 1080"/>
                <a:gd name="T111" fmla="*/ 2147483647 h 744"/>
                <a:gd name="T112" fmla="*/ 2147483647 w 1080"/>
                <a:gd name="T113" fmla="*/ 2147483647 h 744"/>
                <a:gd name="T114" fmla="*/ 2147483647 w 1080"/>
                <a:gd name="T115" fmla="*/ 2147483647 h 744"/>
                <a:gd name="T116" fmla="*/ 2147483647 w 1080"/>
                <a:gd name="T117" fmla="*/ 2147483647 h 744"/>
                <a:gd name="T118" fmla="*/ 2147483647 w 1080"/>
                <a:gd name="T119" fmla="*/ 2147483647 h 744"/>
                <a:gd name="T120" fmla="*/ 2147483647 w 1080"/>
                <a:gd name="T121" fmla="*/ 2147483647 h 744"/>
                <a:gd name="T122" fmla="*/ 2147483647 w 1080"/>
                <a:gd name="T123" fmla="*/ 2147483647 h 74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080"/>
                <a:gd name="T187" fmla="*/ 0 h 744"/>
                <a:gd name="T188" fmla="*/ 1080 w 1080"/>
                <a:gd name="T189" fmla="*/ 744 h 74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080" h="744">
                  <a:moveTo>
                    <a:pt x="624" y="632"/>
                  </a:moveTo>
                  <a:lnTo>
                    <a:pt x="648" y="640"/>
                  </a:lnTo>
                  <a:lnTo>
                    <a:pt x="720" y="672"/>
                  </a:lnTo>
                  <a:lnTo>
                    <a:pt x="744" y="720"/>
                  </a:lnTo>
                  <a:lnTo>
                    <a:pt x="744" y="744"/>
                  </a:lnTo>
                  <a:lnTo>
                    <a:pt x="792" y="728"/>
                  </a:lnTo>
                  <a:lnTo>
                    <a:pt x="824" y="704"/>
                  </a:lnTo>
                  <a:lnTo>
                    <a:pt x="840" y="704"/>
                  </a:lnTo>
                  <a:lnTo>
                    <a:pt x="880" y="696"/>
                  </a:lnTo>
                  <a:lnTo>
                    <a:pt x="912" y="656"/>
                  </a:lnTo>
                  <a:lnTo>
                    <a:pt x="928" y="656"/>
                  </a:lnTo>
                  <a:lnTo>
                    <a:pt x="936" y="696"/>
                  </a:lnTo>
                  <a:lnTo>
                    <a:pt x="952" y="688"/>
                  </a:lnTo>
                  <a:lnTo>
                    <a:pt x="968" y="688"/>
                  </a:lnTo>
                  <a:lnTo>
                    <a:pt x="960" y="704"/>
                  </a:lnTo>
                  <a:lnTo>
                    <a:pt x="968" y="720"/>
                  </a:lnTo>
                  <a:lnTo>
                    <a:pt x="1000" y="688"/>
                  </a:lnTo>
                  <a:lnTo>
                    <a:pt x="1016" y="672"/>
                  </a:lnTo>
                  <a:lnTo>
                    <a:pt x="976" y="672"/>
                  </a:lnTo>
                  <a:lnTo>
                    <a:pt x="960" y="648"/>
                  </a:lnTo>
                  <a:lnTo>
                    <a:pt x="976" y="632"/>
                  </a:lnTo>
                  <a:lnTo>
                    <a:pt x="976" y="616"/>
                  </a:lnTo>
                  <a:lnTo>
                    <a:pt x="920" y="632"/>
                  </a:lnTo>
                  <a:lnTo>
                    <a:pt x="896" y="656"/>
                  </a:lnTo>
                  <a:lnTo>
                    <a:pt x="904" y="624"/>
                  </a:lnTo>
                  <a:lnTo>
                    <a:pt x="936" y="608"/>
                  </a:lnTo>
                  <a:lnTo>
                    <a:pt x="952" y="592"/>
                  </a:lnTo>
                  <a:lnTo>
                    <a:pt x="1000" y="600"/>
                  </a:lnTo>
                  <a:lnTo>
                    <a:pt x="1032" y="592"/>
                  </a:lnTo>
                  <a:lnTo>
                    <a:pt x="1064" y="576"/>
                  </a:lnTo>
                  <a:lnTo>
                    <a:pt x="1080" y="560"/>
                  </a:lnTo>
                  <a:lnTo>
                    <a:pt x="1064" y="520"/>
                  </a:lnTo>
                  <a:lnTo>
                    <a:pt x="1064" y="496"/>
                  </a:lnTo>
                  <a:lnTo>
                    <a:pt x="1008" y="472"/>
                  </a:lnTo>
                  <a:lnTo>
                    <a:pt x="1008" y="456"/>
                  </a:lnTo>
                  <a:lnTo>
                    <a:pt x="968" y="368"/>
                  </a:lnTo>
                  <a:lnTo>
                    <a:pt x="952" y="408"/>
                  </a:lnTo>
                  <a:lnTo>
                    <a:pt x="928" y="416"/>
                  </a:lnTo>
                  <a:lnTo>
                    <a:pt x="920" y="408"/>
                  </a:lnTo>
                  <a:lnTo>
                    <a:pt x="904" y="408"/>
                  </a:lnTo>
                  <a:lnTo>
                    <a:pt x="904" y="352"/>
                  </a:lnTo>
                  <a:lnTo>
                    <a:pt x="880" y="344"/>
                  </a:lnTo>
                  <a:lnTo>
                    <a:pt x="864" y="320"/>
                  </a:lnTo>
                  <a:lnTo>
                    <a:pt x="840" y="320"/>
                  </a:lnTo>
                  <a:lnTo>
                    <a:pt x="816" y="312"/>
                  </a:lnTo>
                  <a:lnTo>
                    <a:pt x="800" y="320"/>
                  </a:lnTo>
                  <a:lnTo>
                    <a:pt x="800" y="336"/>
                  </a:lnTo>
                  <a:lnTo>
                    <a:pt x="800" y="360"/>
                  </a:lnTo>
                  <a:lnTo>
                    <a:pt x="800" y="400"/>
                  </a:lnTo>
                  <a:lnTo>
                    <a:pt x="792" y="416"/>
                  </a:lnTo>
                  <a:lnTo>
                    <a:pt x="816" y="464"/>
                  </a:lnTo>
                  <a:lnTo>
                    <a:pt x="776" y="504"/>
                  </a:lnTo>
                  <a:lnTo>
                    <a:pt x="784" y="560"/>
                  </a:lnTo>
                  <a:lnTo>
                    <a:pt x="768" y="576"/>
                  </a:lnTo>
                  <a:lnTo>
                    <a:pt x="752" y="568"/>
                  </a:lnTo>
                  <a:lnTo>
                    <a:pt x="744" y="496"/>
                  </a:lnTo>
                  <a:lnTo>
                    <a:pt x="704" y="488"/>
                  </a:lnTo>
                  <a:lnTo>
                    <a:pt x="632" y="448"/>
                  </a:lnTo>
                  <a:lnTo>
                    <a:pt x="616" y="448"/>
                  </a:lnTo>
                  <a:lnTo>
                    <a:pt x="600" y="408"/>
                  </a:lnTo>
                  <a:lnTo>
                    <a:pt x="592" y="400"/>
                  </a:lnTo>
                  <a:lnTo>
                    <a:pt x="624" y="304"/>
                  </a:lnTo>
                  <a:lnTo>
                    <a:pt x="640" y="280"/>
                  </a:lnTo>
                  <a:lnTo>
                    <a:pt x="664" y="272"/>
                  </a:lnTo>
                  <a:lnTo>
                    <a:pt x="672" y="272"/>
                  </a:lnTo>
                  <a:lnTo>
                    <a:pt x="688" y="232"/>
                  </a:lnTo>
                  <a:lnTo>
                    <a:pt x="696" y="200"/>
                  </a:lnTo>
                  <a:lnTo>
                    <a:pt x="736" y="192"/>
                  </a:lnTo>
                  <a:lnTo>
                    <a:pt x="752" y="176"/>
                  </a:lnTo>
                  <a:lnTo>
                    <a:pt x="744" y="136"/>
                  </a:lnTo>
                  <a:lnTo>
                    <a:pt x="752" y="112"/>
                  </a:lnTo>
                  <a:lnTo>
                    <a:pt x="736" y="96"/>
                  </a:lnTo>
                  <a:lnTo>
                    <a:pt x="712" y="88"/>
                  </a:lnTo>
                  <a:lnTo>
                    <a:pt x="704" y="128"/>
                  </a:lnTo>
                  <a:lnTo>
                    <a:pt x="680" y="168"/>
                  </a:lnTo>
                  <a:lnTo>
                    <a:pt x="672" y="120"/>
                  </a:lnTo>
                  <a:lnTo>
                    <a:pt x="656" y="104"/>
                  </a:lnTo>
                  <a:lnTo>
                    <a:pt x="640" y="128"/>
                  </a:lnTo>
                  <a:lnTo>
                    <a:pt x="632" y="104"/>
                  </a:lnTo>
                  <a:lnTo>
                    <a:pt x="616" y="80"/>
                  </a:lnTo>
                  <a:lnTo>
                    <a:pt x="608" y="40"/>
                  </a:lnTo>
                  <a:lnTo>
                    <a:pt x="584" y="0"/>
                  </a:lnTo>
                  <a:lnTo>
                    <a:pt x="568" y="56"/>
                  </a:lnTo>
                  <a:lnTo>
                    <a:pt x="568" y="80"/>
                  </a:lnTo>
                  <a:lnTo>
                    <a:pt x="592" y="104"/>
                  </a:lnTo>
                  <a:lnTo>
                    <a:pt x="600" y="128"/>
                  </a:lnTo>
                  <a:lnTo>
                    <a:pt x="576" y="144"/>
                  </a:lnTo>
                  <a:lnTo>
                    <a:pt x="568" y="136"/>
                  </a:lnTo>
                  <a:lnTo>
                    <a:pt x="552" y="136"/>
                  </a:lnTo>
                  <a:lnTo>
                    <a:pt x="544" y="160"/>
                  </a:lnTo>
                  <a:lnTo>
                    <a:pt x="512" y="152"/>
                  </a:lnTo>
                  <a:lnTo>
                    <a:pt x="472" y="152"/>
                  </a:lnTo>
                  <a:lnTo>
                    <a:pt x="448" y="136"/>
                  </a:lnTo>
                  <a:lnTo>
                    <a:pt x="416" y="144"/>
                  </a:lnTo>
                  <a:lnTo>
                    <a:pt x="416" y="152"/>
                  </a:lnTo>
                  <a:lnTo>
                    <a:pt x="424" y="176"/>
                  </a:lnTo>
                  <a:lnTo>
                    <a:pt x="408" y="176"/>
                  </a:lnTo>
                  <a:lnTo>
                    <a:pt x="392" y="152"/>
                  </a:lnTo>
                  <a:lnTo>
                    <a:pt x="344" y="160"/>
                  </a:lnTo>
                  <a:lnTo>
                    <a:pt x="328" y="144"/>
                  </a:lnTo>
                  <a:lnTo>
                    <a:pt x="336" y="128"/>
                  </a:lnTo>
                  <a:lnTo>
                    <a:pt x="304" y="120"/>
                  </a:lnTo>
                  <a:lnTo>
                    <a:pt x="272" y="104"/>
                  </a:lnTo>
                  <a:lnTo>
                    <a:pt x="232" y="88"/>
                  </a:lnTo>
                  <a:lnTo>
                    <a:pt x="200" y="96"/>
                  </a:lnTo>
                  <a:lnTo>
                    <a:pt x="176" y="64"/>
                  </a:lnTo>
                  <a:lnTo>
                    <a:pt x="96" y="104"/>
                  </a:lnTo>
                  <a:lnTo>
                    <a:pt x="80" y="120"/>
                  </a:lnTo>
                  <a:lnTo>
                    <a:pt x="48" y="112"/>
                  </a:lnTo>
                  <a:lnTo>
                    <a:pt x="24" y="96"/>
                  </a:lnTo>
                  <a:lnTo>
                    <a:pt x="0" y="88"/>
                  </a:lnTo>
                  <a:lnTo>
                    <a:pt x="0" y="368"/>
                  </a:lnTo>
                  <a:lnTo>
                    <a:pt x="40" y="392"/>
                  </a:lnTo>
                  <a:lnTo>
                    <a:pt x="72" y="376"/>
                  </a:lnTo>
                  <a:lnTo>
                    <a:pt x="120" y="456"/>
                  </a:lnTo>
                  <a:lnTo>
                    <a:pt x="144" y="472"/>
                  </a:lnTo>
                  <a:lnTo>
                    <a:pt x="144" y="504"/>
                  </a:lnTo>
                  <a:lnTo>
                    <a:pt x="152" y="528"/>
                  </a:lnTo>
                  <a:lnTo>
                    <a:pt x="184" y="576"/>
                  </a:lnTo>
                  <a:lnTo>
                    <a:pt x="232" y="600"/>
                  </a:lnTo>
                  <a:lnTo>
                    <a:pt x="232" y="624"/>
                  </a:lnTo>
                  <a:lnTo>
                    <a:pt x="584" y="624"/>
                  </a:lnTo>
                  <a:lnTo>
                    <a:pt x="624" y="632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</a:ln>
          </p:spPr>
          <p:txBody>
            <a:bodyPr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" name="直接连接符 3"/>
          <p:cNvCxnSpPr/>
          <p:nvPr userDrawn="1"/>
        </p:nvCxnSpPr>
        <p:spPr>
          <a:xfrm>
            <a:off x="558800" y="491067"/>
            <a:ext cx="32088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558800" y="719582"/>
            <a:ext cx="3157037" cy="88762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5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8" name="文本占位符 8"/>
          <p:cNvSpPr>
            <a:spLocks noGrp="1"/>
          </p:cNvSpPr>
          <p:nvPr>
            <p:ph type="body" sz="quarter" idx="11" hasCustomPrompt="1"/>
          </p:nvPr>
        </p:nvSpPr>
        <p:spPr>
          <a:xfrm>
            <a:off x="558800" y="1615584"/>
            <a:ext cx="3157037" cy="47568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Add text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6">
    <p:bg>
      <p:bgPr>
        <a:gradFill flip="none"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23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lumMod val="8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558800" y="491067"/>
            <a:ext cx="32088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558800" y="719582"/>
            <a:ext cx="3157037" cy="88762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5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8" name="文本占位符 8"/>
          <p:cNvSpPr>
            <a:spLocks noGrp="1"/>
          </p:cNvSpPr>
          <p:nvPr>
            <p:ph type="body" sz="quarter" idx="11" hasCustomPrompt="1"/>
          </p:nvPr>
        </p:nvSpPr>
        <p:spPr>
          <a:xfrm>
            <a:off x="558800" y="1615584"/>
            <a:ext cx="3157037" cy="47568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Add text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1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79762" y="719582"/>
            <a:ext cx="8832476" cy="599114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7">
    <p:bg>
      <p:bgPr>
        <a:gradFill flip="none"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23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lumMod val="8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22/498DB2C9CE89F2A71311649C04613B5B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537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接连接符 3"/>
          <p:cNvCxnSpPr/>
          <p:nvPr userDrawn="1"/>
        </p:nvCxnSpPr>
        <p:spPr>
          <a:xfrm>
            <a:off x="558800" y="491067"/>
            <a:ext cx="320886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558800" y="719582"/>
            <a:ext cx="3157037" cy="88762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8" name="文本占位符 8"/>
          <p:cNvSpPr>
            <a:spLocks noGrp="1"/>
          </p:cNvSpPr>
          <p:nvPr>
            <p:ph type="body" sz="quarter" idx="11" hasCustomPrompt="1"/>
          </p:nvPr>
        </p:nvSpPr>
        <p:spPr>
          <a:xfrm>
            <a:off x="558800" y="1615584"/>
            <a:ext cx="3157037" cy="47568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Add text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2167" y="609600"/>
            <a:ext cx="11387667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2167" y="1905000"/>
            <a:ext cx="11387667" cy="4194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02167" y="6245225"/>
            <a:ext cx="3052233" cy="476250"/>
          </a:xfrm>
        </p:spPr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3052233" cy="476250"/>
          </a:xfrm>
        </p:spPr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gradFill flip="none"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23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lumMod val="8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558800" y="491067"/>
            <a:ext cx="32088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4288366" y="491067"/>
            <a:ext cx="28490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558800" y="719582"/>
            <a:ext cx="3157037" cy="88762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5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8" name="文本占位符 8"/>
          <p:cNvSpPr>
            <a:spLocks noGrp="1"/>
          </p:cNvSpPr>
          <p:nvPr>
            <p:ph type="body" sz="quarter" idx="11" hasCustomPrompt="1"/>
          </p:nvPr>
        </p:nvSpPr>
        <p:spPr>
          <a:xfrm>
            <a:off x="558800" y="1615584"/>
            <a:ext cx="3157037" cy="47568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Add text</a:t>
            </a:r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7670800" y="491067"/>
            <a:ext cx="28490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4288366" y="3005667"/>
            <a:ext cx="28490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670800" y="3005667"/>
            <a:ext cx="28490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4287838" y="3361780"/>
            <a:ext cx="2104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4000" b="0" baseline="0" smtClean="0"/>
            </a:lvl1pPr>
            <a:lvl2pPr marL="228600" indent="0">
              <a:buNone/>
              <a:defRPr lang="zh-CN" altLang="en-US" sz="1800" smtClean="0"/>
            </a:lvl2pPr>
            <a:lvl3pPr marL="685800" indent="0">
              <a:buNone/>
              <a:defRPr lang="zh-CN" altLang="en-US" sz="1800" smtClean="0"/>
            </a:lvl3pPr>
            <a:lvl4pPr marL="1143000" indent="0">
              <a:buNone/>
              <a:defRPr lang="zh-CN" altLang="en-US" smtClean="0"/>
            </a:lvl4pPr>
            <a:lvl5pPr marL="1600200" indent="0">
              <a:buNone/>
              <a:defRPr lang="zh-CN" altLang="en-US"/>
            </a:lvl5pPr>
          </a:lstStyle>
          <a:p>
            <a:pPr marL="0" lvl="0" defTabSz="913765"/>
            <a:r>
              <a:rPr lang="en-US" altLang="zh-CN" dirty="0"/>
              <a:t>Add text</a:t>
            </a:r>
            <a:endParaRPr lang="en-US" altLang="zh-CN" dirty="0"/>
          </a:p>
        </p:txBody>
      </p:sp>
      <p:sp>
        <p:nvSpPr>
          <p:cNvPr id="15" name="文本占位符 5"/>
          <p:cNvSpPr>
            <a:spLocks noGrp="1"/>
          </p:cNvSpPr>
          <p:nvPr>
            <p:ph type="body" sz="quarter" idx="13" hasCustomPrompt="1"/>
          </p:nvPr>
        </p:nvSpPr>
        <p:spPr>
          <a:xfrm>
            <a:off x="4287838" y="4030990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en-US" altLang="zh-CN" sz="4000" b="1" dirty="0" smtClean="0">
                <a:latin typeface="+mn-ea"/>
              </a:defRPr>
            </a:lvl1pPr>
          </a:lstStyle>
          <a:p>
            <a:pPr marL="0" lvl="0" defTabSz="913765"/>
            <a:r>
              <a:rPr lang="zh-CN" altLang="en-US" dirty="0"/>
              <a:t>输入标题</a:t>
            </a:r>
            <a:endParaRPr lang="en-US" altLang="zh-CN" dirty="0"/>
          </a:p>
        </p:txBody>
      </p:sp>
      <p:sp>
        <p:nvSpPr>
          <p:cNvPr id="16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4287838" y="847181"/>
            <a:ext cx="2104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4000" b="0" baseline="0" smtClean="0"/>
            </a:lvl1pPr>
            <a:lvl2pPr marL="228600" indent="0">
              <a:buNone/>
              <a:defRPr lang="zh-CN" altLang="en-US" sz="1800" smtClean="0"/>
            </a:lvl2pPr>
            <a:lvl3pPr marL="685800" indent="0">
              <a:buNone/>
              <a:defRPr lang="zh-CN" altLang="en-US" sz="1800" smtClean="0"/>
            </a:lvl3pPr>
            <a:lvl4pPr marL="1143000" indent="0">
              <a:buNone/>
              <a:defRPr lang="zh-CN" altLang="en-US" smtClean="0"/>
            </a:lvl4pPr>
            <a:lvl5pPr marL="1600200" indent="0">
              <a:buNone/>
              <a:defRPr lang="zh-CN" altLang="en-US"/>
            </a:lvl5pPr>
          </a:lstStyle>
          <a:p>
            <a:pPr marL="0" lvl="0" defTabSz="913765"/>
            <a:r>
              <a:rPr lang="en-US" altLang="zh-CN" dirty="0"/>
              <a:t>Add text</a:t>
            </a:r>
            <a:endParaRPr lang="en-US" altLang="zh-CN" dirty="0"/>
          </a:p>
        </p:txBody>
      </p:sp>
      <p:sp>
        <p:nvSpPr>
          <p:cNvPr id="17" name="文本占位符 5"/>
          <p:cNvSpPr>
            <a:spLocks noGrp="1"/>
          </p:cNvSpPr>
          <p:nvPr>
            <p:ph type="body" sz="quarter" idx="15" hasCustomPrompt="1"/>
          </p:nvPr>
        </p:nvSpPr>
        <p:spPr>
          <a:xfrm>
            <a:off x="4287838" y="1516391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en-US" altLang="zh-CN" sz="4000" b="1" dirty="0" smtClean="0">
                <a:latin typeface="+mn-ea"/>
              </a:defRPr>
            </a:lvl1pPr>
          </a:lstStyle>
          <a:p>
            <a:pPr marL="0" lvl="0" defTabSz="913765"/>
            <a:r>
              <a:rPr lang="zh-CN" altLang="en-US" dirty="0"/>
              <a:t>输入标题</a:t>
            </a:r>
            <a:endParaRPr lang="en-US" altLang="zh-CN" dirty="0"/>
          </a:p>
        </p:txBody>
      </p:sp>
      <p:sp>
        <p:nvSpPr>
          <p:cNvPr id="18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7670800" y="847181"/>
            <a:ext cx="2104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4000" b="0" baseline="0" smtClean="0"/>
            </a:lvl1pPr>
            <a:lvl2pPr marL="228600" indent="0">
              <a:buNone/>
              <a:defRPr lang="zh-CN" altLang="en-US" sz="1800" smtClean="0"/>
            </a:lvl2pPr>
            <a:lvl3pPr marL="685800" indent="0">
              <a:buNone/>
              <a:defRPr lang="zh-CN" altLang="en-US" sz="1800" smtClean="0"/>
            </a:lvl3pPr>
            <a:lvl4pPr marL="1143000" indent="0">
              <a:buNone/>
              <a:defRPr lang="zh-CN" altLang="en-US" smtClean="0"/>
            </a:lvl4pPr>
            <a:lvl5pPr marL="1600200" indent="0">
              <a:buNone/>
              <a:defRPr lang="zh-CN" altLang="en-US"/>
            </a:lvl5pPr>
          </a:lstStyle>
          <a:p>
            <a:pPr marL="0" lvl="0" defTabSz="913765"/>
            <a:r>
              <a:rPr lang="en-US" altLang="zh-CN" dirty="0"/>
              <a:t>Add text</a:t>
            </a:r>
            <a:endParaRPr lang="en-US" altLang="zh-CN" dirty="0"/>
          </a:p>
        </p:txBody>
      </p:sp>
      <p:sp>
        <p:nvSpPr>
          <p:cNvPr id="19" name="文本占位符 5"/>
          <p:cNvSpPr>
            <a:spLocks noGrp="1"/>
          </p:cNvSpPr>
          <p:nvPr>
            <p:ph type="body" sz="quarter" idx="17" hasCustomPrompt="1"/>
          </p:nvPr>
        </p:nvSpPr>
        <p:spPr>
          <a:xfrm>
            <a:off x="7670800" y="1516391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en-US" altLang="zh-CN" sz="4000" b="1" dirty="0" smtClean="0">
                <a:latin typeface="+mn-ea"/>
              </a:defRPr>
            </a:lvl1pPr>
          </a:lstStyle>
          <a:p>
            <a:pPr marL="0" lvl="0" defTabSz="913765"/>
            <a:r>
              <a:rPr lang="zh-CN" altLang="en-US" dirty="0"/>
              <a:t>输入标题</a:t>
            </a:r>
            <a:endParaRPr lang="en-US" altLang="zh-CN" dirty="0"/>
          </a:p>
        </p:txBody>
      </p:sp>
      <p:sp>
        <p:nvSpPr>
          <p:cNvPr id="22" name="文本占位符 5"/>
          <p:cNvSpPr>
            <a:spLocks noGrp="1"/>
          </p:cNvSpPr>
          <p:nvPr>
            <p:ph type="body" sz="quarter" idx="18" hasCustomPrompt="1"/>
          </p:nvPr>
        </p:nvSpPr>
        <p:spPr>
          <a:xfrm>
            <a:off x="7670800" y="3361780"/>
            <a:ext cx="2104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4000" b="0" baseline="0" smtClean="0"/>
            </a:lvl1pPr>
            <a:lvl2pPr marL="228600" indent="0">
              <a:buNone/>
              <a:defRPr lang="zh-CN" altLang="en-US" sz="1800" smtClean="0"/>
            </a:lvl2pPr>
            <a:lvl3pPr marL="685800" indent="0">
              <a:buNone/>
              <a:defRPr lang="zh-CN" altLang="en-US" sz="1800" smtClean="0"/>
            </a:lvl3pPr>
            <a:lvl4pPr marL="1143000" indent="0">
              <a:buNone/>
              <a:defRPr lang="zh-CN" altLang="en-US" smtClean="0"/>
            </a:lvl4pPr>
            <a:lvl5pPr marL="1600200" indent="0">
              <a:buNone/>
              <a:defRPr lang="zh-CN" altLang="en-US"/>
            </a:lvl5pPr>
          </a:lstStyle>
          <a:p>
            <a:pPr marL="0" lvl="0" defTabSz="913765"/>
            <a:r>
              <a:rPr lang="en-US" altLang="zh-CN" dirty="0"/>
              <a:t>Add text</a:t>
            </a:r>
            <a:endParaRPr lang="en-US" altLang="zh-CN" dirty="0"/>
          </a:p>
        </p:txBody>
      </p:sp>
      <p:sp>
        <p:nvSpPr>
          <p:cNvPr id="23" name="文本占位符 5"/>
          <p:cNvSpPr>
            <a:spLocks noGrp="1"/>
          </p:cNvSpPr>
          <p:nvPr>
            <p:ph type="body" sz="quarter" idx="19" hasCustomPrompt="1"/>
          </p:nvPr>
        </p:nvSpPr>
        <p:spPr>
          <a:xfrm>
            <a:off x="7670800" y="4030990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en-US" altLang="zh-CN" sz="4000" b="1" dirty="0" smtClean="0">
                <a:latin typeface="+mn-ea"/>
              </a:defRPr>
            </a:lvl1pPr>
          </a:lstStyle>
          <a:p>
            <a:pPr marL="0" lvl="0" defTabSz="913765"/>
            <a:r>
              <a:rPr lang="zh-CN" altLang="en-US" dirty="0"/>
              <a:t>输入标题</a:t>
            </a:r>
            <a:endParaRPr lang="en-US" altLang="zh-C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 sz="36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0" name="日期占位符 4"/>
          <p:cNvSpPr>
            <a:spLocks noGrp="1"/>
          </p:cNvSpPr>
          <p:nvPr>
            <p:ph type="dt" sz="half" idx="1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b="0" i="0" kern="1200" cap="none" spc="0" normalizeH="0" baseline="0" noProof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页脚占位符 5"/>
          <p:cNvSpPr>
            <a:spLocks noGrp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b="0" i="0" kern="1200" cap="none" spc="0" normalizeH="0" baseline="0" noProof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" name="灯片编号占位符 6"/>
          <p:cNvSpPr>
            <a:spLocks noGrp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p>
            <a:pPr algn="r" fontAlgn="base"/>
            <a:fld id="{9A0DB2DC-4C9A-4742-B13C-FB6460FD3503}" type="slidenum">
              <a:rPr lang="en-US" altLang="zh-CN" sz="1000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zh-CN" sz="1000" noProof="1" dirty="0"/>
          </a:p>
        </p:txBody>
      </p:sp>
    </p:spTree>
  </p:cSld>
  <p:clrMapOvr>
    <a:masterClrMapping/>
  </p:clrMapOvr>
  <p:transition>
    <p:randomBar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背景图片出处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Segoe UI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charset="0"/>
              <a:ea typeface="Segoe UI Light" panose="020B0502040204020203" charset="0"/>
              <a:cs typeface="Segoe UI Light" panose="020B0502040204020203" charset="0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1.3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89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不得被全部或部分的复制、传播、销售，否则将承担法律责任。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背景图片素材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</a:rPr>
              <a:t>点击</a:t>
            </a:r>
            <a:r>
              <a:rPr kumimoji="1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Logo</a:t>
            </a:r>
            <a:r>
              <a:rPr kumimoji="1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</a:rPr>
              <a:t>获取更多优质模板（放映模式）</a:t>
            </a:r>
            <a:endParaRPr kumimoji="1" lang="zh-CN" altLang="en-US" sz="1335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gradFill flip="none"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23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lumMod val="8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558800" y="491067"/>
            <a:ext cx="32088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4288366" y="491067"/>
            <a:ext cx="28490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558800" y="719582"/>
            <a:ext cx="3157037" cy="88762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5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8" name="文本占位符 8"/>
          <p:cNvSpPr>
            <a:spLocks noGrp="1"/>
          </p:cNvSpPr>
          <p:nvPr>
            <p:ph type="body" sz="quarter" idx="11" hasCustomPrompt="1"/>
          </p:nvPr>
        </p:nvSpPr>
        <p:spPr>
          <a:xfrm>
            <a:off x="558800" y="1615584"/>
            <a:ext cx="3157037" cy="47568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Add text</a:t>
            </a:r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7670800" y="491067"/>
            <a:ext cx="28490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4288366" y="2637367"/>
            <a:ext cx="28490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670800" y="2637367"/>
            <a:ext cx="28490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/>
        </p:nvCxnSpPr>
        <p:spPr>
          <a:xfrm>
            <a:off x="4288366" y="2637367"/>
            <a:ext cx="28490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7670800" y="2637367"/>
            <a:ext cx="28490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 userDrawn="1"/>
        </p:nvCxnSpPr>
        <p:spPr>
          <a:xfrm>
            <a:off x="4288366" y="4783667"/>
            <a:ext cx="28490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/>
        </p:nvCxnSpPr>
        <p:spPr>
          <a:xfrm>
            <a:off x="7670800" y="4783667"/>
            <a:ext cx="28490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4287838" y="847181"/>
            <a:ext cx="2104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4000" b="0" baseline="0" smtClean="0"/>
            </a:lvl1pPr>
            <a:lvl2pPr marL="228600" indent="0">
              <a:buNone/>
              <a:defRPr lang="zh-CN" altLang="en-US" sz="1800" smtClean="0"/>
            </a:lvl2pPr>
            <a:lvl3pPr marL="685800" indent="0">
              <a:buNone/>
              <a:defRPr lang="zh-CN" altLang="en-US" sz="1800" smtClean="0"/>
            </a:lvl3pPr>
            <a:lvl4pPr marL="1143000" indent="0">
              <a:buNone/>
              <a:defRPr lang="zh-CN" altLang="en-US" smtClean="0"/>
            </a:lvl4pPr>
            <a:lvl5pPr marL="1600200" indent="0">
              <a:buNone/>
              <a:defRPr lang="zh-CN" altLang="en-US"/>
            </a:lvl5pPr>
          </a:lstStyle>
          <a:p>
            <a:pPr marL="0" lvl="0" defTabSz="913765"/>
            <a:r>
              <a:rPr lang="en-US" altLang="zh-CN" dirty="0"/>
              <a:t>Add text</a:t>
            </a:r>
            <a:endParaRPr lang="en-US" altLang="zh-CN" dirty="0"/>
          </a:p>
        </p:txBody>
      </p:sp>
      <p:sp>
        <p:nvSpPr>
          <p:cNvPr id="20" name="文本占位符 5"/>
          <p:cNvSpPr>
            <a:spLocks noGrp="1"/>
          </p:cNvSpPr>
          <p:nvPr>
            <p:ph type="body" sz="quarter" idx="15" hasCustomPrompt="1"/>
          </p:nvPr>
        </p:nvSpPr>
        <p:spPr>
          <a:xfrm>
            <a:off x="4287838" y="1516391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en-US" altLang="zh-CN" sz="4000" b="1" dirty="0" smtClean="0">
                <a:latin typeface="+mn-ea"/>
              </a:defRPr>
            </a:lvl1pPr>
          </a:lstStyle>
          <a:p>
            <a:pPr marL="0" lvl="0" defTabSz="913765"/>
            <a:r>
              <a:rPr lang="zh-CN" altLang="en-US" dirty="0"/>
              <a:t>输入标题</a:t>
            </a:r>
            <a:endParaRPr lang="en-US" altLang="zh-CN" dirty="0"/>
          </a:p>
        </p:txBody>
      </p:sp>
      <p:sp>
        <p:nvSpPr>
          <p:cNvPr id="21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7670800" y="847181"/>
            <a:ext cx="2104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4000" b="0" baseline="0" smtClean="0"/>
            </a:lvl1pPr>
            <a:lvl2pPr marL="228600" indent="0">
              <a:buNone/>
              <a:defRPr lang="zh-CN" altLang="en-US" sz="1800" smtClean="0"/>
            </a:lvl2pPr>
            <a:lvl3pPr marL="685800" indent="0">
              <a:buNone/>
              <a:defRPr lang="zh-CN" altLang="en-US" sz="1800" smtClean="0"/>
            </a:lvl3pPr>
            <a:lvl4pPr marL="1143000" indent="0">
              <a:buNone/>
              <a:defRPr lang="zh-CN" altLang="en-US" smtClean="0"/>
            </a:lvl4pPr>
            <a:lvl5pPr marL="1600200" indent="0">
              <a:buNone/>
              <a:defRPr lang="zh-CN" altLang="en-US"/>
            </a:lvl5pPr>
          </a:lstStyle>
          <a:p>
            <a:pPr marL="0" lvl="0" defTabSz="913765"/>
            <a:r>
              <a:rPr lang="en-US" altLang="zh-CN" dirty="0"/>
              <a:t>Add text</a:t>
            </a:r>
            <a:endParaRPr lang="en-US" altLang="zh-CN" dirty="0"/>
          </a:p>
        </p:txBody>
      </p:sp>
      <p:sp>
        <p:nvSpPr>
          <p:cNvPr id="22" name="文本占位符 5"/>
          <p:cNvSpPr>
            <a:spLocks noGrp="1"/>
          </p:cNvSpPr>
          <p:nvPr>
            <p:ph type="body" sz="quarter" idx="17" hasCustomPrompt="1"/>
          </p:nvPr>
        </p:nvSpPr>
        <p:spPr>
          <a:xfrm>
            <a:off x="7670800" y="1516391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en-US" altLang="zh-CN" sz="4000" b="1" dirty="0" smtClean="0">
                <a:latin typeface="+mn-ea"/>
              </a:defRPr>
            </a:lvl1pPr>
          </a:lstStyle>
          <a:p>
            <a:pPr marL="0" lvl="0" defTabSz="913765"/>
            <a:r>
              <a:rPr lang="zh-CN" altLang="en-US" dirty="0"/>
              <a:t>输入标题</a:t>
            </a:r>
            <a:endParaRPr lang="en-US" altLang="zh-CN" dirty="0"/>
          </a:p>
        </p:txBody>
      </p:sp>
      <p:sp>
        <p:nvSpPr>
          <p:cNvPr id="23" name="文本占位符 5"/>
          <p:cNvSpPr>
            <a:spLocks noGrp="1"/>
          </p:cNvSpPr>
          <p:nvPr>
            <p:ph type="body" sz="quarter" idx="18" hasCustomPrompt="1"/>
          </p:nvPr>
        </p:nvSpPr>
        <p:spPr>
          <a:xfrm>
            <a:off x="4287838" y="2993480"/>
            <a:ext cx="2104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4000" b="0" baseline="0" smtClean="0"/>
            </a:lvl1pPr>
            <a:lvl2pPr marL="228600" indent="0">
              <a:buNone/>
              <a:defRPr lang="zh-CN" altLang="en-US" sz="1800" smtClean="0"/>
            </a:lvl2pPr>
            <a:lvl3pPr marL="685800" indent="0">
              <a:buNone/>
              <a:defRPr lang="zh-CN" altLang="en-US" sz="1800" smtClean="0"/>
            </a:lvl3pPr>
            <a:lvl4pPr marL="1143000" indent="0">
              <a:buNone/>
              <a:defRPr lang="zh-CN" altLang="en-US" smtClean="0"/>
            </a:lvl4pPr>
            <a:lvl5pPr marL="1600200" indent="0">
              <a:buNone/>
              <a:defRPr lang="zh-CN" altLang="en-US"/>
            </a:lvl5pPr>
          </a:lstStyle>
          <a:p>
            <a:pPr marL="0" lvl="0" defTabSz="913765"/>
            <a:r>
              <a:rPr lang="en-US" altLang="zh-CN" dirty="0"/>
              <a:t>Add text</a:t>
            </a:r>
            <a:endParaRPr lang="en-US" altLang="zh-CN" dirty="0"/>
          </a:p>
        </p:txBody>
      </p:sp>
      <p:sp>
        <p:nvSpPr>
          <p:cNvPr id="24" name="文本占位符 5"/>
          <p:cNvSpPr>
            <a:spLocks noGrp="1"/>
          </p:cNvSpPr>
          <p:nvPr>
            <p:ph type="body" sz="quarter" idx="19" hasCustomPrompt="1"/>
          </p:nvPr>
        </p:nvSpPr>
        <p:spPr>
          <a:xfrm>
            <a:off x="4287838" y="3662690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en-US" altLang="zh-CN" sz="4000" b="1" dirty="0" smtClean="0">
                <a:latin typeface="+mn-ea"/>
              </a:defRPr>
            </a:lvl1pPr>
          </a:lstStyle>
          <a:p>
            <a:pPr marL="0" lvl="0" defTabSz="913765"/>
            <a:r>
              <a:rPr lang="zh-CN" altLang="en-US" dirty="0"/>
              <a:t>输入标题</a:t>
            </a:r>
            <a:endParaRPr lang="en-US" altLang="zh-CN" dirty="0"/>
          </a:p>
        </p:txBody>
      </p:sp>
      <p:sp>
        <p:nvSpPr>
          <p:cNvPr id="25" name="文本占位符 5"/>
          <p:cNvSpPr>
            <a:spLocks noGrp="1"/>
          </p:cNvSpPr>
          <p:nvPr>
            <p:ph type="body" sz="quarter" idx="20" hasCustomPrompt="1"/>
          </p:nvPr>
        </p:nvSpPr>
        <p:spPr>
          <a:xfrm>
            <a:off x="7670800" y="2993480"/>
            <a:ext cx="2104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4000" b="0" baseline="0" smtClean="0"/>
            </a:lvl1pPr>
            <a:lvl2pPr marL="228600" indent="0">
              <a:buNone/>
              <a:defRPr lang="zh-CN" altLang="en-US" sz="1800" smtClean="0"/>
            </a:lvl2pPr>
            <a:lvl3pPr marL="685800" indent="0">
              <a:buNone/>
              <a:defRPr lang="zh-CN" altLang="en-US" sz="1800" smtClean="0"/>
            </a:lvl3pPr>
            <a:lvl4pPr marL="1143000" indent="0">
              <a:buNone/>
              <a:defRPr lang="zh-CN" altLang="en-US" smtClean="0"/>
            </a:lvl4pPr>
            <a:lvl5pPr marL="1600200" indent="0">
              <a:buNone/>
              <a:defRPr lang="zh-CN" altLang="en-US"/>
            </a:lvl5pPr>
          </a:lstStyle>
          <a:p>
            <a:pPr marL="0" lvl="0" defTabSz="913765"/>
            <a:r>
              <a:rPr lang="en-US" altLang="zh-CN" dirty="0"/>
              <a:t>Add text</a:t>
            </a:r>
            <a:endParaRPr lang="en-US" altLang="zh-CN" dirty="0"/>
          </a:p>
        </p:txBody>
      </p:sp>
      <p:sp>
        <p:nvSpPr>
          <p:cNvPr id="26" name="文本占位符 5"/>
          <p:cNvSpPr>
            <a:spLocks noGrp="1"/>
          </p:cNvSpPr>
          <p:nvPr>
            <p:ph type="body" sz="quarter" idx="21" hasCustomPrompt="1"/>
          </p:nvPr>
        </p:nvSpPr>
        <p:spPr>
          <a:xfrm>
            <a:off x="7670800" y="3662690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en-US" altLang="zh-CN" sz="4000" b="1" dirty="0" smtClean="0">
                <a:latin typeface="+mn-ea"/>
              </a:defRPr>
            </a:lvl1pPr>
          </a:lstStyle>
          <a:p>
            <a:pPr marL="0" lvl="0" defTabSz="913765"/>
            <a:r>
              <a:rPr lang="zh-CN" altLang="en-US" dirty="0"/>
              <a:t>输入标题</a:t>
            </a:r>
            <a:endParaRPr lang="en-US" altLang="zh-CN" dirty="0"/>
          </a:p>
        </p:txBody>
      </p:sp>
      <p:sp>
        <p:nvSpPr>
          <p:cNvPr id="27" name="文本占位符 5"/>
          <p:cNvSpPr>
            <a:spLocks noGrp="1"/>
          </p:cNvSpPr>
          <p:nvPr>
            <p:ph type="body" sz="quarter" idx="22" hasCustomPrompt="1"/>
          </p:nvPr>
        </p:nvSpPr>
        <p:spPr>
          <a:xfrm>
            <a:off x="4287838" y="5139779"/>
            <a:ext cx="2104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4000" b="0" baseline="0" smtClean="0"/>
            </a:lvl1pPr>
            <a:lvl2pPr marL="228600" indent="0">
              <a:buNone/>
              <a:defRPr lang="zh-CN" altLang="en-US" sz="1800" smtClean="0"/>
            </a:lvl2pPr>
            <a:lvl3pPr marL="685800" indent="0">
              <a:buNone/>
              <a:defRPr lang="zh-CN" altLang="en-US" sz="1800" smtClean="0"/>
            </a:lvl3pPr>
            <a:lvl4pPr marL="1143000" indent="0">
              <a:buNone/>
              <a:defRPr lang="zh-CN" altLang="en-US" smtClean="0"/>
            </a:lvl4pPr>
            <a:lvl5pPr marL="1600200" indent="0">
              <a:buNone/>
              <a:defRPr lang="zh-CN" altLang="en-US"/>
            </a:lvl5pPr>
          </a:lstStyle>
          <a:p>
            <a:pPr marL="0" lvl="0" defTabSz="913765"/>
            <a:r>
              <a:rPr lang="en-US" altLang="zh-CN" dirty="0"/>
              <a:t>Add text</a:t>
            </a:r>
            <a:endParaRPr lang="en-US" altLang="zh-CN" dirty="0"/>
          </a:p>
        </p:txBody>
      </p:sp>
      <p:sp>
        <p:nvSpPr>
          <p:cNvPr id="28" name="文本占位符 5"/>
          <p:cNvSpPr>
            <a:spLocks noGrp="1"/>
          </p:cNvSpPr>
          <p:nvPr>
            <p:ph type="body" sz="quarter" idx="23" hasCustomPrompt="1"/>
          </p:nvPr>
        </p:nvSpPr>
        <p:spPr>
          <a:xfrm>
            <a:off x="4287838" y="5808989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en-US" altLang="zh-CN" sz="4000" b="1" dirty="0" smtClean="0">
                <a:latin typeface="+mn-ea"/>
              </a:defRPr>
            </a:lvl1pPr>
          </a:lstStyle>
          <a:p>
            <a:pPr marL="0" lvl="0" defTabSz="913765"/>
            <a:r>
              <a:rPr lang="zh-CN" altLang="en-US" dirty="0"/>
              <a:t>输入标题</a:t>
            </a:r>
            <a:endParaRPr lang="en-US" altLang="zh-CN" dirty="0"/>
          </a:p>
        </p:txBody>
      </p:sp>
      <p:sp>
        <p:nvSpPr>
          <p:cNvPr id="29" name="文本占位符 5"/>
          <p:cNvSpPr>
            <a:spLocks noGrp="1"/>
          </p:cNvSpPr>
          <p:nvPr>
            <p:ph type="body" sz="quarter" idx="24" hasCustomPrompt="1"/>
          </p:nvPr>
        </p:nvSpPr>
        <p:spPr>
          <a:xfrm>
            <a:off x="7670800" y="5139779"/>
            <a:ext cx="2104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4000" b="0" baseline="0" smtClean="0"/>
            </a:lvl1pPr>
            <a:lvl2pPr marL="228600" indent="0">
              <a:buNone/>
              <a:defRPr lang="zh-CN" altLang="en-US" sz="1800" smtClean="0"/>
            </a:lvl2pPr>
            <a:lvl3pPr marL="685800" indent="0">
              <a:buNone/>
              <a:defRPr lang="zh-CN" altLang="en-US" sz="1800" smtClean="0"/>
            </a:lvl3pPr>
            <a:lvl4pPr marL="1143000" indent="0">
              <a:buNone/>
              <a:defRPr lang="zh-CN" altLang="en-US" smtClean="0"/>
            </a:lvl4pPr>
            <a:lvl5pPr marL="1600200" indent="0">
              <a:buNone/>
              <a:defRPr lang="zh-CN" altLang="en-US"/>
            </a:lvl5pPr>
          </a:lstStyle>
          <a:p>
            <a:pPr marL="0" lvl="0" defTabSz="913765"/>
            <a:r>
              <a:rPr lang="en-US" altLang="zh-CN" dirty="0"/>
              <a:t>Add text</a:t>
            </a:r>
            <a:endParaRPr lang="en-US" altLang="zh-CN" dirty="0"/>
          </a:p>
        </p:txBody>
      </p:sp>
      <p:sp>
        <p:nvSpPr>
          <p:cNvPr id="30" name="文本占位符 5"/>
          <p:cNvSpPr>
            <a:spLocks noGrp="1"/>
          </p:cNvSpPr>
          <p:nvPr>
            <p:ph type="body" sz="quarter" idx="25" hasCustomPrompt="1"/>
          </p:nvPr>
        </p:nvSpPr>
        <p:spPr>
          <a:xfrm>
            <a:off x="7670800" y="5808989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en-US" altLang="zh-CN" sz="4000" b="1" dirty="0" smtClean="0">
                <a:latin typeface="+mn-ea"/>
              </a:defRPr>
            </a:lvl1pPr>
          </a:lstStyle>
          <a:p>
            <a:pPr marL="0" lvl="0" defTabSz="913765"/>
            <a:r>
              <a:rPr lang="zh-CN" altLang="en-US" dirty="0"/>
              <a:t>输入标题</a:t>
            </a:r>
            <a:endParaRPr lang="en-US" altLang="zh-C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1">
    <p:bg>
      <p:bgPr>
        <a:gradFill>
          <a:gsLst>
            <a:gs pos="0">
              <a:schemeClr val="tx1">
                <a:lumMod val="65000"/>
                <a:lumOff val="35000"/>
              </a:schemeClr>
            </a:gs>
            <a:gs pos="55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 userDrawn="1"/>
        </p:nvGraphicFramePr>
        <p:xfrm>
          <a:off x="1118988" y="15852"/>
          <a:ext cx="9954024" cy="6753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" name="组合 2"/>
          <p:cNvGrpSpPr/>
          <p:nvPr userDrawn="1"/>
        </p:nvGrpSpPr>
        <p:grpSpPr>
          <a:xfrm>
            <a:off x="4079131" y="1412132"/>
            <a:ext cx="4033736" cy="4033736"/>
            <a:chOff x="4216400" y="1549400"/>
            <a:chExt cx="3911600" cy="3911600"/>
          </a:xfrm>
          <a:effectLst>
            <a:outerShdw blurRad="342900" dist="88900" dir="8100000" algn="tr" rotWithShape="0">
              <a:prstClr val="black">
                <a:alpha val="83000"/>
              </a:prstClr>
            </a:outerShdw>
          </a:effectLst>
        </p:grpSpPr>
        <p:sp>
          <p:nvSpPr>
            <p:cNvPr id="4" name="椭圆 3"/>
            <p:cNvSpPr/>
            <p:nvPr/>
          </p:nvSpPr>
          <p:spPr>
            <a:xfrm>
              <a:off x="4216400" y="1549400"/>
              <a:ext cx="3911600" cy="391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4445000" y="1778000"/>
              <a:ext cx="3454400" cy="34544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4539163" y="2666915"/>
            <a:ext cx="3157037" cy="8876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4483100" y="3670300"/>
            <a:ext cx="32131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4965634" y="3803516"/>
            <a:ext cx="2260732" cy="42558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zh-CN" dirty="0"/>
              <a:t>Add Text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2">
    <p:bg>
      <p:bgPr>
        <a:gradFill>
          <a:gsLst>
            <a:gs pos="0">
              <a:schemeClr val="tx1">
                <a:lumMod val="65000"/>
                <a:lumOff val="35000"/>
              </a:schemeClr>
            </a:gs>
            <a:gs pos="55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 userDrawn="1"/>
        </p:nvGraphicFramePr>
        <p:xfrm>
          <a:off x="1118988" y="15852"/>
          <a:ext cx="9954024" cy="6753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" name="组合 2"/>
          <p:cNvGrpSpPr/>
          <p:nvPr userDrawn="1"/>
        </p:nvGrpSpPr>
        <p:grpSpPr>
          <a:xfrm>
            <a:off x="4079131" y="1412132"/>
            <a:ext cx="4033736" cy="4033736"/>
            <a:chOff x="4216400" y="1549400"/>
            <a:chExt cx="3911600" cy="3911600"/>
          </a:xfrm>
          <a:effectLst>
            <a:outerShdw blurRad="342900" dist="88900" dir="8100000" algn="tr" rotWithShape="0">
              <a:prstClr val="black">
                <a:alpha val="83000"/>
              </a:prstClr>
            </a:outerShdw>
          </a:effectLst>
        </p:grpSpPr>
        <p:sp>
          <p:nvSpPr>
            <p:cNvPr id="4" name="椭圆 3"/>
            <p:cNvSpPr/>
            <p:nvPr/>
          </p:nvSpPr>
          <p:spPr>
            <a:xfrm>
              <a:off x="4216400" y="1549400"/>
              <a:ext cx="3911600" cy="391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4445000" y="1778000"/>
              <a:ext cx="3454400" cy="34544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" name="直接连接符 6"/>
          <p:cNvCxnSpPr/>
          <p:nvPr userDrawn="1"/>
        </p:nvCxnSpPr>
        <p:spPr>
          <a:xfrm>
            <a:off x="4483100" y="3670300"/>
            <a:ext cx="32131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4539163" y="2666915"/>
            <a:ext cx="3157037" cy="8876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4965634" y="3803516"/>
            <a:ext cx="2260732" cy="42558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zh-CN" dirty="0"/>
              <a:t>Add Text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3">
    <p:bg>
      <p:bgPr>
        <a:gradFill>
          <a:gsLst>
            <a:gs pos="0">
              <a:schemeClr val="tx1">
                <a:lumMod val="65000"/>
                <a:lumOff val="35000"/>
              </a:schemeClr>
            </a:gs>
            <a:gs pos="55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 userDrawn="1"/>
        </p:nvGraphicFramePr>
        <p:xfrm>
          <a:off x="1118988" y="15852"/>
          <a:ext cx="9954024" cy="6753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" name="组合 2"/>
          <p:cNvGrpSpPr/>
          <p:nvPr userDrawn="1"/>
        </p:nvGrpSpPr>
        <p:grpSpPr>
          <a:xfrm>
            <a:off x="4079131" y="1412132"/>
            <a:ext cx="4033736" cy="4033736"/>
            <a:chOff x="4216400" y="1549400"/>
            <a:chExt cx="3911600" cy="3911600"/>
          </a:xfrm>
          <a:effectLst>
            <a:outerShdw blurRad="342900" dist="88900" dir="8100000" algn="tr" rotWithShape="0">
              <a:prstClr val="black">
                <a:alpha val="83000"/>
              </a:prstClr>
            </a:outerShdw>
          </a:effectLst>
        </p:grpSpPr>
        <p:sp>
          <p:nvSpPr>
            <p:cNvPr id="4" name="椭圆 3"/>
            <p:cNvSpPr/>
            <p:nvPr/>
          </p:nvSpPr>
          <p:spPr>
            <a:xfrm>
              <a:off x="4216400" y="1549400"/>
              <a:ext cx="3911600" cy="391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4445000" y="1778000"/>
              <a:ext cx="3454400" cy="34544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" name="直接连接符 10"/>
          <p:cNvCxnSpPr/>
          <p:nvPr userDrawn="1"/>
        </p:nvCxnSpPr>
        <p:spPr>
          <a:xfrm>
            <a:off x="4483100" y="3670300"/>
            <a:ext cx="32131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4539163" y="2666915"/>
            <a:ext cx="3157037" cy="8876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15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4965634" y="3803516"/>
            <a:ext cx="2260732" cy="42558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zh-CN" dirty="0"/>
              <a:t>Add Text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4">
    <p:bg>
      <p:bgPr>
        <a:gradFill>
          <a:gsLst>
            <a:gs pos="0">
              <a:schemeClr val="tx1">
                <a:lumMod val="65000"/>
                <a:lumOff val="35000"/>
              </a:schemeClr>
            </a:gs>
            <a:gs pos="55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 userDrawn="1"/>
        </p:nvGraphicFramePr>
        <p:xfrm>
          <a:off x="1118988" y="15852"/>
          <a:ext cx="9954024" cy="6753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" name="组合 2"/>
          <p:cNvGrpSpPr/>
          <p:nvPr userDrawn="1"/>
        </p:nvGrpSpPr>
        <p:grpSpPr>
          <a:xfrm>
            <a:off x="4079131" y="1412132"/>
            <a:ext cx="4033736" cy="4033736"/>
            <a:chOff x="4216400" y="1549400"/>
            <a:chExt cx="3911600" cy="3911600"/>
          </a:xfrm>
          <a:effectLst>
            <a:outerShdw blurRad="342900" dist="88900" dir="8100000" algn="tr" rotWithShape="0">
              <a:prstClr val="black">
                <a:alpha val="83000"/>
              </a:prstClr>
            </a:outerShdw>
          </a:effectLst>
        </p:grpSpPr>
        <p:sp>
          <p:nvSpPr>
            <p:cNvPr id="4" name="椭圆 3"/>
            <p:cNvSpPr/>
            <p:nvPr/>
          </p:nvSpPr>
          <p:spPr>
            <a:xfrm>
              <a:off x="4216400" y="1549400"/>
              <a:ext cx="3911600" cy="391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4445000" y="1778000"/>
              <a:ext cx="3454400" cy="34544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" name="直接连接符 6"/>
          <p:cNvCxnSpPr/>
          <p:nvPr userDrawn="1"/>
        </p:nvCxnSpPr>
        <p:spPr>
          <a:xfrm>
            <a:off x="4483100" y="3670300"/>
            <a:ext cx="32131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4539163" y="2666915"/>
            <a:ext cx="3157037" cy="8876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4965634" y="3803516"/>
            <a:ext cx="2260732" cy="42558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zh-CN" dirty="0"/>
              <a:t>Add Text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5">
    <p:bg>
      <p:bgPr>
        <a:gradFill>
          <a:gsLst>
            <a:gs pos="0">
              <a:schemeClr val="tx1">
                <a:lumMod val="65000"/>
                <a:lumOff val="35000"/>
              </a:schemeClr>
            </a:gs>
            <a:gs pos="55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 userDrawn="1"/>
        </p:nvGraphicFramePr>
        <p:xfrm>
          <a:off x="1118988" y="15852"/>
          <a:ext cx="9954024" cy="6753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" name="组合 2"/>
          <p:cNvGrpSpPr/>
          <p:nvPr userDrawn="1"/>
        </p:nvGrpSpPr>
        <p:grpSpPr>
          <a:xfrm>
            <a:off x="4079131" y="1412132"/>
            <a:ext cx="4033736" cy="4033736"/>
            <a:chOff x="4216400" y="1549400"/>
            <a:chExt cx="3911600" cy="3911600"/>
          </a:xfrm>
          <a:effectLst>
            <a:outerShdw blurRad="342900" dist="88900" dir="8100000" algn="tr" rotWithShape="0">
              <a:prstClr val="black">
                <a:alpha val="83000"/>
              </a:prstClr>
            </a:outerShdw>
          </a:effectLst>
        </p:grpSpPr>
        <p:sp>
          <p:nvSpPr>
            <p:cNvPr id="4" name="椭圆 3"/>
            <p:cNvSpPr/>
            <p:nvPr/>
          </p:nvSpPr>
          <p:spPr>
            <a:xfrm>
              <a:off x="4216400" y="1549400"/>
              <a:ext cx="3911600" cy="391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4445000" y="1778000"/>
              <a:ext cx="3454400" cy="34544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" name="直接连接符 6"/>
          <p:cNvCxnSpPr/>
          <p:nvPr userDrawn="1"/>
        </p:nvCxnSpPr>
        <p:spPr>
          <a:xfrm>
            <a:off x="4483100" y="3670300"/>
            <a:ext cx="32131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4539163" y="2666915"/>
            <a:ext cx="3157037" cy="8876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4965634" y="3803516"/>
            <a:ext cx="2260732" cy="42558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zh-CN" dirty="0"/>
              <a:t>Add Text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6">
    <p:bg>
      <p:bgPr>
        <a:gradFill>
          <a:gsLst>
            <a:gs pos="0">
              <a:schemeClr val="tx1">
                <a:lumMod val="65000"/>
                <a:lumOff val="35000"/>
              </a:schemeClr>
            </a:gs>
            <a:gs pos="55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 userDrawn="1"/>
        </p:nvGraphicFramePr>
        <p:xfrm>
          <a:off x="1118988" y="15852"/>
          <a:ext cx="9954024" cy="6753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" name="组合 2"/>
          <p:cNvGrpSpPr/>
          <p:nvPr userDrawn="1"/>
        </p:nvGrpSpPr>
        <p:grpSpPr>
          <a:xfrm>
            <a:off x="4079131" y="1412132"/>
            <a:ext cx="4033736" cy="4033736"/>
            <a:chOff x="4216400" y="1549400"/>
            <a:chExt cx="3911600" cy="3911600"/>
          </a:xfrm>
          <a:effectLst>
            <a:outerShdw blurRad="342900" dist="88900" dir="8100000" algn="tr" rotWithShape="0">
              <a:prstClr val="black">
                <a:alpha val="83000"/>
              </a:prstClr>
            </a:outerShdw>
          </a:effectLst>
        </p:grpSpPr>
        <p:sp>
          <p:nvSpPr>
            <p:cNvPr id="4" name="椭圆 3"/>
            <p:cNvSpPr/>
            <p:nvPr/>
          </p:nvSpPr>
          <p:spPr>
            <a:xfrm>
              <a:off x="4216400" y="1549400"/>
              <a:ext cx="3911600" cy="391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4445000" y="1778000"/>
              <a:ext cx="3454400" cy="34544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" name="直接连接符 6"/>
          <p:cNvCxnSpPr/>
          <p:nvPr userDrawn="1"/>
        </p:nvCxnSpPr>
        <p:spPr>
          <a:xfrm>
            <a:off x="4483100" y="3670300"/>
            <a:ext cx="32131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4539163" y="2666915"/>
            <a:ext cx="3157037" cy="8876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4965634" y="3803516"/>
            <a:ext cx="2260732" cy="42558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zh-CN" dirty="0"/>
              <a:t>Add Text</a:t>
            </a:r>
            <a:endParaRPr lang="en-US" altLang="zh-C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8.png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9.png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21.e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20.png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4.png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.vml"/><Relationship Id="rId8" Type="http://schemas.openxmlformats.org/officeDocument/2006/relationships/slideLayout" Target="../slideLayouts/slideLayout20.xml"/><Relationship Id="rId7" Type="http://schemas.openxmlformats.org/officeDocument/2006/relationships/image" Target="../media/image30.emf"/><Relationship Id="rId6" Type="http://schemas.openxmlformats.org/officeDocument/2006/relationships/oleObject" Target="../embeddings/oleObject8.bin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4.vml"/><Relationship Id="rId6" Type="http://schemas.openxmlformats.org/officeDocument/2006/relationships/slideLayout" Target="../slideLayouts/slideLayout15.x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10.bin"/><Relationship Id="rId3" Type="http://schemas.openxmlformats.org/officeDocument/2006/relationships/image" Target="../media/image39.emf"/><Relationship Id="rId2" Type="http://schemas.openxmlformats.org/officeDocument/2006/relationships/oleObject" Target="../embeddings/oleObject9.bin"/><Relationship Id="rId1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vmlDrawing" Target="../drawings/vmlDrawing5.vml"/><Relationship Id="rId5" Type="http://schemas.openxmlformats.org/officeDocument/2006/relationships/slideLayout" Target="../slideLayouts/slideLayout20.xml"/><Relationship Id="rId4" Type="http://schemas.openxmlformats.org/officeDocument/2006/relationships/image" Target="../media/image49.emf"/><Relationship Id="rId3" Type="http://schemas.openxmlformats.org/officeDocument/2006/relationships/oleObject" Target="../embeddings/oleObject12.bin"/><Relationship Id="rId2" Type="http://schemas.openxmlformats.org/officeDocument/2006/relationships/image" Target="../media/image48.wmf"/><Relationship Id="rId1" Type="http://schemas.openxmlformats.org/officeDocument/2006/relationships/oleObject" Target="../embeddings/oleObject11.bin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6.vml"/><Relationship Id="rId8" Type="http://schemas.openxmlformats.org/officeDocument/2006/relationships/slideLayout" Target="../slideLayouts/slideLayout15.xml"/><Relationship Id="rId7" Type="http://schemas.openxmlformats.org/officeDocument/2006/relationships/image" Target="../media/image53.emf"/><Relationship Id="rId6" Type="http://schemas.openxmlformats.org/officeDocument/2006/relationships/oleObject" Target="../embeddings/oleObject15.bin"/><Relationship Id="rId5" Type="http://schemas.openxmlformats.org/officeDocument/2006/relationships/image" Target="../media/image52.wmf"/><Relationship Id="rId4" Type="http://schemas.openxmlformats.org/officeDocument/2006/relationships/oleObject" Target="../embeddings/oleObject14.bin"/><Relationship Id="rId3" Type="http://schemas.openxmlformats.org/officeDocument/2006/relationships/image" Target="../media/image51.emf"/><Relationship Id="rId2" Type="http://schemas.openxmlformats.org/officeDocument/2006/relationships/oleObject" Target="../embeddings/oleObject13.bin"/><Relationship Id="rId1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54.emf"/><Relationship Id="rId1" Type="http://schemas.openxmlformats.org/officeDocument/2006/relationships/oleObject" Target="../embeddings/oleObject16.bin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8.vml"/><Relationship Id="rId6" Type="http://schemas.openxmlformats.org/officeDocument/2006/relationships/slideLayout" Target="../slideLayouts/slideLayout15.xml"/><Relationship Id="rId5" Type="http://schemas.openxmlformats.org/officeDocument/2006/relationships/image" Target="../media/image57.emf"/><Relationship Id="rId4" Type="http://schemas.openxmlformats.org/officeDocument/2006/relationships/oleObject" Target="../embeddings/oleObject17.bin"/><Relationship Id="rId3" Type="http://schemas.openxmlformats.org/officeDocument/2006/relationships/hyperlink" Target="https://blog.csdn.net/brian551/article/details/78079845" TargetMode="Externa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8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7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5.wmf"/><Relationship Id="rId15" Type="http://schemas.openxmlformats.org/officeDocument/2006/relationships/vmlDrawing" Target="../drawings/vmlDrawing1.vml"/><Relationship Id="rId14" Type="http://schemas.openxmlformats.org/officeDocument/2006/relationships/slideLayout" Target="../slideLayouts/slideLayout20.xml"/><Relationship Id="rId13" Type="http://schemas.openxmlformats.org/officeDocument/2006/relationships/image" Target="../media/image11.png"/><Relationship Id="rId12" Type="http://schemas.openxmlformats.org/officeDocument/2006/relationships/image" Target="../media/image10.wmf"/><Relationship Id="rId11" Type="http://schemas.openxmlformats.org/officeDocument/2006/relationships/oleObject" Target="../embeddings/oleObject6.bin"/><Relationship Id="rId10" Type="http://schemas.openxmlformats.org/officeDocument/2006/relationships/image" Target="../media/image9.wmf"/><Relationship Id="rId1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 dirty="0" smtClean="0">
                <a:sym typeface="+mn-ea"/>
              </a:rPr>
              <a:t>快速幂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Rectangle 2"/>
          <p:cNvSpPr>
            <a:spLocks noGrp="1"/>
          </p:cNvSpPr>
          <p:nvPr>
            <p:ph type="title"/>
          </p:nvPr>
        </p:nvSpPr>
        <p:spPr>
          <a:xfrm>
            <a:off x="592455" y="483870"/>
            <a:ext cx="2179955" cy="857250"/>
          </a:xfrm>
        </p:spPr>
        <p:txBody>
          <a:bodyPr vert="horz" wrap="square" lIns="91440" tIns="45720" rIns="91440" bIns="45720" anchor="b"/>
          <a:p>
            <a:pPr eaLnBrk="1" hangingPunct="1"/>
            <a:r>
              <a:rPr lang="en-US" altLang="zh-CN" dirty="0"/>
              <a:t>Simple</a:t>
            </a:r>
            <a:endParaRPr lang="en-US" altLang="zh-CN" dirty="0"/>
          </a:p>
        </p:txBody>
      </p:sp>
      <p:pic>
        <p:nvPicPr>
          <p:cNvPr id="11266" name="Picture 4" descr="2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51088" y="1484313"/>
            <a:ext cx="4718050" cy="4824412"/>
          </a:xfrm>
        </p:spPr>
      </p:pic>
      <p:grpSp>
        <p:nvGrpSpPr>
          <p:cNvPr id="11267" name="组合 7"/>
          <p:cNvGrpSpPr/>
          <p:nvPr/>
        </p:nvGrpSpPr>
        <p:grpSpPr>
          <a:xfrm>
            <a:off x="6672263" y="1557338"/>
            <a:ext cx="1295400" cy="1150937"/>
            <a:chOff x="5148064" y="1412776"/>
            <a:chExt cx="1296144" cy="1152128"/>
          </a:xfrm>
        </p:grpSpPr>
        <p:sp>
          <p:nvSpPr>
            <p:cNvPr id="11268" name="TextBox 3"/>
            <p:cNvSpPr txBox="1"/>
            <p:nvPr/>
          </p:nvSpPr>
          <p:spPr>
            <a:xfrm>
              <a:off x="5220072" y="2195572"/>
              <a:ext cx="864096" cy="36868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Fn-1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" name="左中括号 4"/>
            <p:cNvSpPr/>
            <p:nvPr/>
          </p:nvSpPr>
          <p:spPr>
            <a:xfrm>
              <a:off x="5148064" y="1412776"/>
              <a:ext cx="216024" cy="1152128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右中括号 5"/>
            <p:cNvSpPr/>
            <p:nvPr/>
          </p:nvSpPr>
          <p:spPr>
            <a:xfrm>
              <a:off x="6156705" y="1412776"/>
              <a:ext cx="216024" cy="1152128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271" name="TextBox 6"/>
            <p:cNvSpPr txBox="1"/>
            <p:nvPr/>
          </p:nvSpPr>
          <p:spPr>
            <a:xfrm>
              <a:off x="5148064" y="1556792"/>
              <a:ext cx="1296144" cy="36868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Fn-1+Fn-2</a:t>
              </a:r>
              <a:endParaRPr lang="en-US" altLang="zh-CN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1272" name="TextBox 8"/>
          <p:cNvSpPr txBox="1"/>
          <p:nvPr/>
        </p:nvSpPr>
        <p:spPr>
          <a:xfrm>
            <a:off x="6167438" y="1844675"/>
            <a:ext cx="360362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=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zh-CN" altLang="en-US" dirty="0"/>
              <a:t>推广到我们这道题目</a:t>
            </a:r>
            <a:endParaRPr lang="zh-CN" altLang="en-US" dirty="0"/>
          </a:p>
        </p:txBody>
      </p:sp>
      <p:pic>
        <p:nvPicPr>
          <p:cNvPr id="12290" name="Picture 4" descr="矩阵乘法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2888" y="1773238"/>
            <a:ext cx="6553200" cy="39560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矩阵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 </a:t>
            </a:r>
            <a:r>
              <a:rPr lang="en-US" altLang="zh-CN" dirty="0" smtClean="0"/>
              <a:t>One</a:t>
            </a:r>
            <a:endParaRPr lang="zh-CN" altLang="en-US" dirty="0"/>
          </a:p>
        </p:txBody>
      </p:sp>
      <p:cxnSp>
        <p:nvCxnSpPr>
          <p:cNvPr id="91" name="直接连接符 90"/>
          <p:cNvCxnSpPr/>
          <p:nvPr/>
        </p:nvCxnSpPr>
        <p:spPr>
          <a:xfrm>
            <a:off x="640573" y="2245699"/>
            <a:ext cx="174702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330716" y="489552"/>
            <a:ext cx="74596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3"/>
          <p:cNvSpPr txBox="1">
            <a:spLocks noRot="1" noChangeArrowheads="1"/>
          </p:cNvSpPr>
          <p:nvPr/>
        </p:nvSpPr>
        <p:spPr>
          <a:xfrm>
            <a:off x="4239276" y="719244"/>
            <a:ext cx="6536873" cy="1371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一个</a:t>
            </a:r>
            <a:r>
              <a:rPr lang="en-US" altLang="zh-CN" dirty="0" smtClean="0"/>
              <a:t>N*M</a:t>
            </a:r>
            <a:r>
              <a:rPr lang="zh-CN" altLang="en-US" dirty="0" smtClean="0"/>
              <a:t>的矩阵可以视为一个数表</a:t>
            </a:r>
            <a:endParaRPr lang="zh-CN" altLang="en-US" dirty="0" smtClean="0"/>
          </a:p>
          <a:p>
            <a:r>
              <a:rPr lang="zh-CN" altLang="en-US" dirty="0" smtClean="0"/>
              <a:t>例如：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一般可以用</a:t>
            </a:r>
            <a:r>
              <a:rPr lang="en-US" altLang="zh-CN" dirty="0"/>
              <a:t>A[</a:t>
            </a:r>
            <a:r>
              <a:rPr lang="en-US" altLang="zh-CN" dirty="0" err="1"/>
              <a:t>i</a:t>
            </a:r>
            <a:r>
              <a:rPr lang="en-US" altLang="zh-CN" dirty="0"/>
              <a:t>][j]</a:t>
            </a:r>
            <a:r>
              <a:rPr lang="zh-CN" altLang="en-US" dirty="0"/>
              <a:t>表示第</a:t>
            </a:r>
            <a:r>
              <a:rPr lang="en-US" altLang="zh-CN" dirty="0" err="1"/>
              <a:t>i</a:t>
            </a:r>
            <a:r>
              <a:rPr lang="zh-CN" altLang="en-US" dirty="0"/>
              <a:t>行第</a:t>
            </a:r>
            <a:r>
              <a:rPr lang="en-US" altLang="zh-CN" dirty="0"/>
              <a:t>j</a:t>
            </a:r>
            <a:r>
              <a:rPr lang="zh-CN" altLang="en-US" dirty="0" smtClean="0"/>
              <a:t>个数</a:t>
            </a:r>
            <a:endParaRPr lang="zh-CN" altLang="en-US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607202"/>
            <a:ext cx="27432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558800" y="3888367"/>
            <a:ext cx="3581430" cy="2003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矩阵加法：</a:t>
            </a:r>
            <a:endParaRPr lang="en-US" altLang="zh-CN" sz="2400" b="1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两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</a:t>
            </a:r>
            <a:r>
              <a:rPr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*</a:t>
            </a:r>
            <a:r>
              <a:rPr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的矩阵可以做加法，</a:t>
            </a:r>
            <a:endParaRPr lang="en-US" altLang="zh-CN" sz="20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即对应位置上的数字相加，变</a:t>
            </a:r>
            <a:endParaRPr lang="en-US" altLang="zh-CN" sz="20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成一个新的矩阵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835" y="4087252"/>
            <a:ext cx="4638594" cy="256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矩阵乘法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 </a:t>
            </a:r>
            <a:r>
              <a:rPr lang="en-US" altLang="zh-CN" dirty="0" smtClean="0"/>
              <a:t>Two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8085898" y="618127"/>
            <a:ext cx="3429412" cy="1934033"/>
            <a:chOff x="8085898" y="618127"/>
            <a:chExt cx="3429412" cy="1934033"/>
          </a:xfrm>
        </p:grpSpPr>
        <p:sp>
          <p:nvSpPr>
            <p:cNvPr id="15" name="矩形 14"/>
            <p:cNvSpPr/>
            <p:nvPr/>
          </p:nvSpPr>
          <p:spPr>
            <a:xfrm>
              <a:off x="8087820" y="618127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8965"/>
              <a:r>
                <a:rPr lang="zh-CN" altLang="en-US" sz="2400" b="1" dirty="0">
                  <a:ea typeface="微软雅黑" panose="020B0503020204020204" pitchFamily="34" charset="-122"/>
                </a:rPr>
                <a:t>方法</a:t>
              </a:r>
              <a:endParaRPr lang="zh-CN" altLang="en-US" sz="2400" b="1" dirty="0"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085898" y="1210639"/>
              <a:ext cx="3429412" cy="13415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8965">
                <a:lnSpc>
                  <a:spcPct val="130000"/>
                </a:lnSpc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在你计算矩阵乘法时，结果所处的行列位置要满足，行和第一个矩阵的行相同，列和第二个矩阵的列相同。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1" name="直接连接符 20"/>
          <p:cNvCxnSpPr/>
          <p:nvPr/>
        </p:nvCxnSpPr>
        <p:spPr>
          <a:xfrm>
            <a:off x="8188443" y="489552"/>
            <a:ext cx="33273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椭圆 41"/>
          <p:cNvSpPr/>
          <p:nvPr/>
        </p:nvSpPr>
        <p:spPr>
          <a:xfrm>
            <a:off x="8087820" y="2898784"/>
            <a:ext cx="271848" cy="2718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8429004" y="2903932"/>
            <a:ext cx="271848" cy="2718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8771904" y="2903932"/>
            <a:ext cx="271848" cy="2718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9114804" y="2903932"/>
            <a:ext cx="271848" cy="2718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9457704" y="2903932"/>
            <a:ext cx="271848" cy="2718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9800604" y="2903932"/>
            <a:ext cx="271848" cy="2718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10143504" y="2903932"/>
            <a:ext cx="271848" cy="2718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10486404" y="2903932"/>
            <a:ext cx="271848" cy="2718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829304" y="2903932"/>
            <a:ext cx="271848" cy="2718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1172204" y="2903932"/>
            <a:ext cx="271848" cy="2718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2" name="直接连接符 81"/>
          <p:cNvCxnSpPr/>
          <p:nvPr/>
        </p:nvCxnSpPr>
        <p:spPr>
          <a:xfrm>
            <a:off x="4208910" y="3300129"/>
            <a:ext cx="73069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208436" y="632137"/>
            <a:ext cx="3429412" cy="1633414"/>
            <a:chOff x="4208436" y="632137"/>
            <a:chExt cx="3429412" cy="1633414"/>
          </a:xfrm>
        </p:grpSpPr>
        <p:sp>
          <p:nvSpPr>
            <p:cNvPr id="7" name="矩形 6"/>
            <p:cNvSpPr/>
            <p:nvPr/>
          </p:nvSpPr>
          <p:spPr>
            <a:xfrm>
              <a:off x="4208910" y="632137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8965"/>
              <a:r>
                <a:rPr lang="zh-CN" altLang="en-US" sz="2400" b="1" dirty="0">
                  <a:ea typeface="微软雅黑" panose="020B0503020204020204" pitchFamily="34" charset="-122"/>
                </a:rPr>
                <a:t>条件</a:t>
              </a:r>
              <a:endParaRPr lang="zh-CN" altLang="en-US" sz="2400" b="1" dirty="0"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208436" y="1212955"/>
              <a:ext cx="3429412" cy="1052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8965">
                <a:lnSpc>
                  <a:spcPct val="130000"/>
                </a:lnSpc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矩阵相乘只有在第一个矩阵的列数（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column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）和第二个矩阵的行数（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row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）相同时才有定义。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椭圆 12"/>
          <p:cNvSpPr/>
          <p:nvPr/>
        </p:nvSpPr>
        <p:spPr>
          <a:xfrm>
            <a:off x="4281616" y="2909900"/>
            <a:ext cx="271848" cy="2718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4622800" y="2915048"/>
            <a:ext cx="271848" cy="2718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4965700" y="2915048"/>
            <a:ext cx="271848" cy="2718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308600" y="2915048"/>
            <a:ext cx="271848" cy="2718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5651500" y="2915048"/>
            <a:ext cx="271848" cy="2718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5994400" y="2915048"/>
            <a:ext cx="271848" cy="2718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6337300" y="2915048"/>
            <a:ext cx="271848" cy="2718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6680200" y="2915048"/>
            <a:ext cx="271848" cy="2718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7023100" y="2915048"/>
            <a:ext cx="271848" cy="2718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7366000" y="2915048"/>
            <a:ext cx="271848" cy="2718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3" name="直接连接符 82"/>
          <p:cNvCxnSpPr/>
          <p:nvPr/>
        </p:nvCxnSpPr>
        <p:spPr>
          <a:xfrm>
            <a:off x="4330716" y="489552"/>
            <a:ext cx="33273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640573" y="2245699"/>
            <a:ext cx="174702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9123" y="3087669"/>
            <a:ext cx="2807424" cy="3096424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4208436" y="3491785"/>
            <a:ext cx="4835316" cy="3112068"/>
            <a:chOff x="4208436" y="3491785"/>
            <a:chExt cx="4835316" cy="3112068"/>
          </a:xfrm>
        </p:grpSpPr>
        <p:sp>
          <p:nvSpPr>
            <p:cNvPr id="89" name="矩形 88"/>
            <p:cNvSpPr/>
            <p:nvPr/>
          </p:nvSpPr>
          <p:spPr>
            <a:xfrm>
              <a:off x="4208436" y="3491785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8965"/>
              <a:r>
                <a:rPr lang="zh-CN" altLang="en-US" b="1" dirty="0">
                  <a:ea typeface="微软雅黑" panose="020B0503020204020204" pitchFamily="34" charset="-122"/>
                </a:rPr>
                <a:t>例子</a:t>
              </a:r>
              <a:endParaRPr lang="en-US" altLang="zh-CN" b="1" dirty="0">
                <a:ea typeface="微软雅黑" panose="020B0503020204020204" pitchFamily="34" charset="-122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75998" y="3547468"/>
              <a:ext cx="4067754" cy="3056385"/>
            </a:xfrm>
            <a:prstGeom prst="rect">
              <a:avLst/>
            </a:prstGeom>
          </p:spPr>
        </p:pic>
      </p:grpSp>
      <p:sp>
        <p:nvSpPr>
          <p:cNvPr id="95" name="矩形 94"/>
          <p:cNvSpPr/>
          <p:nvPr/>
        </p:nvSpPr>
        <p:spPr>
          <a:xfrm>
            <a:off x="9272233" y="3424711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2400" b="1" dirty="0">
                <a:ea typeface="微软雅黑" panose="020B0503020204020204" pitchFamily="34" charset="-122"/>
              </a:rPr>
              <a:t>性质</a:t>
            </a:r>
            <a:endParaRPr lang="zh-CN" altLang="en-US" sz="2400" b="1" dirty="0">
              <a:ea typeface="微软雅黑" panose="020B0503020204020204" pitchFamily="34" charset="-122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9386652" y="4010957"/>
            <a:ext cx="1922182" cy="2012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8965"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满足：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08965">
              <a:lnSpc>
                <a:spcPct val="13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结合律、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08965">
              <a:lnSpc>
                <a:spcPct val="13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分配律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08965">
              <a:lnSpc>
                <a:spcPct val="13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08965"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不满足：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08965"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交换律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矩阵乘法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 </a:t>
            </a:r>
            <a:r>
              <a:rPr lang="en-US" altLang="zh-CN" dirty="0" smtClean="0"/>
              <a:t>Two</a:t>
            </a:r>
            <a:endParaRPr lang="zh-CN" altLang="en-US" dirty="0"/>
          </a:p>
        </p:txBody>
      </p:sp>
      <p:cxnSp>
        <p:nvCxnSpPr>
          <p:cNvPr id="83" name="直接连接符 82"/>
          <p:cNvCxnSpPr/>
          <p:nvPr/>
        </p:nvCxnSpPr>
        <p:spPr>
          <a:xfrm>
            <a:off x="4330716" y="489552"/>
            <a:ext cx="74596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640573" y="2245699"/>
            <a:ext cx="174702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9123" y="3087669"/>
            <a:ext cx="2807424" cy="309642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209384" y="625199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2400" b="1" dirty="0">
                <a:ea typeface="微软雅黑" panose="020B0503020204020204" pitchFamily="34" charset="-122"/>
              </a:rPr>
              <a:t>代码实现</a:t>
            </a:r>
            <a:endParaRPr lang="zh-CN" altLang="en-US" sz="2400" b="1" dirty="0"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4208909" y="1079793"/>
                <a:ext cx="7782794" cy="52137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609585">
                  <a:lnSpc>
                    <a:spcPct val="130000"/>
                  </a:lnSpc>
                </a:pPr>
                <a:r>
                  <a:rPr lang="zh-CN" altLang="en-US" sz="1600" dirty="0">
                    <a:latin typeface="微软雅黑" charset="0"/>
                    <a:ea typeface="微软雅黑" charset="0"/>
                  </a:rPr>
                  <a:t>按照一般人工计算的方法，时间复杂度为</a:t>
                </a:r>
                <a:r>
                  <a:rPr lang="en-US" altLang="zh-CN" sz="1600" dirty="0">
                    <a:latin typeface="+mn-ea"/>
                  </a:rPr>
                  <a:t>O</a:t>
                </a:r>
                <a:r>
                  <a:rPr lang="zh-CN" altLang="en-US" sz="1600" dirty="0">
                    <a:latin typeface="+mn-ea"/>
                  </a:rPr>
                  <a:t>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600" b="0" i="0">
                            <a:latin typeface="Cambria Math" panose="02040503050406030204" pitchFamily="18" charset="0"/>
                            <a:ea typeface="+mn-ea"/>
                          </a:rPr>
                          <m:t>N</m:t>
                        </m:r>
                      </m:e>
                      <m:sup>
                        <m:r>
                          <a:rPr lang="en-US" altLang="zh-CN" sz="1600" b="0" i="0">
                            <a:latin typeface="Cambria Math" panose="02040503050406030204" pitchFamily="18" charset="0"/>
                            <a:ea typeface="+mn-ea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sz="1600" dirty="0">
                    <a:latin typeface="+mn-ea"/>
                  </a:rPr>
                  <a:t>），而且似乎没有什么可以优化的。</a:t>
                </a:r>
                <a:endParaRPr lang="en-US" altLang="zh-CN" sz="1600" dirty="0">
                  <a:latin typeface="+mn-ea"/>
                </a:endParaRPr>
              </a:p>
              <a:p>
                <a:pPr algn="just" defTabSz="609585">
                  <a:lnSpc>
                    <a:spcPct val="130000"/>
                  </a:lnSpc>
                </a:pPr>
                <a:r>
                  <a:rPr lang="zh-CN" altLang="en-US" sz="1600" dirty="0">
                    <a:latin typeface="+mn-ea"/>
                  </a:rPr>
                  <a:t>那如果像这样做呢：</a:t>
                </a:r>
                <a:endParaRPr lang="en-US" altLang="zh-CN" sz="1600" dirty="0">
                  <a:latin typeface="+mn-ea"/>
                </a:endParaRPr>
              </a:p>
              <a:p>
                <a:pPr algn="just" defTabSz="609585">
                  <a:lnSpc>
                    <a:spcPct val="130000"/>
                  </a:lnSpc>
                </a:pPr>
                <a:r>
                  <a:rPr lang="zh-CN" altLang="en-US" sz="1600" dirty="0">
                    <a:latin typeface="+mn-ea"/>
                  </a:rPr>
                  <a:t>（求 </a:t>
                </a:r>
                <a:r>
                  <a:rPr lang="en-US" altLang="zh-CN" sz="1600" dirty="0">
                    <a:latin typeface="+mn-ea"/>
                  </a:rPr>
                  <a:t>t = x * y</a:t>
                </a:r>
                <a:r>
                  <a:rPr lang="zh-CN" altLang="en-US" sz="1600" dirty="0">
                    <a:latin typeface="+mn-ea"/>
                  </a:rPr>
                  <a:t>）</a:t>
                </a:r>
                <a:endParaRPr lang="en-US" altLang="zh-CN" sz="1600" dirty="0">
                  <a:latin typeface="+mn-ea"/>
                </a:endParaRPr>
              </a:p>
              <a:p>
                <a:pPr algn="just" defTabSz="609585">
                  <a:lnSpc>
                    <a:spcPct val="130000"/>
                  </a:lnSpc>
                </a:pPr>
                <a:endParaRPr lang="en-US" altLang="zh-CN" sz="1600" dirty="0">
                  <a:latin typeface="+mn-ea"/>
                </a:endParaRPr>
              </a:p>
              <a:p>
                <a:pPr algn="just" defTabSz="609585">
                  <a:lnSpc>
                    <a:spcPct val="130000"/>
                  </a:lnSpc>
                </a:pPr>
                <a:r>
                  <a:rPr lang="en-US" altLang="zh-CN" sz="1600" dirty="0">
                    <a:latin typeface="+mn-ea"/>
                  </a:rPr>
                  <a:t>for (</a:t>
                </a:r>
                <a:r>
                  <a:rPr lang="en-US" altLang="zh-CN" sz="1600" dirty="0" err="1">
                    <a:latin typeface="+mn-ea"/>
                  </a:rPr>
                  <a:t>int</a:t>
                </a:r>
                <a:r>
                  <a:rPr lang="en-US" altLang="zh-CN" sz="1600" dirty="0">
                    <a:latin typeface="+mn-ea"/>
                  </a:rPr>
                  <a:t> i = 0; i &lt; n; i++)</a:t>
                </a:r>
              </a:p>
              <a:p>
                <a:pPr algn="just" defTabSz="609585">
                  <a:lnSpc>
                    <a:spcPct val="130000"/>
                  </a:lnSpc>
                </a:pPr>
                <a:r>
                  <a:rPr lang="en-US" altLang="zh-CN" sz="1600" dirty="0">
                    <a:latin typeface="+mn-ea"/>
                  </a:rPr>
                  <a:t>	for (</a:t>
                </a:r>
                <a:r>
                  <a:rPr lang="en-US" altLang="zh-CN" sz="1600" dirty="0" err="1">
                    <a:latin typeface="+mn-ea"/>
                  </a:rPr>
                  <a:t>int</a:t>
                </a:r>
                <a:r>
                  <a:rPr lang="en-US" altLang="zh-CN" sz="1600" dirty="0">
                    <a:latin typeface="+mn-ea"/>
                  </a:rPr>
                  <a:t> k = 0; k &lt; n; k++)</a:t>
                </a:r>
              </a:p>
              <a:p>
                <a:pPr algn="just" defTabSz="609585">
                  <a:lnSpc>
                    <a:spcPct val="130000"/>
                  </a:lnSpc>
                </a:pPr>
                <a:r>
                  <a:rPr lang="en-US" altLang="zh-CN" sz="1600" dirty="0">
                    <a:latin typeface="+mn-ea"/>
                  </a:rPr>
                  <a:t>		for (</a:t>
                </a:r>
                <a:r>
                  <a:rPr lang="en-US" altLang="zh-CN" sz="1600" dirty="0" err="1">
                    <a:latin typeface="+mn-ea"/>
                  </a:rPr>
                  <a:t>int</a:t>
                </a:r>
                <a:r>
                  <a:rPr lang="en-US" altLang="zh-CN" sz="1600" dirty="0">
                    <a:latin typeface="+mn-ea"/>
                  </a:rPr>
                  <a:t> j = 0; j &lt; n; </a:t>
                </a:r>
                <a:r>
                  <a:rPr lang="en-US" altLang="zh-CN" sz="1600" dirty="0" err="1">
                    <a:latin typeface="+mn-ea"/>
                  </a:rPr>
                  <a:t>j++</a:t>
                </a:r>
                <a:r>
                  <a:rPr lang="en-US" altLang="zh-CN" sz="1600" dirty="0">
                    <a:latin typeface="+mn-ea"/>
                  </a:rPr>
                  <a:t>)</a:t>
                </a:r>
              </a:p>
              <a:p>
                <a:pPr algn="just" defTabSz="609585">
                  <a:lnSpc>
                    <a:spcPct val="130000"/>
                  </a:lnSpc>
                </a:pPr>
                <a:r>
                  <a:rPr lang="en-US" altLang="zh-CN" sz="1600" dirty="0">
                    <a:latin typeface="+mn-ea"/>
                  </a:rPr>
                  <a:t>			t[i][j] = (t[i][j] + x[i][k] * y[k][j]);</a:t>
                </a:r>
              </a:p>
              <a:p>
                <a:pPr algn="just" defTabSz="609585">
                  <a:lnSpc>
                    <a:spcPct val="130000"/>
                  </a:lnSpc>
                </a:pPr>
                <a:endParaRPr lang="en-US" altLang="zh-CN" sz="1600" dirty="0">
                  <a:latin typeface="+mn-ea"/>
                </a:endParaRPr>
              </a:p>
              <a:p>
                <a:pPr algn="just" defTabSz="609585">
                  <a:lnSpc>
                    <a:spcPct val="130000"/>
                  </a:lnSpc>
                </a:pPr>
                <a:r>
                  <a:rPr lang="zh-CN" altLang="en-US" sz="1600" dirty="0">
                    <a:latin typeface="+mn-ea"/>
                  </a:rPr>
                  <a:t>此时，可以看到最后一层循环中</a:t>
                </a:r>
                <a:r>
                  <a:rPr lang="en-US" altLang="zh-CN" sz="1600" dirty="0">
                    <a:latin typeface="+mn-ea"/>
                  </a:rPr>
                  <a:t>x[i][k]</a:t>
                </a:r>
                <a:r>
                  <a:rPr lang="zh-CN" altLang="en-US" sz="1600" dirty="0">
                    <a:latin typeface="+mn-ea"/>
                  </a:rPr>
                  <a:t>不变。这样，我们就可以优化了：</a:t>
                </a:r>
                <a:endParaRPr lang="en-US" altLang="zh-CN" sz="1600" dirty="0">
                  <a:latin typeface="+mn-ea"/>
                </a:endParaRPr>
              </a:p>
              <a:p>
                <a:pPr algn="just" defTabSz="609585">
                  <a:lnSpc>
                    <a:spcPct val="130000"/>
                  </a:lnSpc>
                </a:pPr>
                <a:endParaRPr lang="en-US" altLang="zh-CN" sz="1600" dirty="0">
                  <a:latin typeface="+mn-ea"/>
                </a:endParaRPr>
              </a:p>
              <a:p>
                <a:pPr algn="just" defTabSz="609585">
                  <a:lnSpc>
                    <a:spcPct val="130000"/>
                  </a:lnSpc>
                </a:pPr>
                <a:r>
                  <a:rPr lang="en-US" altLang="zh-CN" sz="1600" dirty="0">
                    <a:latin typeface="+mn-ea"/>
                  </a:rPr>
                  <a:t>for (</a:t>
                </a:r>
                <a:r>
                  <a:rPr lang="en-US" altLang="zh-CN" sz="1600" dirty="0" err="1">
                    <a:latin typeface="+mn-ea"/>
                  </a:rPr>
                  <a:t>int</a:t>
                </a:r>
                <a:r>
                  <a:rPr lang="en-US" altLang="zh-CN" sz="1600" dirty="0">
                    <a:latin typeface="+mn-ea"/>
                  </a:rPr>
                  <a:t> i = 0; i &lt; n; i++)</a:t>
                </a:r>
              </a:p>
              <a:p>
                <a:pPr algn="just" defTabSz="609585">
                  <a:lnSpc>
                    <a:spcPct val="130000"/>
                  </a:lnSpc>
                </a:pPr>
                <a:r>
                  <a:rPr lang="en-US" altLang="zh-CN" sz="1600" dirty="0">
                    <a:latin typeface="+mn-ea"/>
                  </a:rPr>
                  <a:t>	for (</a:t>
                </a:r>
                <a:r>
                  <a:rPr lang="en-US" altLang="zh-CN" sz="1600" dirty="0" err="1">
                    <a:latin typeface="+mn-ea"/>
                  </a:rPr>
                  <a:t>int</a:t>
                </a:r>
                <a:r>
                  <a:rPr lang="en-US" altLang="zh-CN" sz="1600" dirty="0">
                    <a:latin typeface="+mn-ea"/>
                  </a:rPr>
                  <a:t> k = 0; k &lt; n; k++)</a:t>
                </a:r>
              </a:p>
              <a:p>
                <a:pPr algn="just" defTabSz="609585">
                  <a:lnSpc>
                    <a:spcPct val="130000"/>
                  </a:lnSpc>
                </a:pPr>
                <a:r>
                  <a:rPr lang="en-US" altLang="zh-CN" sz="1600" dirty="0">
                    <a:latin typeface="+mn-ea"/>
                  </a:rPr>
                  <a:t>		if (x[i][k])  //</a:t>
                </a:r>
                <a:r>
                  <a:rPr lang="zh-CN" altLang="en-US" sz="1600" dirty="0">
                    <a:latin typeface="+mn-ea"/>
                  </a:rPr>
                  <a:t>优化步骤，此项为零就没必要累加了。</a:t>
                </a:r>
              </a:p>
              <a:p>
                <a:pPr algn="just" defTabSz="609585">
                  <a:lnSpc>
                    <a:spcPct val="130000"/>
                  </a:lnSpc>
                </a:pPr>
                <a:r>
                  <a:rPr lang="zh-CN" altLang="en-US" sz="1600" dirty="0">
                    <a:latin typeface="+mn-ea"/>
                  </a:rPr>
                  <a:t>			</a:t>
                </a:r>
                <a:r>
                  <a:rPr lang="en-US" altLang="zh-CN" sz="1600" dirty="0">
                    <a:latin typeface="+mn-ea"/>
                  </a:rPr>
                  <a:t>for (</a:t>
                </a:r>
                <a:r>
                  <a:rPr lang="en-US" altLang="zh-CN" sz="1600" dirty="0" err="1">
                    <a:latin typeface="+mn-ea"/>
                  </a:rPr>
                  <a:t>int</a:t>
                </a:r>
                <a:r>
                  <a:rPr lang="en-US" altLang="zh-CN" sz="1600" dirty="0">
                    <a:latin typeface="+mn-ea"/>
                  </a:rPr>
                  <a:t> j = 0; j &lt; n; </a:t>
                </a:r>
                <a:r>
                  <a:rPr lang="en-US" altLang="zh-CN" sz="1600" dirty="0" err="1">
                    <a:latin typeface="+mn-ea"/>
                  </a:rPr>
                  <a:t>j++</a:t>
                </a:r>
                <a:r>
                  <a:rPr lang="en-US" altLang="zh-CN" sz="1600" dirty="0">
                    <a:latin typeface="+mn-ea"/>
                  </a:rPr>
                  <a:t>)</a:t>
                </a:r>
              </a:p>
              <a:p>
                <a:pPr algn="just" defTabSz="609585">
                  <a:lnSpc>
                    <a:spcPct val="130000"/>
                  </a:lnSpc>
                </a:pPr>
                <a:r>
                  <a:rPr lang="en-US" altLang="zh-CN" sz="1600" dirty="0">
                    <a:latin typeface="+mn-ea"/>
                  </a:rPr>
                  <a:t>				t[i][j] = (t[i][j] + x[i][k] * y[k][j</a:t>
                </a:r>
                <a:r>
                  <a:rPr lang="en-US" altLang="zh-CN" sz="1600" dirty="0" smtClean="0">
                    <a:latin typeface="+mn-ea"/>
                  </a:rPr>
                  <a:t>]);</a:t>
                </a:r>
                <a:endParaRPr lang="en-US" altLang="zh-CN" sz="1600" dirty="0">
                  <a:latin typeface="+mn-ea"/>
                </a:endParaRPr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909" y="1079793"/>
                <a:ext cx="7782794" cy="5213735"/>
              </a:xfrm>
              <a:prstGeom prst="rect">
                <a:avLst/>
              </a:prstGeom>
              <a:blipFill rotWithShape="0">
                <a:blip r:embed="rId2"/>
                <a:stretch>
                  <a:fillRect l="-3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矩阵乘法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 </a:t>
            </a:r>
            <a:r>
              <a:rPr lang="en-US" altLang="zh-CN" dirty="0" smtClean="0"/>
              <a:t>Two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250300" y="748974"/>
            <a:ext cx="16387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/>
            <a:r>
              <a:rPr lang="zh-CN" altLang="en-US" sz="2400" b="1" dirty="0">
                <a:ea typeface="微软雅黑" panose="020B0503020204020204" pitchFamily="34" charset="-122"/>
              </a:rPr>
              <a:t>其它</a:t>
            </a:r>
            <a:endParaRPr lang="zh-CN" altLang="en-US" sz="2400" b="1" dirty="0"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8062311" y="498883"/>
            <a:ext cx="36213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>
            <a:off x="4216884" y="498883"/>
            <a:ext cx="74668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640573" y="2245699"/>
            <a:ext cx="174702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9123" y="3087669"/>
            <a:ext cx="2807424" cy="3096424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4327805" y="1459788"/>
            <a:ext cx="7355894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8965"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“单位矩阵”（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Identity matrix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）的概念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08965"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08965">
              <a:lnSpc>
                <a:spcPct val="13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从左上角到右下角的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对角线（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称为主对角线）上的元素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均为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。除此以外全都为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08965">
              <a:lnSpc>
                <a:spcPct val="1300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顾名思义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，它在矩阵乘法中就相当于算术乘法中的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r="19494"/>
          <a:stretch>
            <a:fillRect/>
          </a:stretch>
        </p:blipFill>
        <p:spPr>
          <a:xfrm>
            <a:off x="6207967" y="3458695"/>
            <a:ext cx="2995971" cy="23543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基础题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215224" y="623929"/>
            <a:ext cx="16387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/>
            <a:r>
              <a:rPr lang="zh-CN" altLang="en-US" sz="2400" b="1" dirty="0" smtClean="0">
                <a:ea typeface="微软雅黑" panose="020B0503020204020204" pitchFamily="34" charset="-122"/>
              </a:rPr>
              <a:t>题意</a:t>
            </a:r>
            <a:endParaRPr lang="zh-CN" altLang="en-US" sz="2400" b="1" dirty="0"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8062311" y="498883"/>
            <a:ext cx="36213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>
            <a:off x="4216884" y="498883"/>
            <a:ext cx="74668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9123" y="3087669"/>
            <a:ext cx="2807424" cy="3096424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4216884" y="1085594"/>
            <a:ext cx="735589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+mn-ea"/>
              </a:rPr>
              <a:t>对于平面上的</a:t>
            </a:r>
            <a:r>
              <a:rPr lang="en-US" altLang="zh-CN" sz="1400" dirty="0">
                <a:latin typeface="+mn-ea"/>
              </a:rPr>
              <a:t>n</a:t>
            </a:r>
            <a:r>
              <a:rPr lang="zh-CN" altLang="en-US" sz="1400" dirty="0">
                <a:latin typeface="+mn-ea"/>
              </a:rPr>
              <a:t>个点，我们有平移，翻转，缩放，旋转四种操作，翻转分为沿</a:t>
            </a:r>
            <a:r>
              <a:rPr lang="en-US" altLang="zh-CN" sz="1400" dirty="0">
                <a:latin typeface="+mn-ea"/>
              </a:rPr>
              <a:t>x</a:t>
            </a:r>
            <a:r>
              <a:rPr lang="zh-CN" altLang="en-US" sz="1400" dirty="0">
                <a:latin typeface="+mn-ea"/>
              </a:rPr>
              <a:t>轴或</a:t>
            </a:r>
            <a:r>
              <a:rPr lang="en-US" altLang="zh-CN" sz="1400" dirty="0">
                <a:latin typeface="+mn-ea"/>
              </a:rPr>
              <a:t>y</a:t>
            </a:r>
            <a:r>
              <a:rPr lang="zh-CN" altLang="en-US" sz="1400" dirty="0">
                <a:latin typeface="+mn-ea"/>
              </a:rPr>
              <a:t>轴翻转，旋转沿原点顺时针旋转</a:t>
            </a:r>
            <a:r>
              <a:rPr lang="en-US" altLang="zh-CN" sz="1400" dirty="0">
                <a:latin typeface="+mn-ea"/>
              </a:rPr>
              <a:t>α</a:t>
            </a:r>
            <a:r>
              <a:rPr lang="zh-CN" altLang="en-US" sz="1400" dirty="0">
                <a:latin typeface="+mn-ea"/>
              </a:rPr>
              <a:t>角</a:t>
            </a:r>
            <a:r>
              <a:rPr lang="zh-CN" altLang="en-US" sz="1400" baseline="30000" dirty="0">
                <a:latin typeface="+mn-ea"/>
              </a:rPr>
              <a:t>①</a:t>
            </a:r>
            <a:r>
              <a:rPr lang="en-US" altLang="zh-CN" sz="1400" dirty="0">
                <a:latin typeface="+mn-ea"/>
              </a:rPr>
              <a:t>,</a:t>
            </a:r>
            <a:r>
              <a:rPr lang="zh-CN" altLang="en-US" sz="1400" dirty="0">
                <a:latin typeface="+mn-ea"/>
              </a:rPr>
              <a:t>求经过</a:t>
            </a:r>
            <a:r>
              <a:rPr lang="en-US" altLang="zh-CN" sz="1400" dirty="0">
                <a:latin typeface="+mn-ea"/>
              </a:rPr>
              <a:t>m</a:t>
            </a:r>
            <a:r>
              <a:rPr lang="zh-CN" altLang="en-US" sz="1400" dirty="0">
                <a:latin typeface="+mn-ea"/>
              </a:rPr>
              <a:t>次操作后</a:t>
            </a:r>
            <a:r>
              <a:rPr lang="en-US" altLang="zh-CN" sz="1400" dirty="0">
                <a:latin typeface="+mn-ea"/>
              </a:rPr>
              <a:t>n</a:t>
            </a:r>
            <a:r>
              <a:rPr lang="zh-CN" altLang="en-US" sz="1400" dirty="0">
                <a:latin typeface="+mn-ea"/>
              </a:rPr>
              <a:t>个点的坐标。</a:t>
            </a:r>
            <a:r>
              <a:rPr lang="en-US" altLang="zh-CN" sz="1400" dirty="0">
                <a:latin typeface="+mn-ea"/>
              </a:rPr>
              <a:t>(</a:t>
            </a:r>
            <a:r>
              <a:rPr lang="zh-CN" altLang="en-US" sz="1400" dirty="0">
                <a:latin typeface="+mn-ea"/>
              </a:rPr>
              <a:t>每次操作针对所有的点</a:t>
            </a:r>
            <a:r>
              <a:rPr lang="en-US" altLang="zh-CN" sz="1400" dirty="0">
                <a:latin typeface="+mn-ea"/>
              </a:rPr>
              <a:t>)</a:t>
            </a:r>
            <a:endParaRPr lang="en-US" altLang="zh-CN" sz="1400" dirty="0">
              <a:latin typeface="+mn-ea"/>
            </a:endParaRPr>
          </a:p>
          <a:p>
            <a:endParaRPr lang="en-US" altLang="zh-CN" sz="1400" dirty="0">
              <a:latin typeface="+mn-ea"/>
            </a:endParaRPr>
          </a:p>
          <a:p>
            <a:r>
              <a:rPr lang="en-US" altLang="zh-CN" sz="1400" dirty="0">
                <a:latin typeface="+mn-ea"/>
              </a:rPr>
              <a:t>【</a:t>
            </a:r>
            <a:r>
              <a:rPr lang="zh-CN" altLang="en-US" sz="1400" dirty="0">
                <a:latin typeface="+mn-ea"/>
              </a:rPr>
              <a:t>输入格式</a:t>
            </a:r>
            <a:r>
              <a:rPr lang="en-US" altLang="zh-CN" sz="1400" dirty="0">
                <a:latin typeface="+mn-ea"/>
              </a:rPr>
              <a:t>】</a:t>
            </a:r>
            <a:r>
              <a:rPr lang="zh-CN" altLang="en-US" sz="1400" dirty="0">
                <a:latin typeface="+mn-ea"/>
              </a:rPr>
              <a:t>第</a:t>
            </a:r>
            <a:r>
              <a:rPr lang="en-US" altLang="zh-CN" sz="1400" dirty="0">
                <a:latin typeface="+mn-ea"/>
              </a:rPr>
              <a:t>1</a:t>
            </a:r>
            <a:r>
              <a:rPr lang="zh-CN" altLang="en-US" sz="1400" dirty="0">
                <a:latin typeface="+mn-ea"/>
              </a:rPr>
              <a:t>行，输入一个正整数</a:t>
            </a:r>
            <a:r>
              <a:rPr lang="en-US" altLang="zh-CN" sz="1400" dirty="0">
                <a:latin typeface="+mn-ea"/>
              </a:rPr>
              <a:t>N</a:t>
            </a:r>
            <a:r>
              <a:rPr lang="zh-CN" altLang="en-US" sz="1400" dirty="0">
                <a:latin typeface="+mn-ea"/>
              </a:rPr>
              <a:t>，第</a:t>
            </a:r>
            <a:r>
              <a:rPr lang="en-US" altLang="zh-CN" sz="1400" dirty="0">
                <a:latin typeface="+mn-ea"/>
              </a:rPr>
              <a:t>2</a:t>
            </a:r>
            <a:r>
              <a:rPr lang="en-US" altLang="zh-CN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~</a:t>
            </a:r>
            <a:r>
              <a:rPr lang="en-US" altLang="zh-CN" sz="1400" dirty="0">
                <a:latin typeface="+mn-ea"/>
              </a:rPr>
              <a:t>N+1</a:t>
            </a:r>
            <a:r>
              <a:rPr lang="zh-CN" altLang="en-US" sz="1400" dirty="0">
                <a:latin typeface="+mn-ea"/>
              </a:rPr>
              <a:t>行输入</a:t>
            </a:r>
            <a:r>
              <a:rPr lang="en-US" altLang="zh-CN" sz="1400" dirty="0">
                <a:latin typeface="+mn-ea"/>
              </a:rPr>
              <a:t>N</a:t>
            </a:r>
            <a:r>
              <a:rPr lang="zh-CN" altLang="en-US" sz="1400" dirty="0">
                <a:latin typeface="+mn-ea"/>
              </a:rPr>
              <a:t>个点的坐标</a:t>
            </a:r>
            <a:r>
              <a:rPr lang="en-US" altLang="zh-CN" sz="1400" dirty="0">
                <a:latin typeface="+mn-ea"/>
              </a:rPr>
              <a:t>(</a:t>
            </a:r>
            <a:r>
              <a:rPr lang="zh-CN" altLang="en-US" sz="1400" dirty="0">
                <a:latin typeface="+mn-ea"/>
              </a:rPr>
              <a:t>均为浮点数</a:t>
            </a:r>
            <a:r>
              <a:rPr lang="en-US" altLang="zh-CN" sz="1400" dirty="0">
                <a:latin typeface="+mn-ea"/>
              </a:rPr>
              <a:t>)</a:t>
            </a:r>
            <a:r>
              <a:rPr lang="zh-CN" altLang="en-US" sz="1400" dirty="0">
                <a:latin typeface="+mn-ea"/>
              </a:rPr>
              <a:t>，第</a:t>
            </a:r>
            <a:r>
              <a:rPr lang="en-US" altLang="zh-CN" sz="1400" dirty="0">
                <a:latin typeface="+mn-ea"/>
              </a:rPr>
              <a:t>N+2</a:t>
            </a:r>
            <a:r>
              <a:rPr lang="zh-CN" altLang="en-US" sz="1400" dirty="0">
                <a:latin typeface="+mn-ea"/>
              </a:rPr>
              <a:t>行输入一个正整数</a:t>
            </a:r>
            <a:r>
              <a:rPr lang="en-US" altLang="zh-CN" sz="1400" dirty="0">
                <a:latin typeface="+mn-ea"/>
              </a:rPr>
              <a:t>M</a:t>
            </a:r>
            <a:r>
              <a:rPr lang="zh-CN" altLang="en-US" sz="1400" dirty="0">
                <a:latin typeface="+mn-ea"/>
              </a:rPr>
              <a:t>，第</a:t>
            </a:r>
            <a:r>
              <a:rPr lang="en-US" altLang="zh-CN" sz="1400" dirty="0">
                <a:latin typeface="+mn-ea"/>
              </a:rPr>
              <a:t>N+3</a:t>
            </a:r>
            <a:r>
              <a:rPr lang="en-US" altLang="zh-CN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~</a:t>
            </a:r>
            <a:r>
              <a:rPr lang="en-US" altLang="zh-CN" sz="1400" dirty="0">
                <a:latin typeface="+mn-ea"/>
              </a:rPr>
              <a:t>N+M+2</a:t>
            </a:r>
            <a:r>
              <a:rPr lang="zh-CN" altLang="en-US" sz="1400" dirty="0">
                <a:latin typeface="+mn-ea"/>
              </a:rPr>
              <a:t>行输入“操作”，“</a:t>
            </a:r>
            <a:r>
              <a:rPr lang="en-US" altLang="zh-CN" sz="1400" dirty="0">
                <a:latin typeface="+mn-ea"/>
              </a:rPr>
              <a:t>1 p q</a:t>
            </a:r>
            <a:r>
              <a:rPr lang="zh-CN" altLang="en-US" sz="1400" dirty="0">
                <a:latin typeface="+mn-ea"/>
              </a:rPr>
              <a:t>”表示平移</a:t>
            </a:r>
            <a:r>
              <a:rPr lang="en-US" altLang="zh-CN" sz="1400" dirty="0">
                <a:latin typeface="+mn-ea"/>
              </a:rPr>
              <a:t>(</a:t>
            </a:r>
            <a:r>
              <a:rPr lang="en-US" altLang="zh-CN" sz="1400" dirty="0" err="1">
                <a:latin typeface="+mn-ea"/>
              </a:rPr>
              <a:t>p,q</a:t>
            </a:r>
            <a:r>
              <a:rPr lang="en-US" altLang="zh-CN" sz="1400" dirty="0">
                <a:latin typeface="+mn-ea"/>
              </a:rPr>
              <a:t>), “2 0”</a:t>
            </a:r>
            <a:r>
              <a:rPr lang="zh-CN" altLang="en-US" sz="1400" dirty="0">
                <a:latin typeface="+mn-ea"/>
              </a:rPr>
              <a:t>表示沿</a:t>
            </a:r>
            <a:r>
              <a:rPr lang="en-US" altLang="zh-CN" sz="1400" dirty="0">
                <a:latin typeface="+mn-ea"/>
              </a:rPr>
              <a:t>x</a:t>
            </a:r>
            <a:r>
              <a:rPr lang="zh-CN" altLang="en-US" sz="1400" dirty="0">
                <a:latin typeface="+mn-ea"/>
              </a:rPr>
              <a:t>轴翻转</a:t>
            </a:r>
            <a:r>
              <a:rPr lang="en-US" altLang="zh-CN" sz="1400" dirty="0">
                <a:latin typeface="+mn-ea"/>
              </a:rPr>
              <a:t>, ”2 1”</a:t>
            </a:r>
            <a:r>
              <a:rPr lang="zh-CN" altLang="en-US" sz="1400" dirty="0">
                <a:latin typeface="+mn-ea"/>
              </a:rPr>
              <a:t>表示沿</a:t>
            </a:r>
            <a:r>
              <a:rPr lang="en-US" altLang="zh-CN" sz="1400" dirty="0">
                <a:latin typeface="+mn-ea"/>
              </a:rPr>
              <a:t>y</a:t>
            </a:r>
            <a:r>
              <a:rPr lang="zh-CN" altLang="en-US" sz="1400" dirty="0">
                <a:latin typeface="+mn-ea"/>
              </a:rPr>
              <a:t>轴翻转，</a:t>
            </a:r>
            <a:r>
              <a:rPr lang="en-US" altLang="zh-CN" sz="1400" dirty="0">
                <a:latin typeface="+mn-ea"/>
              </a:rPr>
              <a:t>”3 k”</a:t>
            </a:r>
            <a:r>
              <a:rPr lang="zh-CN" altLang="en-US" sz="1400" dirty="0">
                <a:latin typeface="+mn-ea"/>
              </a:rPr>
              <a:t>表示放大</a:t>
            </a:r>
            <a:r>
              <a:rPr lang="en-US" altLang="zh-CN" sz="1400" dirty="0">
                <a:latin typeface="+mn-ea"/>
              </a:rPr>
              <a:t>k</a:t>
            </a:r>
            <a:r>
              <a:rPr lang="zh-CN" altLang="en-US" sz="1400" dirty="0">
                <a:latin typeface="+mn-ea"/>
              </a:rPr>
              <a:t>倍</a:t>
            </a:r>
            <a:r>
              <a:rPr lang="zh-CN" altLang="en-US" sz="1400" baseline="30000" dirty="0">
                <a:latin typeface="+mn-ea"/>
              </a:rPr>
              <a:t>②</a:t>
            </a:r>
            <a:r>
              <a:rPr lang="zh-CN" altLang="en-US" sz="1400" dirty="0">
                <a:latin typeface="+mn-ea"/>
              </a:rPr>
              <a:t>，</a:t>
            </a:r>
            <a:r>
              <a:rPr lang="en-US" altLang="zh-CN" sz="1400" dirty="0">
                <a:latin typeface="+mn-ea"/>
              </a:rPr>
              <a:t>”4 </a:t>
            </a:r>
            <a:r>
              <a:rPr lang="en-US" altLang="zh-CN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r>
              <a:rPr lang="en-US" altLang="zh-CN" sz="1400" dirty="0">
                <a:latin typeface="+mn-ea"/>
              </a:rPr>
              <a:t>”</a:t>
            </a:r>
            <a:r>
              <a:rPr lang="zh-CN" altLang="en-US" sz="1400" dirty="0">
                <a:latin typeface="+mn-ea"/>
              </a:rPr>
              <a:t>表示绕原点顺时针旋转</a:t>
            </a:r>
            <a:r>
              <a:rPr lang="en-US" altLang="zh-CN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r>
              <a:rPr lang="zh-CN" altLang="en-US" sz="1400" dirty="0">
                <a:latin typeface="+mn-ea"/>
              </a:rPr>
              <a:t>角</a:t>
            </a:r>
            <a:r>
              <a:rPr lang="en-US" altLang="zh-CN" sz="1400" dirty="0">
                <a:latin typeface="+mn-ea"/>
              </a:rPr>
              <a:t>(</a:t>
            </a:r>
            <a:r>
              <a:rPr lang="en-US" altLang="zh-CN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r>
              <a:rPr lang="zh-CN" alt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∈</a:t>
            </a:r>
            <a:r>
              <a:rPr lang="en-US" altLang="zh-CN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[-π,π]</a:t>
            </a:r>
            <a:r>
              <a:rPr lang="en-US" altLang="zh-CN" sz="1400" dirty="0">
                <a:latin typeface="+mn-ea"/>
              </a:rPr>
              <a:t>)</a:t>
            </a:r>
            <a:r>
              <a:rPr lang="zh-CN" altLang="en-US" sz="1400" dirty="0">
                <a:latin typeface="+mn-ea"/>
              </a:rPr>
              <a:t>；</a:t>
            </a:r>
            <a:endParaRPr lang="en-US" altLang="zh-CN" sz="1400" dirty="0">
              <a:latin typeface="+mn-ea"/>
            </a:endParaRPr>
          </a:p>
          <a:p>
            <a:endParaRPr lang="en-US" altLang="zh-CN" sz="1400" dirty="0" smtClean="0">
              <a:latin typeface="+mn-ea"/>
            </a:endParaRPr>
          </a:p>
          <a:p>
            <a:r>
              <a:rPr lang="en-US" altLang="zh-CN" sz="1400" dirty="0" smtClean="0">
                <a:latin typeface="+mn-ea"/>
              </a:rPr>
              <a:t>【</a:t>
            </a:r>
            <a:r>
              <a:rPr lang="zh-CN" altLang="en-US" sz="1400" dirty="0">
                <a:latin typeface="+mn-ea"/>
              </a:rPr>
              <a:t>输出格式</a:t>
            </a:r>
            <a:r>
              <a:rPr lang="en-US" altLang="zh-CN" sz="1400" dirty="0">
                <a:latin typeface="+mn-ea"/>
              </a:rPr>
              <a:t>】N</a:t>
            </a:r>
            <a:r>
              <a:rPr lang="zh-CN" altLang="en-US" sz="1400" dirty="0">
                <a:latin typeface="+mn-ea"/>
              </a:rPr>
              <a:t>行，每行表示一个点的坐标</a:t>
            </a:r>
            <a:r>
              <a:rPr lang="en-US" altLang="zh-CN" sz="1400" dirty="0">
                <a:latin typeface="+mn-ea"/>
              </a:rPr>
              <a:t>(</a:t>
            </a:r>
            <a:r>
              <a:rPr lang="zh-CN" altLang="en-US" sz="1400" dirty="0">
                <a:latin typeface="+mn-ea"/>
              </a:rPr>
              <a:t>保留</a:t>
            </a:r>
            <a:r>
              <a:rPr lang="en-US" altLang="zh-CN" sz="1400" dirty="0">
                <a:latin typeface="+mn-ea"/>
              </a:rPr>
              <a:t>3</a:t>
            </a:r>
            <a:r>
              <a:rPr lang="zh-CN" altLang="en-US" sz="1400" dirty="0">
                <a:latin typeface="+mn-ea"/>
              </a:rPr>
              <a:t>位小数</a:t>
            </a:r>
            <a:r>
              <a:rPr lang="en-US" altLang="zh-CN" sz="1400" dirty="0">
                <a:latin typeface="+mn-ea"/>
              </a:rPr>
              <a:t>)</a:t>
            </a:r>
            <a:r>
              <a:rPr lang="zh-CN" altLang="en-US" sz="1400" dirty="0">
                <a:latin typeface="+mn-ea"/>
              </a:rPr>
              <a:t>；</a:t>
            </a:r>
            <a:endParaRPr lang="en-US" altLang="zh-CN" sz="1400" dirty="0">
              <a:latin typeface="+mn-ea"/>
            </a:endParaRPr>
          </a:p>
          <a:p>
            <a:endParaRPr lang="en-US" altLang="zh-CN" sz="1400" dirty="0">
              <a:latin typeface="+mn-ea"/>
            </a:endParaRPr>
          </a:p>
          <a:p>
            <a:r>
              <a:rPr lang="en-US" altLang="zh-CN" sz="1400" dirty="0">
                <a:latin typeface="+mn-ea"/>
              </a:rPr>
              <a:t>【</a:t>
            </a:r>
            <a:r>
              <a:rPr lang="zh-CN" altLang="en-US" sz="1400" dirty="0">
                <a:latin typeface="+mn-ea"/>
              </a:rPr>
              <a:t>数据范围</a:t>
            </a:r>
            <a:r>
              <a:rPr lang="en-US" altLang="zh-CN" sz="1400" dirty="0">
                <a:latin typeface="+mn-ea"/>
              </a:rPr>
              <a:t>】1&lt;=N,M&lt;=10000</a:t>
            </a:r>
            <a:endParaRPr lang="en-US" altLang="zh-CN" sz="1400" dirty="0">
              <a:latin typeface="+mn-ea"/>
            </a:endParaRPr>
          </a:p>
        </p:txBody>
      </p:sp>
      <p:sp>
        <p:nvSpPr>
          <p:cNvPr id="12" name="页脚占位符 3"/>
          <p:cNvSpPr txBox="1"/>
          <p:nvPr/>
        </p:nvSpPr>
        <p:spPr>
          <a:xfrm>
            <a:off x="4312920" y="3547807"/>
            <a:ext cx="7035018" cy="70230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①</a:t>
            </a:r>
            <a:r>
              <a:rPr lang="zh-CN" altLang="en-US" sz="1400" dirty="0" smtClean="0">
                <a:latin typeface="Cambria Math" panose="02040503050406030204" pitchFamily="18" charset="0"/>
              </a:rPr>
              <a:t>：</a:t>
            </a:r>
            <a:r>
              <a:rPr lang="en-US" altLang="zh-CN" sz="1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altLang="zh-CN" sz="1400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x,y</a:t>
            </a:r>
            <a:r>
              <a:rPr lang="en-US" altLang="zh-CN" sz="1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zh-CN" altLang="en-US" sz="1400" dirty="0" smtClean="0">
                <a:latin typeface="Cambria Math" panose="02040503050406030204" pitchFamily="18" charset="0"/>
              </a:rPr>
              <a:t>绕原点旋转</a:t>
            </a:r>
            <a:r>
              <a:rPr lang="el-GR" altLang="zh-CN" sz="1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r>
              <a:rPr lang="zh-CN" altLang="en-US" sz="1400" dirty="0" smtClean="0">
                <a:latin typeface="Cambria Math" panose="02040503050406030204" pitchFamily="18" charset="0"/>
              </a:rPr>
              <a:t>角后的坐标为</a:t>
            </a:r>
            <a:r>
              <a:rPr lang="en-US" altLang="zh-CN" sz="1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altLang="zh-CN" sz="1400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xcos</a:t>
            </a:r>
            <a:r>
              <a:rPr lang="el-GR" altLang="zh-CN" sz="1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α-</a:t>
            </a:r>
            <a:r>
              <a:rPr lang="en-US" altLang="zh-CN" sz="1400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ysin</a:t>
            </a:r>
            <a:r>
              <a:rPr lang="el-GR" altLang="zh-CN" sz="1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α,</a:t>
            </a:r>
            <a:r>
              <a:rPr lang="en-US" altLang="zh-CN" sz="1400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xsin</a:t>
            </a:r>
            <a:r>
              <a:rPr lang="el-GR" altLang="zh-CN" sz="1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α+</a:t>
            </a:r>
            <a:r>
              <a:rPr lang="en-US" altLang="zh-CN" sz="1400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ycos</a:t>
            </a:r>
            <a:r>
              <a:rPr lang="el-GR" altLang="zh-CN" sz="1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α)</a:t>
            </a:r>
            <a:endParaRPr lang="en-US" altLang="zh-CN" sz="14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zh-CN" altLang="en-US" sz="1400" dirty="0" smtClean="0">
                <a:latin typeface="Cambria Math" panose="02040503050406030204" pitchFamily="18" charset="0"/>
              </a:rPr>
              <a:t>②</a:t>
            </a:r>
            <a:r>
              <a:rPr lang="zh-CN" altLang="en-US" sz="1400" dirty="0" smtClean="0">
                <a:latin typeface="Cambria Math" panose="02040503050406030204" pitchFamily="18" charset="0"/>
                <a:sym typeface="Wingdings" panose="05000000000000000000" pitchFamily="2" charset="2"/>
              </a:rPr>
              <a:t>：即</a:t>
            </a:r>
            <a:r>
              <a:rPr lang="en-US" altLang="zh-CN" sz="1400" dirty="0" smtClean="0"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(</a:t>
            </a:r>
            <a:r>
              <a:rPr lang="en-US" altLang="zh-CN" sz="1400" dirty="0" err="1" smtClean="0"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x,y</a:t>
            </a:r>
            <a:r>
              <a:rPr lang="en-US" altLang="zh-CN" sz="1400" dirty="0" smtClean="0"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)</a:t>
            </a:r>
            <a:r>
              <a:rPr lang="zh-CN" altLang="en-US" sz="1400" dirty="0" smtClean="0">
                <a:latin typeface="Cambria Math" panose="02040503050406030204" pitchFamily="18" charset="0"/>
                <a:sym typeface="Wingdings" panose="05000000000000000000" pitchFamily="2" charset="2"/>
              </a:rPr>
              <a:t>变为</a:t>
            </a:r>
            <a:r>
              <a:rPr lang="en-US" altLang="zh-CN" sz="1400" dirty="0" smtClean="0"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(</a:t>
            </a:r>
            <a:r>
              <a:rPr lang="en-US" altLang="zh-CN" sz="1400" dirty="0" err="1" smtClean="0"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kx,ky</a:t>
            </a:r>
            <a:r>
              <a:rPr lang="en-US" altLang="zh-CN" sz="1400" dirty="0" smtClean="0"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)</a:t>
            </a:r>
            <a:endParaRPr lang="zh-CN" altLang="en-US" sz="1400" dirty="0">
              <a:latin typeface="Cambria Math" panose="020405030504060302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215223" y="4237774"/>
            <a:ext cx="7355894" cy="2058007"/>
            <a:chOff x="4215223" y="4237774"/>
            <a:chExt cx="7355894" cy="2058007"/>
          </a:xfrm>
        </p:grpSpPr>
        <p:sp>
          <p:nvSpPr>
            <p:cNvPr id="13" name="矩形 12"/>
            <p:cNvSpPr/>
            <p:nvPr/>
          </p:nvSpPr>
          <p:spPr>
            <a:xfrm>
              <a:off x="4215223" y="4237774"/>
              <a:ext cx="163877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8965"/>
              <a:r>
                <a:rPr lang="zh-CN" altLang="en-US" sz="2400" b="1" dirty="0" smtClean="0">
                  <a:ea typeface="微软雅黑" panose="020B0503020204020204" pitchFamily="34" charset="-122"/>
                </a:rPr>
                <a:t>分析</a:t>
              </a:r>
              <a:endParaRPr lang="zh-CN" altLang="en-US" sz="2400" b="1" dirty="0"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215223" y="4726121"/>
              <a:ext cx="7355894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/>
                <a:t>朴素地针对每一个点去算肯定</a:t>
              </a:r>
              <a:r>
                <a:rPr lang="en-US" altLang="zh-CN" sz="1600" dirty="0"/>
                <a:t>TLE…</a:t>
              </a:r>
              <a:endParaRPr lang="en-US" altLang="zh-CN" sz="1600" dirty="0"/>
            </a:p>
            <a:p>
              <a:r>
                <a:rPr lang="zh-CN" altLang="en-US" sz="1600" dirty="0"/>
                <a:t>而一个点的坐标</a:t>
              </a:r>
              <a:r>
                <a:rPr lang="en-US" altLang="zh-CN" sz="1600" dirty="0"/>
                <a:t>(</a:t>
              </a:r>
              <a:r>
                <a:rPr lang="en-US" altLang="zh-CN" sz="1600" dirty="0" err="1"/>
                <a:t>x,y</a:t>
              </a:r>
              <a:r>
                <a:rPr lang="en-US" altLang="zh-CN" sz="1600" dirty="0"/>
                <a:t>)</a:t>
              </a:r>
              <a:r>
                <a:rPr lang="zh-CN" altLang="en-US" sz="1600" dirty="0"/>
                <a:t>，其实也是个</a:t>
              </a:r>
              <a:r>
                <a:rPr lang="en-US" altLang="zh-CN" sz="1600" dirty="0"/>
                <a:t>1×2</a:t>
              </a:r>
              <a:r>
                <a:rPr lang="zh-CN" altLang="en-US" sz="1600" dirty="0"/>
                <a:t>的矩阵</a:t>
              </a:r>
              <a:r>
                <a:rPr lang="en-US" altLang="zh-CN" sz="1600" dirty="0"/>
                <a:t>…</a:t>
              </a:r>
              <a:endParaRPr lang="en-US" altLang="zh-CN" sz="1600" dirty="0"/>
            </a:p>
            <a:p>
              <a:r>
                <a:rPr lang="zh-CN" altLang="en-US" sz="1600" dirty="0"/>
                <a:t>而且对于每个点的操作是相同的</a:t>
              </a:r>
              <a:r>
                <a:rPr lang="en-US" altLang="zh-CN" sz="1600" dirty="0"/>
                <a:t>…</a:t>
              </a:r>
              <a:endParaRPr lang="en-US" altLang="zh-CN" sz="1600" dirty="0"/>
            </a:p>
            <a:p>
              <a:r>
                <a:rPr lang="zh-CN" altLang="en-US" sz="1600" dirty="0"/>
                <a:t>我们是不是可以用矩阵来模拟每一次操作，再把它们相乘，得到一个最终操作的矩阵</a:t>
              </a:r>
              <a:r>
                <a:rPr lang="en-US" altLang="zh-CN" sz="1600" dirty="0"/>
                <a:t>…</a:t>
              </a:r>
              <a:endParaRPr lang="en-US" altLang="zh-CN" sz="1600" dirty="0"/>
            </a:p>
            <a:p>
              <a:r>
                <a:rPr lang="zh-CN" altLang="en-US" sz="1600" dirty="0"/>
                <a:t>再把最终操作矩阵乘以每一个点矩阵输出就好了</a:t>
              </a:r>
              <a:endParaRPr lang="en-US" altLang="zh-CN" sz="1600" dirty="0">
                <a:latin typeface="+mn-ea"/>
              </a:endParaRPr>
            </a:p>
          </p:txBody>
        </p:sp>
      </p:grpSp>
      <p:sp>
        <p:nvSpPr>
          <p:cNvPr id="16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58800" y="1615584"/>
            <a:ext cx="3157037" cy="475683"/>
          </a:xfrm>
        </p:spPr>
        <p:txBody>
          <a:bodyPr/>
          <a:lstStyle/>
          <a:p>
            <a:r>
              <a:rPr lang="en-US" altLang="zh-CN" dirty="0"/>
              <a:t>Part </a:t>
            </a:r>
            <a:r>
              <a:rPr lang="en-US" altLang="zh-CN" dirty="0" smtClean="0"/>
              <a:t>Two</a:t>
            </a:r>
            <a:endParaRPr lang="zh-CN" altLang="en-US" dirty="0"/>
          </a:p>
        </p:txBody>
      </p:sp>
      <p:cxnSp>
        <p:nvCxnSpPr>
          <p:cNvPr id="17" name="直接连接符 16"/>
          <p:cNvCxnSpPr/>
          <p:nvPr/>
        </p:nvCxnSpPr>
        <p:spPr>
          <a:xfrm>
            <a:off x="640573" y="2245699"/>
            <a:ext cx="174702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基础题</a:t>
            </a:r>
            <a:endParaRPr lang="zh-CN" altLang="en-US" dirty="0"/>
          </a:p>
        </p:txBody>
      </p:sp>
      <p:cxnSp>
        <p:nvCxnSpPr>
          <p:cNvPr id="21" name="直接连接符 20"/>
          <p:cNvCxnSpPr/>
          <p:nvPr/>
        </p:nvCxnSpPr>
        <p:spPr>
          <a:xfrm>
            <a:off x="8062311" y="498883"/>
            <a:ext cx="36213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>
            <a:off x="4216884" y="498883"/>
            <a:ext cx="74668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9123" y="3087669"/>
            <a:ext cx="2807424" cy="3096424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215224" y="623929"/>
            <a:ext cx="7357554" cy="3504229"/>
            <a:chOff x="4215224" y="623929"/>
            <a:chExt cx="7357554" cy="3504229"/>
          </a:xfrm>
        </p:grpSpPr>
        <p:sp>
          <p:nvSpPr>
            <p:cNvPr id="15" name="矩形 14"/>
            <p:cNvSpPr/>
            <p:nvPr/>
          </p:nvSpPr>
          <p:spPr>
            <a:xfrm>
              <a:off x="4215224" y="623929"/>
              <a:ext cx="163877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8965"/>
              <a:r>
                <a:rPr lang="zh-CN" altLang="en-US" sz="2400" b="1" dirty="0" smtClean="0">
                  <a:ea typeface="微软雅黑" panose="020B0503020204020204" pitchFamily="34" charset="-122"/>
                </a:rPr>
                <a:t>具体做法</a:t>
              </a:r>
              <a:endParaRPr lang="zh-CN" altLang="en-US" sz="2400" b="1" dirty="0"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矩形 38"/>
                <p:cNvSpPr/>
                <p:nvPr/>
              </p:nvSpPr>
              <p:spPr>
                <a:xfrm>
                  <a:off x="4216884" y="1085594"/>
                  <a:ext cx="7355894" cy="304256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1400" dirty="0"/>
                    <a:t>那怎样用矩阵来模拟操作呢？</a:t>
                  </a:r>
                  <a:endParaRPr lang="en-US" altLang="zh-CN" sz="1400" dirty="0"/>
                </a:p>
                <a:p>
                  <a:r>
                    <a:rPr lang="zh-CN" altLang="en-US" sz="1400" dirty="0"/>
                    <a:t>平移：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1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1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zh-CN" altLang="en-US" sz="14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zh-CN" altLang="en-US" sz="1400" baseline="30000" dirty="0"/>
                    <a:t>①</a:t>
                  </a:r>
                  <a:endParaRPr lang="en-US" altLang="zh-CN" sz="1400" dirty="0"/>
                </a:p>
                <a:p>
                  <a:r>
                    <a:rPr lang="zh-CN" altLang="en-US" sz="1400" dirty="0"/>
                    <a:t>缩放：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e>
                                <m:r>
                                  <a:rPr lang="zh-CN" altLang="en-US" sz="1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zh-CN" altLang="en-US" sz="14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𝑘𝑦</m:t>
                              </m:r>
                            </m:e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a14:m>
                  <a:endParaRPr lang="en-US" altLang="zh-CN" sz="1400" dirty="0"/>
                </a:p>
                <a:p>
                  <a:r>
                    <a:rPr lang="zh-CN" altLang="en-US" sz="1400" dirty="0"/>
                    <a:t>翻转：</a:t>
                  </a:r>
                  <a:r>
                    <a:rPr lang="en-US" altLang="zh-CN" sz="1400" dirty="0"/>
                    <a:t>0</a:t>
                  </a:r>
                  <a:r>
                    <a:rPr lang="zh-CN" altLang="en-US" sz="1400" dirty="0"/>
                    <a:t>：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1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1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4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1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zh-CN" altLang="en-US" sz="14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zh-CN" altLang="en-US" sz="1400" dirty="0"/>
                    <a:t>，</a:t>
                  </a:r>
                  <a:r>
                    <a:rPr lang="en-US" altLang="zh-CN" sz="1400" dirty="0"/>
                    <a:t>1</a:t>
                  </a:r>
                  <a:r>
                    <a:rPr lang="zh-CN" altLang="en-US" sz="1400" dirty="0"/>
                    <a:t>：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1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1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zh-CN" altLang="en-US" sz="14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a14:m>
                  <a:endParaRPr lang="en-US" altLang="zh-CN" sz="1400" dirty="0"/>
                </a:p>
                <a:p>
                  <a:r>
                    <a:rPr lang="zh-CN" altLang="en-US" sz="1400" dirty="0"/>
                    <a:t>旋转：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e>
                                <m:r>
                                  <a:rPr lang="en-US" altLang="zh-CN" sz="14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1400" i="1" dirty="0"/>
                                  <m:t> </m:t>
                                </m:r>
                              </m:e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zh-CN" altLang="en-US" sz="14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m:rPr>
                                  <m:brk m:alnAt="7"/>
                                </m:r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𝑦𝑠𝑖𝑛</m:t>
                              </m:r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𝑥𝑠𝑖𝑛</m:t>
                              </m:r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𝑦𝑐𝑜𝑠</m:t>
                              </m:r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a14:m>
                  <a:endParaRPr lang="en-US" altLang="zh-CN" sz="1400" dirty="0"/>
                </a:p>
                <a:p>
                  <a:pPr lvl="0"/>
                  <a:endParaRPr lang="en-US" altLang="zh-CN" sz="1400" dirty="0">
                    <a:solidFill>
                      <a:srgbClr val="E7E6E6">
                        <a:lumMod val="50000"/>
                      </a:srgbClr>
                    </a:solidFill>
                  </a:endParaRPr>
                </a:p>
                <a:p>
                  <a:pPr lvl="0"/>
                  <a:r>
                    <a:rPr lang="zh-CN" altLang="en-US" sz="1000" dirty="0">
                      <a:solidFill>
                        <a:srgbClr val="E7E6E6">
                          <a:lumMod val="50000"/>
                        </a:srgbClr>
                      </a:solidFill>
                    </a:rPr>
                    <a:t>①：神奇的“</a:t>
                  </a:r>
                  <a:r>
                    <a:rPr lang="en-US" altLang="zh-CN" sz="1000" dirty="0">
                      <a:solidFill>
                        <a:srgbClr val="E7E6E6">
                          <a:lumMod val="50000"/>
                        </a:srgbClr>
                      </a:solidFill>
                    </a:rPr>
                    <a:t>1</a:t>
                  </a:r>
                  <a:r>
                    <a:rPr lang="zh-CN" altLang="en-US" sz="1000" dirty="0">
                      <a:solidFill>
                        <a:srgbClr val="E7E6E6">
                          <a:lumMod val="50000"/>
                        </a:srgbClr>
                      </a:solidFill>
                    </a:rPr>
                    <a:t>”</a:t>
                  </a:r>
                </a:p>
              </p:txBody>
            </p:sp>
          </mc:Choice>
          <mc:Fallback>
            <p:sp>
              <p:nvSpPr>
                <p:cNvPr id="39" name="矩形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6884" y="1085594"/>
                  <a:ext cx="7355894" cy="304256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49" t="-40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</p:grpSp>
      <p:sp>
        <p:nvSpPr>
          <p:cNvPr id="14" name="矩形 13"/>
          <p:cNvSpPr/>
          <p:nvPr/>
        </p:nvSpPr>
        <p:spPr>
          <a:xfrm>
            <a:off x="4215223" y="4362312"/>
            <a:ext cx="7355894" cy="181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注意，还有两个细节：</a:t>
            </a:r>
            <a:endParaRPr lang="en-US" altLang="zh-CN" sz="1600" dirty="0"/>
          </a:p>
          <a:p>
            <a:r>
              <a:rPr lang="en-US" altLang="zh-CN" sz="1600" dirty="0"/>
              <a:t>1.α</a:t>
            </a:r>
            <a:r>
              <a:rPr lang="zh-CN" altLang="en-US" sz="1600" dirty="0"/>
              <a:t>角正方向为逆时针方向</a:t>
            </a:r>
            <a:endParaRPr lang="en-US" altLang="zh-CN" sz="1600" dirty="0"/>
          </a:p>
          <a:p>
            <a:r>
              <a:rPr lang="en-US" altLang="zh-CN" sz="1600" dirty="0"/>
              <a:t>2.</a:t>
            </a:r>
            <a:r>
              <a:rPr lang="zh-CN" altLang="en-US" sz="1600" dirty="0"/>
              <a:t>输入矩阵顺序为</a:t>
            </a:r>
            <a:r>
              <a:rPr lang="en-US" altLang="zh-CN" sz="1600" dirty="0"/>
              <a:t>M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 M</a:t>
            </a:r>
            <a:r>
              <a:rPr lang="en-US" altLang="zh-CN" sz="1600" baseline="-25000" dirty="0"/>
              <a:t>2</a:t>
            </a:r>
            <a:r>
              <a:rPr lang="en-US" altLang="zh-CN" sz="1600" dirty="0"/>
              <a:t> ,M</a:t>
            </a:r>
            <a:r>
              <a:rPr lang="en-US" altLang="zh-CN" sz="1600" baseline="-25000" dirty="0"/>
              <a:t>3</a:t>
            </a:r>
            <a:r>
              <a:rPr lang="en-US" altLang="zh-CN" sz="1600" dirty="0"/>
              <a:t>……M</a:t>
            </a:r>
            <a:r>
              <a:rPr lang="en-US" altLang="zh-CN" sz="1600" baseline="-25000" dirty="0"/>
              <a:t>m</a:t>
            </a:r>
            <a:r>
              <a:rPr lang="zh-CN" altLang="en-US" sz="1600" dirty="0"/>
              <a:t>，但矩阵相乘的顺序为                        </a:t>
            </a:r>
            <a:r>
              <a:rPr lang="en-US" altLang="zh-CN" sz="1600" dirty="0"/>
              <a:t>M</a:t>
            </a:r>
            <a:r>
              <a:rPr lang="en-US" altLang="zh-CN" sz="1600" baseline="-25000" dirty="0"/>
              <a:t>n</a:t>
            </a:r>
            <a:r>
              <a:rPr lang="en-US" altLang="zh-CN" sz="1600" dirty="0"/>
              <a:t>×M</a:t>
            </a:r>
            <a:r>
              <a:rPr lang="en-US" altLang="zh-CN" sz="1600" baseline="-25000" dirty="0"/>
              <a:t>n-1</a:t>
            </a:r>
            <a:r>
              <a:rPr lang="en-US" altLang="zh-CN" sz="1600" dirty="0"/>
              <a:t>×……×M</a:t>
            </a:r>
            <a:r>
              <a:rPr lang="en-US" altLang="zh-CN" sz="1600" baseline="-25000" dirty="0"/>
              <a:t>3</a:t>
            </a:r>
            <a:r>
              <a:rPr lang="en-US" altLang="zh-CN" sz="1600" dirty="0"/>
              <a:t>×M</a:t>
            </a:r>
            <a:r>
              <a:rPr lang="en-US" altLang="zh-CN" sz="1600" baseline="-25000" dirty="0"/>
              <a:t>2</a:t>
            </a:r>
            <a:r>
              <a:rPr lang="en-US" altLang="zh-CN" sz="1600" dirty="0"/>
              <a:t>×M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(</a:t>
            </a:r>
            <a:r>
              <a:rPr lang="en-US" altLang="zh-CN" sz="1600" dirty="0">
                <a:solidFill>
                  <a:srgbClr val="FF0000"/>
                </a:solidFill>
              </a:rPr>
              <a:t>why?</a:t>
            </a:r>
            <a:r>
              <a:rPr lang="en-US" altLang="zh-CN" sz="1600" dirty="0"/>
              <a:t>)</a:t>
            </a:r>
            <a:endParaRPr lang="en-US" altLang="zh-CN" sz="1600" dirty="0"/>
          </a:p>
          <a:p>
            <a:r>
              <a:rPr lang="en-US" altLang="zh-CN" sz="1600" dirty="0">
                <a:solidFill>
                  <a:srgbClr val="FF0000"/>
                </a:solidFill>
              </a:rPr>
              <a:t>[</a:t>
            </a:r>
            <a:r>
              <a:rPr lang="zh-CN" altLang="en-US" sz="1600" dirty="0">
                <a:solidFill>
                  <a:srgbClr val="FF0000"/>
                </a:solidFill>
              </a:rPr>
              <a:t>因为原式为点矩阵不断左乘</a:t>
            </a:r>
            <a:r>
              <a:rPr lang="en-US" altLang="zh-CN" sz="1600" dirty="0">
                <a:solidFill>
                  <a:srgbClr val="FF0000"/>
                </a:solidFill>
              </a:rPr>
              <a:t>M</a:t>
            </a:r>
            <a:r>
              <a:rPr lang="zh-CN" altLang="en-US" sz="1600" dirty="0">
                <a:solidFill>
                  <a:srgbClr val="FF0000"/>
                </a:solidFill>
              </a:rPr>
              <a:t>，根据结合律可得上式</a:t>
            </a:r>
            <a:r>
              <a:rPr lang="en-US" altLang="zh-CN" sz="1600" dirty="0">
                <a:solidFill>
                  <a:srgbClr val="FF0000"/>
                </a:solidFill>
              </a:rPr>
              <a:t>]</a:t>
            </a:r>
            <a:endParaRPr lang="en-US" altLang="zh-CN" sz="1600" dirty="0">
              <a:solidFill>
                <a:srgbClr val="FF0000"/>
              </a:solidFill>
            </a:endParaRPr>
          </a:p>
          <a:p>
            <a:r>
              <a:rPr lang="zh-CN" altLang="en-US" sz="1600" dirty="0"/>
              <a:t>现在大功告成了！</a:t>
            </a:r>
            <a:endParaRPr lang="en-US" altLang="zh-CN" sz="1600" dirty="0"/>
          </a:p>
          <a:p>
            <a:r>
              <a:rPr lang="zh-CN" altLang="en-US" sz="1600" dirty="0"/>
              <a:t>时间</a:t>
            </a:r>
            <a:r>
              <a:rPr lang="en-US" altLang="zh-CN" sz="1600" dirty="0"/>
              <a:t>O(</a:t>
            </a:r>
            <a:r>
              <a:rPr lang="en-US" altLang="zh-CN" sz="1600" dirty="0" err="1"/>
              <a:t>m+n</a:t>
            </a:r>
            <a:r>
              <a:rPr lang="en-US" altLang="zh-CN" sz="1600" dirty="0"/>
              <a:t>)!</a:t>
            </a:r>
            <a:endParaRPr lang="zh-CN" altLang="en-US" sz="1600" dirty="0"/>
          </a:p>
        </p:txBody>
      </p:sp>
      <p:sp>
        <p:nvSpPr>
          <p:cNvPr id="11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58800" y="1615584"/>
            <a:ext cx="3157037" cy="475683"/>
          </a:xfrm>
        </p:spPr>
        <p:txBody>
          <a:bodyPr/>
          <a:lstStyle/>
          <a:p>
            <a:r>
              <a:rPr lang="en-US" altLang="zh-CN" dirty="0"/>
              <a:t>Part </a:t>
            </a:r>
            <a:r>
              <a:rPr lang="en-US" altLang="zh-CN" dirty="0" smtClean="0"/>
              <a:t>Two</a:t>
            </a:r>
            <a:endParaRPr lang="zh-CN" altLang="en-US" dirty="0"/>
          </a:p>
        </p:txBody>
      </p:sp>
      <p:cxnSp>
        <p:nvCxnSpPr>
          <p:cNvPr id="16" name="直接连接符 15"/>
          <p:cNvCxnSpPr/>
          <p:nvPr/>
        </p:nvCxnSpPr>
        <p:spPr>
          <a:xfrm>
            <a:off x="640573" y="2245699"/>
            <a:ext cx="174702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596120" y="499110"/>
          <a:ext cx="1477010" cy="1055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3" imgW="891540" imgH="628015" progId="Package">
                  <p:embed/>
                </p:oleObj>
              </mc:Choice>
              <mc:Fallback>
                <p:oleObj name="" r:id="rId3" imgW="891540" imgH="628015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596120" y="499110"/>
                        <a:ext cx="1477010" cy="10553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斐波那契数列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58800" y="2287392"/>
            <a:ext cx="3157037" cy="475683"/>
          </a:xfrm>
        </p:spPr>
        <p:txBody>
          <a:bodyPr/>
          <a:lstStyle/>
          <a:p>
            <a:r>
              <a:rPr lang="en-US" altLang="zh-CN" dirty="0"/>
              <a:t>Part Three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8085898" y="618127"/>
            <a:ext cx="3429412" cy="1377806"/>
            <a:chOff x="8085898" y="618127"/>
            <a:chExt cx="3429412" cy="1377806"/>
          </a:xfrm>
        </p:grpSpPr>
        <p:sp>
          <p:nvSpPr>
            <p:cNvPr id="15" name="矩形 14"/>
            <p:cNvSpPr/>
            <p:nvPr/>
          </p:nvSpPr>
          <p:spPr>
            <a:xfrm>
              <a:off x="8087820" y="618127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8965"/>
              <a:r>
                <a:rPr lang="zh-CN" altLang="en-US" sz="2400" b="1" dirty="0" smtClean="0">
                  <a:ea typeface="微软雅黑" panose="020B0503020204020204" pitchFamily="34" charset="-122"/>
                </a:rPr>
                <a:t>分析</a:t>
              </a:r>
              <a:endParaRPr lang="zh-CN" altLang="en-US" sz="2400" b="1" dirty="0"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085898" y="1263425"/>
              <a:ext cx="3429412" cy="7325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8965">
                <a:lnSpc>
                  <a:spcPct val="130000"/>
                </a:lnSpc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直接写循环递推，当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特别大的时候超时，用公式又有精度问题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1" name="直接连接符 20"/>
          <p:cNvCxnSpPr/>
          <p:nvPr/>
        </p:nvCxnSpPr>
        <p:spPr>
          <a:xfrm>
            <a:off x="8188443" y="489552"/>
            <a:ext cx="33273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椭圆 41"/>
          <p:cNvSpPr/>
          <p:nvPr/>
        </p:nvSpPr>
        <p:spPr>
          <a:xfrm>
            <a:off x="8087820" y="2304185"/>
            <a:ext cx="271848" cy="2718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8429004" y="2309333"/>
            <a:ext cx="271848" cy="2718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8771904" y="2309333"/>
            <a:ext cx="271848" cy="2718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9114804" y="2309333"/>
            <a:ext cx="271848" cy="2718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9457704" y="2309333"/>
            <a:ext cx="271848" cy="2718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9800604" y="2309333"/>
            <a:ext cx="271848" cy="2718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10143504" y="2309333"/>
            <a:ext cx="271848" cy="2718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10486404" y="2309333"/>
            <a:ext cx="271848" cy="2718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829304" y="2309333"/>
            <a:ext cx="271848" cy="2718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1172204" y="2309333"/>
            <a:ext cx="271848" cy="2718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2" name="直接连接符 81"/>
          <p:cNvCxnSpPr/>
          <p:nvPr/>
        </p:nvCxnSpPr>
        <p:spPr>
          <a:xfrm>
            <a:off x="4208910" y="2705530"/>
            <a:ext cx="73069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208436" y="632137"/>
            <a:ext cx="3429412" cy="1633414"/>
            <a:chOff x="4208436" y="632137"/>
            <a:chExt cx="3429412" cy="1633414"/>
          </a:xfrm>
        </p:grpSpPr>
        <p:sp>
          <p:nvSpPr>
            <p:cNvPr id="7" name="矩形 6"/>
            <p:cNvSpPr/>
            <p:nvPr/>
          </p:nvSpPr>
          <p:spPr>
            <a:xfrm>
              <a:off x="4208910" y="632137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8965"/>
              <a:r>
                <a:rPr lang="zh-CN" altLang="en-US" sz="2400" b="1" dirty="0">
                  <a:ea typeface="微软雅黑" panose="020B0503020204020204" pitchFamily="34" charset="-122"/>
                </a:rPr>
                <a:t>问题</a:t>
              </a:r>
              <a:endParaRPr lang="zh-CN" altLang="en-US" sz="2400" b="1" dirty="0"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208436" y="1212955"/>
              <a:ext cx="3429412" cy="1052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8965">
                <a:lnSpc>
                  <a:spcPct val="130000"/>
                </a:lnSpc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求斐波那契数列第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 </a:t>
              </a:r>
              <a:r>
                <a:rPr lang="en-US" altLang="zh-CN" sz="1600" dirty="0" smtClean="0"/>
                <a:t>f(n</a:t>
              </a:r>
              <a:r>
                <a:rPr lang="en-US" altLang="zh-CN" sz="1600" dirty="0"/>
                <a:t>) mod </a:t>
              </a:r>
              <a:r>
                <a:rPr lang="en-US" altLang="zh-CN" sz="1600" dirty="0" smtClean="0"/>
                <a:t>1000000007 </a:t>
              </a:r>
              <a:r>
                <a:rPr lang="zh-CN" altLang="en-US" sz="1600" dirty="0" smtClean="0"/>
                <a:t>的值，</a:t>
              </a:r>
              <a:r>
                <a:rPr lang="en-US" altLang="zh-CN" sz="1600" dirty="0"/>
                <a:t>n</a:t>
              </a:r>
              <a:r>
                <a:rPr lang="zh-CN" altLang="en-US" sz="1600" dirty="0"/>
                <a:t>在</a:t>
              </a:r>
              <a:r>
                <a:rPr lang="en-US" altLang="zh-CN" sz="1600" dirty="0"/>
                <a:t>long long(INT64)</a:t>
              </a:r>
              <a:r>
                <a:rPr lang="zh-CN" altLang="en-US" sz="1600" dirty="0"/>
                <a:t>范围内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椭圆 12"/>
          <p:cNvSpPr/>
          <p:nvPr/>
        </p:nvSpPr>
        <p:spPr>
          <a:xfrm>
            <a:off x="4281616" y="2315301"/>
            <a:ext cx="271848" cy="2718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4622800" y="2320449"/>
            <a:ext cx="271848" cy="2718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4965700" y="2320449"/>
            <a:ext cx="271848" cy="2718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308600" y="2320449"/>
            <a:ext cx="271848" cy="2718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5651500" y="2320449"/>
            <a:ext cx="271848" cy="2718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5994400" y="2320449"/>
            <a:ext cx="271848" cy="2718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6337300" y="2320449"/>
            <a:ext cx="271848" cy="2718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6680200" y="2320449"/>
            <a:ext cx="271848" cy="2718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7023100" y="2320449"/>
            <a:ext cx="271848" cy="2718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7366000" y="2320449"/>
            <a:ext cx="271848" cy="2718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3" name="直接连接符 82"/>
          <p:cNvCxnSpPr/>
          <p:nvPr/>
        </p:nvCxnSpPr>
        <p:spPr>
          <a:xfrm>
            <a:off x="4330716" y="489552"/>
            <a:ext cx="33273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640573" y="2917507"/>
            <a:ext cx="174702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矩形 91"/>
          <p:cNvSpPr/>
          <p:nvPr/>
        </p:nvSpPr>
        <p:spPr>
          <a:xfrm>
            <a:off x="558799" y="2962822"/>
            <a:ext cx="2109755" cy="372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8965"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例子，进正题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2600325" y="2688358"/>
                <a:ext cx="9492649" cy="2396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altLang="zh-CN" sz="2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ea"/>
                        <a:sym typeface="+mn-lt"/>
                      </a:rPr>
                      <m:t>∵</m:t>
                    </m:r>
                    <m:r>
                      <a:rPr lang="en-US" altLang="zh-CN" sz="2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ea"/>
                        <a:sym typeface="+mn-lt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i="1" kern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800" i="1" kern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800" i="1" ker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800" i="1" ker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800" i="1" ker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800" i="1" ker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8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ea"/>
                        <a:sym typeface="+mn-lt"/>
                      </a:rPr>
                      <m:t>×</m:t>
                    </m:r>
                    <m:r>
                      <a:rPr lang="en-US" altLang="zh-CN" sz="2800" b="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ea"/>
                        <a:sym typeface="+mn-lt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0" i="1" kern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800" b="0" i="1" kern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ea"/>
                                <a:sym typeface="+mn-lt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800" b="0" i="1" kern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𝑓</m:t>
                              </m:r>
                              <m:r>
                                <a:rPr lang="en-US" altLang="zh-CN" sz="2800" b="0" i="1" kern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[</m:t>
                              </m:r>
                              <m:r>
                                <a:rPr lang="en-US" altLang="zh-CN" sz="2800" b="0" i="1" kern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𝑛</m:t>
                              </m:r>
                              <m:r>
                                <a:rPr lang="en-US" altLang="zh-CN" sz="2800" b="0" i="1" kern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−1]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800" b="0" i="1" kern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𝑓</m:t>
                              </m:r>
                              <m:r>
                                <a:rPr lang="en-US" altLang="zh-CN" sz="2800" b="0" i="1" kern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[</m:t>
                              </m:r>
                              <m:r>
                                <a:rPr lang="en-US" altLang="zh-CN" sz="2800" b="0" i="1" kern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𝑛</m:t>
                              </m:r>
                              <m:r>
                                <a:rPr lang="en-US" altLang="zh-CN" sz="2800" b="0" i="1" kern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−2]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8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ea"/>
                        <a:sym typeface="+mn-lt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i="1" kern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800" i="1" kern="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ea"/>
                                <a:sym typeface="+mn-lt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800" i="1" kern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𝑓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800" i="1" kern="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ea"/>
                                      <a:sym typeface="+mn-lt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 kern="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ea"/>
                                      <a:sym typeface="+mn-lt"/>
                                    </a:rPr>
                                    <m:t>𝑛</m:t>
                                  </m:r>
                                  <m:r>
                                    <a:rPr lang="en-US" altLang="zh-CN" sz="2800" i="1" kern="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ea"/>
                                      <a:sym typeface="+mn-lt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altLang="zh-CN" sz="2800" b="0" i="1" kern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+</m:t>
                              </m:r>
                              <m:r>
                                <a:rPr lang="en-US" altLang="zh-CN" sz="2800" b="0" i="1" kern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𝑓</m:t>
                              </m:r>
                              <m:r>
                                <a:rPr lang="en-US" altLang="zh-CN" sz="2800" b="0" i="1" kern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[</m:t>
                              </m:r>
                              <m:r>
                                <a:rPr lang="en-US" altLang="zh-CN" sz="2800" b="0" i="1" kern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𝑛</m:t>
                              </m:r>
                              <m:r>
                                <a:rPr lang="en-US" altLang="zh-CN" sz="2800" b="0" i="1" kern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−2]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800" i="1" kern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𝑓</m:t>
                              </m:r>
                              <m:r>
                                <a:rPr lang="en-US" altLang="zh-CN" sz="2800" i="1" kern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[</m:t>
                              </m:r>
                              <m:r>
                                <a:rPr lang="en-US" altLang="zh-CN" sz="2800" i="1" kern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𝑛</m:t>
                              </m:r>
                              <m:r>
                                <a:rPr lang="en-US" altLang="zh-CN" sz="2800" i="1" kern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−1]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8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lang="en-US" altLang="zh-CN" sz="28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800" i="1" kern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800" i="1" kern="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ea"/>
                                <a:sym typeface="+mn-lt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800" i="1" kern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𝑓</m:t>
                              </m:r>
                              <m:r>
                                <a:rPr lang="en-US" altLang="zh-CN" sz="2800" i="1" kern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[</m:t>
                              </m:r>
                              <m:r>
                                <a:rPr lang="en-US" altLang="zh-CN" sz="2800" i="1" kern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𝑛</m:t>
                              </m:r>
                              <m:r>
                                <a:rPr lang="en-US" altLang="zh-CN" sz="2800" i="1" kern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]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800" i="1" kern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𝑓</m:t>
                              </m:r>
                              <m:r>
                                <a:rPr lang="en-US" altLang="zh-CN" sz="2800" i="1" kern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[</m:t>
                              </m:r>
                              <m:r>
                                <a:rPr lang="en-US" altLang="zh-CN" sz="2800" i="1" kern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𝑛</m:t>
                              </m:r>
                              <m:r>
                                <a:rPr lang="en-US" altLang="zh-CN" sz="2800" i="1" kern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−1]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28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altLang="zh-CN" sz="2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ea"/>
                        <a:sym typeface="+mn-lt"/>
                      </a:rPr>
                      <m:t>∴</m:t>
                    </m:r>
                  </m:oMath>
                </a14:m>
                <a:r>
                  <a:rPr lang="zh-CN" altLang="en-US" sz="28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800" i="1" kern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800" i="1" kern="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ea"/>
                                <a:sym typeface="+mn-lt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800" i="1" kern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𝑓</m:t>
                              </m:r>
                              <m:r>
                                <a:rPr lang="en-US" altLang="zh-CN" sz="2800" i="1" kern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[</m:t>
                              </m:r>
                              <m:r>
                                <a:rPr lang="en-US" altLang="zh-CN" sz="2800" i="1" kern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𝑛</m:t>
                              </m:r>
                              <m:r>
                                <a:rPr lang="en-US" altLang="zh-CN" sz="2800" i="1" kern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]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800" i="1" kern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𝑓</m:t>
                              </m:r>
                              <m:r>
                                <a:rPr lang="en-US" altLang="zh-CN" sz="2800" i="1" kern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[</m:t>
                              </m:r>
                              <m:r>
                                <a:rPr lang="en-US" altLang="zh-CN" sz="2800" i="1" kern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𝑛</m:t>
                              </m:r>
                              <m:r>
                                <a:rPr lang="en-US" altLang="zh-CN" sz="2800" i="1" kern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−1]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800" b="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ea"/>
                        <a:sym typeface="+mn-lt"/>
                      </a:rPr>
                      <m:t> </m:t>
                    </m:r>
                    <m:r>
                      <a:rPr lang="en-US" altLang="zh-CN" sz="2800" i="1" kern="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ea"/>
                        <a:sym typeface="+mn-lt"/>
                      </a:rPr>
                      <m:t>= </m:t>
                    </m:r>
                    <m:sSup>
                      <m:sSupPr>
                        <m:ctrlPr>
                          <a:rPr lang="en-US" altLang="zh-CN" sz="2800" i="1" ker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800" i="1" ker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800" i="1" ker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+mn-ea"/>
                                    <a:sym typeface="+mn-lt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800" i="1" ker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sz="2800" i="1" ker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800" i="1" ker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sz="2800" i="1" ker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zh-CN" sz="2800" i="1" ker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𝑛</m:t>
                        </m:r>
                        <m:r>
                          <a:rPr lang="en-US" altLang="zh-CN" sz="2800" i="1" ker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−2</m:t>
                        </m:r>
                      </m:sup>
                    </m:sSup>
                    <m:r>
                      <a:rPr lang="en-US" altLang="zh-CN" sz="28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 </m:t>
                    </m:r>
                    <m:r>
                      <a:rPr lang="en-US" altLang="zh-CN" sz="2800" i="1" kern="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ea"/>
                        <a:sym typeface="+mn-lt"/>
                      </a:rPr>
                      <m:t>×</m:t>
                    </m:r>
                    <m:r>
                      <a:rPr lang="en-US" altLang="zh-CN" sz="2800" b="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ea"/>
                        <a:sym typeface="+mn-lt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i="1" kern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800" i="1" kern="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ea"/>
                                <a:sym typeface="+mn-lt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800" i="1" kern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𝑓</m:t>
                              </m:r>
                              <m:r>
                                <a:rPr lang="en-US" altLang="zh-CN" sz="2800" i="1" kern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[</m:t>
                              </m:r>
                              <m:r>
                                <a:rPr lang="en-US" altLang="zh-CN" sz="2800" b="0" i="1" kern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2</m:t>
                              </m:r>
                              <m:r>
                                <a:rPr lang="en-US" altLang="zh-CN" sz="2800" i="1" kern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]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800" i="1" kern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𝑓</m:t>
                              </m:r>
                              <m:r>
                                <a:rPr lang="en-US" altLang="zh-CN" sz="2800" i="1" kern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[1]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28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325" y="2688358"/>
                <a:ext cx="9492649" cy="239687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矩形 38"/>
              <p:cNvSpPr/>
              <p:nvPr/>
            </p:nvSpPr>
            <p:spPr>
              <a:xfrm>
                <a:off x="2659222" y="5293095"/>
                <a:ext cx="7544940" cy="13342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609585">
                  <a:lnSpc>
                    <a:spcPct val="130000"/>
                  </a:lnSpc>
                </a:pPr>
                <a:r>
                  <a:rPr lang="zh-CN" altLang="en-US" sz="1600" dirty="0">
                    <a:latin typeface="微软雅黑" charset="0"/>
                    <a:ea typeface="微软雅黑" charset="0"/>
                  </a:rPr>
                  <a:t>这样，问题就转化为求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 ker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i="1" ker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1600" i="1" ker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+mn-ea"/>
                                    <a:sym typeface="+mn-lt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1600" i="1" ker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sz="1600" i="1" ker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1600" i="1" ker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sz="1600" i="1" ker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zh-CN" sz="1600" i="1" ker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𝑛</m:t>
                        </m:r>
                        <m:r>
                          <a:rPr lang="en-US" altLang="zh-CN" sz="1600" i="1" ker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zh-CN" altLang="en-US" sz="1600" dirty="0">
                    <a:latin typeface="微软雅黑" charset="0"/>
                    <a:ea typeface="微软雅黑" charset="0"/>
                  </a:rPr>
                  <a:t> 了</a:t>
                </a:r>
                <a:r>
                  <a:rPr lang="zh-CN" altLang="en-US" sz="1600" dirty="0" smtClean="0">
                    <a:latin typeface="微软雅黑" charset="0"/>
                    <a:ea typeface="微软雅黑" charset="0"/>
                  </a:rPr>
                  <a:t>。因为矩阵乘法满足分配率，所以用</a:t>
                </a:r>
                <a:r>
                  <a:rPr lang="zh-CN" altLang="en-US" sz="1600" dirty="0">
                    <a:latin typeface="微软雅黑" charset="0"/>
                    <a:ea typeface="微软雅黑" charset="0"/>
                  </a:rPr>
                  <a:t>刚才的快速幂就可以在规定时间内完成</a:t>
                </a:r>
                <a:r>
                  <a:rPr lang="zh-CN" altLang="en-US" sz="1600" dirty="0" smtClean="0">
                    <a:latin typeface="微软雅黑" charset="0"/>
                    <a:ea typeface="微软雅黑" charset="0"/>
                  </a:rPr>
                  <a:t>。</a:t>
                </a:r>
                <a:endParaRPr lang="en-US" altLang="zh-CN" sz="1600" dirty="0">
                  <a:latin typeface="微软雅黑" charset="0"/>
                  <a:ea typeface="微软雅黑" charset="0"/>
                </a:endParaRPr>
              </a:p>
              <a:p>
                <a:pPr algn="just" defTabSz="609585">
                  <a:lnSpc>
                    <a:spcPct val="130000"/>
                  </a:lnSpc>
                </a:pPr>
                <a:r>
                  <a:rPr lang="zh-CN" altLang="en-US" sz="1600" dirty="0">
                    <a:latin typeface="微软雅黑" charset="0"/>
                    <a:ea typeface="微软雅黑" charset="0"/>
                  </a:rPr>
                  <a:t>相关题目参阅： 洛谷 </a:t>
                </a:r>
                <a:r>
                  <a:rPr lang="en-US" altLang="zh-CN" sz="1600" dirty="0">
                    <a:latin typeface="微软雅黑" charset="0"/>
                    <a:ea typeface="微软雅黑" charset="0"/>
                  </a:rPr>
                  <a:t>P1962 </a:t>
                </a:r>
                <a:r>
                  <a:rPr lang="zh-CN" altLang="en-US" sz="1600" dirty="0">
                    <a:latin typeface="微软雅黑" charset="0"/>
                    <a:ea typeface="微软雅黑" charset="0"/>
                  </a:rPr>
                  <a:t>斐波那契数</a:t>
                </a:r>
                <a:r>
                  <a:rPr lang="zh-CN" altLang="en-US" sz="1600" dirty="0" smtClean="0">
                    <a:latin typeface="微软雅黑" charset="0"/>
                    <a:ea typeface="微软雅黑" charset="0"/>
                  </a:rPr>
                  <a:t>列</a:t>
                </a:r>
                <a:endParaRPr lang="en-US" altLang="zh-CN" sz="1600" dirty="0">
                  <a:latin typeface="微软雅黑" charset="0"/>
                  <a:ea typeface="微软雅黑" charset="0"/>
                </a:endParaRPr>
              </a:p>
            </p:txBody>
          </p:sp>
        </mc:Choice>
        <mc:Fallback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222" y="5293095"/>
                <a:ext cx="7544940" cy="1334276"/>
              </a:xfrm>
              <a:prstGeom prst="rect">
                <a:avLst/>
              </a:prstGeom>
              <a:blipFill rotWithShape="0">
                <a:blip r:embed="rId2"/>
                <a:stretch>
                  <a:fillRect l="-404" r="-485" b="-50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例题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215224" y="623929"/>
            <a:ext cx="16387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/>
            <a:r>
              <a:rPr lang="zh-CN" altLang="en-US" sz="2400" b="1" dirty="0" smtClean="0">
                <a:ea typeface="微软雅黑" panose="020B0503020204020204" pitchFamily="34" charset="-122"/>
              </a:rPr>
              <a:t>题意</a:t>
            </a:r>
            <a:endParaRPr lang="zh-CN" altLang="en-US" sz="2400" b="1" dirty="0"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8062311" y="498883"/>
            <a:ext cx="36213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>
            <a:off x="4216884" y="498883"/>
            <a:ext cx="74668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9123" y="3087669"/>
            <a:ext cx="2807424" cy="3096424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4216884" y="1085594"/>
            <a:ext cx="735589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在</a:t>
            </a:r>
            <a:r>
              <a:rPr lang="en-US" altLang="zh-CN" sz="2400" dirty="0"/>
              <a:t>4*N</a:t>
            </a:r>
            <a:r>
              <a:rPr lang="zh-CN" altLang="en-US" sz="2400" dirty="0"/>
              <a:t>的无障碍棋盘上</a:t>
            </a:r>
            <a:r>
              <a:rPr lang="zh-CN" altLang="en-US" sz="2400" dirty="0" smtClean="0"/>
              <a:t>，从左上角出发沿棋盘线遍历所有顶点后再返回起点，要求每个点只遍历一次，计算合法方案的总数 </a:t>
            </a:r>
            <a:r>
              <a:rPr lang="en-US" altLang="zh-CN" sz="2400" dirty="0" smtClean="0"/>
              <a:t>% p</a:t>
            </a:r>
            <a:r>
              <a:rPr lang="zh-CN" altLang="en-US" sz="2400" dirty="0" smtClean="0"/>
              <a:t>的值。</a:t>
            </a:r>
            <a:endParaRPr lang="en-US" altLang="zh-CN" sz="2400" dirty="0">
              <a:latin typeface="+mn-ea"/>
            </a:endParaRPr>
          </a:p>
          <a:p>
            <a:r>
              <a:rPr lang="en-US" altLang="zh-CN" sz="2400" dirty="0" smtClean="0">
                <a:latin typeface="+mn-ea"/>
              </a:rPr>
              <a:t>【</a:t>
            </a:r>
            <a:r>
              <a:rPr lang="zh-CN" altLang="en-US" sz="2400" dirty="0">
                <a:latin typeface="+mn-ea"/>
              </a:rPr>
              <a:t>数据范围</a:t>
            </a:r>
            <a:r>
              <a:rPr lang="en-US" altLang="zh-CN" sz="2400" dirty="0">
                <a:latin typeface="+mn-ea"/>
              </a:rPr>
              <a:t>】1&lt;=</a:t>
            </a:r>
            <a:r>
              <a:rPr lang="en-US" altLang="zh-CN" sz="2400" dirty="0" smtClean="0">
                <a:latin typeface="+mn-ea"/>
              </a:rPr>
              <a:t>N&lt;=10^18</a:t>
            </a:r>
            <a:r>
              <a:rPr lang="zh-CN" altLang="en-US" sz="2400" dirty="0" smtClean="0">
                <a:latin typeface="+mn-ea"/>
              </a:rPr>
              <a:t>，</a:t>
            </a:r>
            <a:r>
              <a:rPr lang="en-US" altLang="zh-CN" sz="2400" dirty="0" smtClean="0">
                <a:latin typeface="+mn-ea"/>
              </a:rPr>
              <a:t>p</a:t>
            </a:r>
            <a:r>
              <a:rPr lang="zh-CN" altLang="en-US" sz="2400" dirty="0" smtClean="0">
                <a:latin typeface="+mn-ea"/>
              </a:rPr>
              <a:t>的值在 </a:t>
            </a:r>
            <a:r>
              <a:rPr lang="en-US" altLang="zh-CN" sz="2400" dirty="0" smtClean="0">
                <a:latin typeface="+mn-ea"/>
              </a:rPr>
              <a:t>long </a:t>
            </a:r>
            <a:r>
              <a:rPr lang="en-US" altLang="zh-CN" sz="2400" dirty="0" err="1" smtClean="0">
                <a:latin typeface="+mn-ea"/>
              </a:rPr>
              <a:t>long</a:t>
            </a:r>
            <a:r>
              <a:rPr lang="zh-CN" altLang="en-US" sz="2400" dirty="0" smtClean="0">
                <a:latin typeface="+mn-ea"/>
              </a:rPr>
              <a:t>范围内</a:t>
            </a:r>
            <a:endParaRPr lang="en-US" altLang="zh-CN" sz="2400" dirty="0">
              <a:latin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215223" y="3014725"/>
            <a:ext cx="7355894" cy="1920010"/>
            <a:chOff x="4215223" y="3014725"/>
            <a:chExt cx="7355894" cy="1920010"/>
          </a:xfrm>
        </p:grpSpPr>
        <p:sp>
          <p:nvSpPr>
            <p:cNvPr id="13" name="矩形 12"/>
            <p:cNvSpPr/>
            <p:nvPr/>
          </p:nvSpPr>
          <p:spPr>
            <a:xfrm>
              <a:off x="4216884" y="3014725"/>
              <a:ext cx="163877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8965"/>
              <a:r>
                <a:rPr lang="zh-CN" altLang="en-US" sz="2400" b="1" dirty="0" smtClean="0">
                  <a:ea typeface="微软雅黑" panose="020B0503020204020204" pitchFamily="34" charset="-122"/>
                </a:rPr>
                <a:t>分析</a:t>
              </a:r>
              <a:endParaRPr lang="zh-CN" altLang="en-US" sz="2400" b="1" dirty="0"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215223" y="3611296"/>
              <a:ext cx="7355894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latin typeface="+mn-ea"/>
                </a:rPr>
                <a:t>这是</a:t>
              </a:r>
              <a:r>
                <a:rPr lang="en-US" altLang="zh-CN" sz="1600" dirty="0" smtClean="0">
                  <a:latin typeface="+mn-ea"/>
                </a:rPr>
                <a:t>USACO Training 6.1.1</a:t>
              </a:r>
              <a:r>
                <a:rPr lang="zh-CN" altLang="en-US" sz="1600" dirty="0" smtClean="0">
                  <a:latin typeface="+mn-ea"/>
                </a:rPr>
                <a:t>的 </a:t>
              </a:r>
              <a:r>
                <a:rPr lang="en-US" altLang="zh-CN" sz="1600" dirty="0" smtClean="0">
                  <a:latin typeface="+mn-ea"/>
                </a:rPr>
                <a:t>Postal Vans</a:t>
              </a:r>
              <a:r>
                <a:rPr lang="zh-CN" altLang="en-US" sz="1600" dirty="0" smtClean="0">
                  <a:latin typeface="+mn-ea"/>
                </a:rPr>
                <a:t>加强版，原题数据是</a:t>
              </a:r>
              <a:r>
                <a:rPr lang="en-US" altLang="zh-CN" sz="1600" dirty="0"/>
                <a:t>1 &lt;= N &lt;= </a:t>
              </a:r>
              <a:r>
                <a:rPr lang="en-US" altLang="zh-CN" sz="1600" dirty="0" smtClean="0"/>
                <a:t>1000</a:t>
              </a:r>
              <a:endParaRPr lang="en-US" altLang="zh-CN" sz="1600" dirty="0" smtClean="0"/>
            </a:p>
            <a:p>
              <a:endParaRPr lang="en-US" altLang="zh-CN" sz="1600" dirty="0">
                <a:latin typeface="+mn-ea"/>
              </a:endParaRPr>
            </a:p>
            <a:p>
              <a:r>
                <a:rPr lang="zh-CN" altLang="en-US" sz="1600" dirty="0"/>
                <a:t>递推方程：</a:t>
              </a:r>
              <a:r>
                <a:rPr lang="en-US" altLang="zh-CN" sz="1600" dirty="0"/>
                <a:t>f[n]=2f[n-1]+2f[n-2]-2f[n-3]+f[n-4</a:t>
              </a:r>
              <a:r>
                <a:rPr lang="en-US" altLang="zh-CN" sz="1600" dirty="0" smtClean="0"/>
                <a:t>]   </a:t>
              </a:r>
              <a:br>
                <a:rPr lang="en-US" altLang="zh-CN" sz="1600" dirty="0" smtClean="0"/>
              </a:br>
              <a:r>
                <a:rPr lang="zh-CN" altLang="en-US" sz="1600" dirty="0" smtClean="0"/>
                <a:t>（详细证明请参考 </a:t>
              </a:r>
              <a:r>
                <a:rPr lang="en-US" altLang="zh-CN" sz="1600" dirty="0" smtClean="0"/>
                <a:t>https</a:t>
              </a:r>
              <a:r>
                <a:rPr lang="en-US" altLang="zh-CN" sz="1600" dirty="0"/>
                <a:t>://blog.csdn.net/jiangshibiao/article/details/21446033</a:t>
              </a:r>
              <a:r>
                <a:rPr lang="zh-CN" altLang="en-US" sz="1600" dirty="0" smtClean="0"/>
                <a:t>）</a:t>
              </a:r>
              <a:endParaRPr lang="en-US" altLang="zh-CN" sz="1600" dirty="0" smtClean="0"/>
            </a:p>
            <a:p>
              <a:endParaRPr lang="en-US" altLang="zh-CN" sz="1600" dirty="0"/>
            </a:p>
          </p:txBody>
        </p:sp>
      </p:grpSp>
      <p:sp>
        <p:nvSpPr>
          <p:cNvPr id="16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58800" y="1615584"/>
            <a:ext cx="3157037" cy="475683"/>
          </a:xfrm>
        </p:spPr>
        <p:txBody>
          <a:bodyPr/>
          <a:lstStyle/>
          <a:p>
            <a:r>
              <a:rPr lang="en-US" altLang="zh-CN" dirty="0"/>
              <a:t>Part </a:t>
            </a:r>
            <a:r>
              <a:rPr lang="en-US" altLang="zh-CN" dirty="0" smtClean="0"/>
              <a:t>Two</a:t>
            </a:r>
            <a:endParaRPr lang="zh-CN" altLang="en-US" dirty="0"/>
          </a:p>
        </p:txBody>
      </p:sp>
      <p:cxnSp>
        <p:nvCxnSpPr>
          <p:cNvPr id="17" name="直接连接符 16"/>
          <p:cNvCxnSpPr/>
          <p:nvPr/>
        </p:nvCxnSpPr>
        <p:spPr>
          <a:xfrm>
            <a:off x="640573" y="2245699"/>
            <a:ext cx="174702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/>
              <p:cNvSpPr/>
              <p:nvPr/>
            </p:nvSpPr>
            <p:spPr>
              <a:xfrm>
                <a:off x="4216884" y="4721271"/>
                <a:ext cx="7355894" cy="12456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altLang="zh-CN" sz="1600" dirty="0"/>
              </a:p>
              <a:p>
                <a:r>
                  <a:rPr lang="zh-CN" altLang="en-US" sz="1600" dirty="0" smtClean="0"/>
                  <a:t>构造矩阵，用矩阵乘法加速</a:t>
                </a:r>
                <a:r>
                  <a:rPr lang="en-US" altLang="zh-CN" sz="1600" dirty="0"/>
                  <a:t> </a:t>
                </a:r>
                <a:r>
                  <a:rPr lang="en-US" altLang="zh-CN" sz="1600" dirty="0" smtClean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1600" dirty="0" smtClean="0">
                  <a:latin typeface="+mn-ea"/>
                </a:endParaRPr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884" y="4721271"/>
                <a:ext cx="7355894" cy="1245662"/>
              </a:xfrm>
              <a:prstGeom prst="rect">
                <a:avLst/>
              </a:prstGeom>
              <a:blipFill rotWithShape="0">
                <a:blip r:embed="rId2"/>
                <a:stretch>
                  <a:fillRect l="-4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快速幂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 </a:t>
            </a:r>
            <a:r>
              <a:rPr lang="en-US" altLang="zh-CN" dirty="0" smtClean="0"/>
              <a:t>One</a:t>
            </a:r>
            <a:endParaRPr lang="zh-CN" altLang="en-US" dirty="0"/>
          </a:p>
        </p:txBody>
      </p:sp>
      <p:cxnSp>
        <p:nvCxnSpPr>
          <p:cNvPr id="91" name="直接连接符 90"/>
          <p:cNvCxnSpPr/>
          <p:nvPr/>
        </p:nvCxnSpPr>
        <p:spPr>
          <a:xfrm>
            <a:off x="640573" y="2245699"/>
            <a:ext cx="174702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330716" y="489552"/>
            <a:ext cx="74596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640573" y="2743200"/>
            <a:ext cx="2433680" cy="19297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4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求</a:t>
            </a:r>
            <a:r>
              <a:rPr lang="en-US" altLang="zh-CN" sz="4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lang="en-US" altLang="zh-CN" sz="4400" kern="0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 </a:t>
            </a:r>
            <a:r>
              <a:rPr lang="en-US" altLang="zh-CN" sz="4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% p</a:t>
            </a:r>
            <a:endParaRPr lang="en-US" altLang="zh-CN" sz="44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4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的值</a:t>
            </a:r>
            <a:endParaRPr lang="zh-CN" altLang="en-US" sz="4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208436" y="632137"/>
            <a:ext cx="6638634" cy="2273589"/>
            <a:chOff x="4208436" y="632137"/>
            <a:chExt cx="6638634" cy="2273589"/>
          </a:xfrm>
        </p:grpSpPr>
        <p:sp>
          <p:nvSpPr>
            <p:cNvPr id="36" name="矩形 35"/>
            <p:cNvSpPr/>
            <p:nvPr/>
          </p:nvSpPr>
          <p:spPr>
            <a:xfrm>
              <a:off x="4208436" y="1212955"/>
              <a:ext cx="6638634" cy="16927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8965">
                <a:lnSpc>
                  <a:spcPct val="130000"/>
                </a:lnSpc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利用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(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*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b) % p = (a % p *b) % p 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的性质，直接写循环比较简单，时间复杂度为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），但当数字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太大时就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会超时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defTabSz="608965">
                <a:lnSpc>
                  <a:spcPct val="130000"/>
                </a:lnSpc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可以将指数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二分，计算 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en-US" altLang="zh-CN" sz="1600" baseline="30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=(a</a:t>
              </a:r>
              <a:r>
                <a:rPr lang="en-US" altLang="zh-CN" sz="1600" baseline="30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n/2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en-US" altLang="zh-CN" sz="1600" baseline="30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=((a</a:t>
              </a:r>
              <a:r>
                <a:rPr lang="en-US" altLang="zh-CN" sz="1600" baseline="30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n/4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en-US" altLang="zh-CN" sz="1600" baseline="30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en-US" altLang="zh-CN" sz="1600" baseline="30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=…… 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，例如计算 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r>
                <a:rPr lang="en-US" altLang="zh-CN" sz="1600" baseline="30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=((6</a:t>
              </a:r>
              <a:r>
                <a:rPr lang="en-US" altLang="zh-CN" sz="1600" baseline="30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en-US" altLang="zh-CN" sz="1600" baseline="30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en-US" altLang="zh-CN" sz="1600" baseline="30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，这样时间复杂度可以降到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60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logn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）。注意，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为奇数也是一样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4208910" y="632137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8965"/>
              <a:r>
                <a:rPr lang="zh-CN" altLang="en-US" sz="2400" b="1" dirty="0" smtClean="0">
                  <a:ea typeface="微软雅黑" panose="020B0503020204020204" pitchFamily="34" charset="-122"/>
                </a:rPr>
                <a:t>分析</a:t>
              </a:r>
              <a:endParaRPr lang="zh-CN" altLang="en-US" sz="2400" b="1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135284" y="2679368"/>
            <a:ext cx="7666342" cy="3983355"/>
            <a:chOff x="4135284" y="2679368"/>
            <a:chExt cx="7666342" cy="3983355"/>
          </a:xfrm>
        </p:grpSpPr>
        <p:sp>
          <p:nvSpPr>
            <p:cNvPr id="9" name="矩形 8"/>
            <p:cNvSpPr/>
            <p:nvPr/>
          </p:nvSpPr>
          <p:spPr>
            <a:xfrm>
              <a:off x="4135284" y="3438499"/>
              <a:ext cx="3148259" cy="4124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8965">
                <a:lnSpc>
                  <a:spcPct val="130000"/>
                </a:lnSpc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可以利用递归结构来实现代码：</a:t>
              </a:r>
              <a:endPara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283543" y="2679368"/>
              <a:ext cx="4518083" cy="3983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600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long long FastPower(long long n) {</a:t>
              </a:r>
              <a:endParaRPr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600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  if (n == 0)  return 1;</a:t>
              </a:r>
              <a:endParaRPr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600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  if (n == 1)  return a%p;</a:t>
              </a:r>
              <a:endParaRPr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600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  else   {</a:t>
              </a:r>
              <a:endParaRPr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600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        long long ans = FastPower(n / 2) % p;</a:t>
              </a:r>
              <a:endParaRPr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600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        ans = (ans*ans) % p;</a:t>
              </a:r>
              <a:endParaRPr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600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        if (n % 2 == 1) ans = (ans*(a%p)) % p;</a:t>
              </a:r>
              <a:endParaRPr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600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        return ans;</a:t>
              </a:r>
              <a:endParaRPr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600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   }</a:t>
              </a:r>
              <a:endParaRPr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600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}</a:t>
              </a:r>
              <a:endParaRPr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085" y="966470"/>
            <a:ext cx="2561590" cy="2057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340" y="995045"/>
            <a:ext cx="2524125" cy="20288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26085" y="21590"/>
            <a:ext cx="2540000" cy="810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设f[i]为前i列中，第i列的第一个格子到第二个格子的哈密度路的条数。(显然,f[n]就为答案)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22040" y="21590"/>
            <a:ext cx="2540000" cy="570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设g[i]为前i列中，第i列的第一个格子到第四个格子的哈密顿路的条数。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20465" y="635635"/>
            <a:ext cx="254000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很显然的：f[i]=f[i-1]+g[i-1]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745" y="635635"/>
            <a:ext cx="4780915" cy="19716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70" y="3177540"/>
            <a:ext cx="5194300" cy="35661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2270" y="3096260"/>
            <a:ext cx="4447540" cy="36474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705850" y="5063490"/>
            <a:ext cx="3163570" cy="11271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所以g4[i]=g4[i-1]+f[i-2]*2=g[i-1]-g1[i-1]-g2[i-1]-g3[i-1]+f[i-2]*2=g[i-1]-g[i-3]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所以g[i]=g1[i]+g2[i]+g3[i]+g4[i]=f[i-1]*2+g[i-1]+g[i-2]-g[i-3]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582150" y="2910840"/>
          <a:ext cx="2168525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6" imgW="1742440" imgH="613410" progId="Package">
                  <p:embed/>
                </p:oleObj>
              </mc:Choice>
              <mc:Fallback>
                <p:oleObj name="" r:id="rId6" imgW="1742440" imgH="61341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582150" y="2910840"/>
                        <a:ext cx="2168525" cy="746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例题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 Three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309534" y="716104"/>
            <a:ext cx="7069183" cy="5753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8965">
              <a:lnSpc>
                <a:spcPct val="13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Warcraft III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守望者的烦恼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08965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08965">
              <a:lnSpc>
                <a:spcPct val="13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守望者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-warden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，长期在暗夜精灵的的首都艾萨琳内担任视察监狱的任务，监狱是成长条行的，守望者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warden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拥有一个技能名叫“闪烁”，这个技能可以把她传送到后面的监狱内查看，她比较懒，一般不查看完所有的监狱，只是从入口进入，然后再从出口出来就算完成任务了。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08965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08965"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头脑并不发达的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warden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最近在思考一个问题，她的闪烁技能是可以升级的，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级的闪烁技能最多可以向前移动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个监狱，一共有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个监狱要视察，她从入口进去，一路上有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个监狱，而且不会往回走，当然她并不用每个监狱都视察，但是她最后一定要到第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个监狱里去，因为监狱的出口在那里，但是她并不一定要到第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个监狱。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08965"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守望者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warden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现在想知道，她在拥有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级闪烁技能时视察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个监狱一共有多少种方案？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08965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08965"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输入格式：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第一行是闪烁技能的等级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k(1&lt;=k&lt;=10)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08965"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第二行是监狱的个数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n(1&lt;=n&lt;=2^31-1)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08965"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输出格式：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由于方案个数会很多，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08965">
              <a:lnSpc>
                <a:spcPct val="13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	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所以输出它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mod 7777777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后的结果就行了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08965">
              <a:lnSpc>
                <a:spcPct val="13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08965"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样例输入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08965">
              <a:lnSpc>
                <a:spcPct val="13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08965">
              <a:lnSpc>
                <a:spcPct val="13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4417836" y="489552"/>
            <a:ext cx="68588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4309534" y="6527801"/>
            <a:ext cx="6979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40573" y="2176843"/>
            <a:ext cx="174702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558799" y="2222158"/>
            <a:ext cx="2957399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8965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08965">
              <a:lnSpc>
                <a:spcPct val="13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08965">
              <a:lnSpc>
                <a:spcPct val="13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VOJ 1067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44131" y="5508953"/>
            <a:ext cx="2486675" cy="64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608965">
              <a:lnSpc>
                <a:spcPct val="130000"/>
              </a:lnSpc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样例输出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 defTabSz="608965">
              <a:lnSpc>
                <a:spcPct val="130000"/>
              </a:lnSpc>
            </a:pP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875871" y="5508953"/>
            <a:ext cx="2486675" cy="64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608965">
              <a:lnSpc>
                <a:spcPct val="130000"/>
              </a:lnSpc>
            </a:pPr>
            <a:r>
              <a:rPr lang="zh-CN" altLang="en-US" sz="1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限制</a:t>
            </a:r>
            <a:endParaRPr lang="zh-CN" altLang="en-US" sz="1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 defTabSz="608965">
              <a:lnSpc>
                <a:spcPct val="130000"/>
              </a:lnSpc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各个测试点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1s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40573" y="3678951"/>
            <a:ext cx="3552604" cy="2613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608965">
              <a:lnSpc>
                <a:spcPct val="130000"/>
              </a:lnSpc>
            </a:pPr>
            <a:r>
              <a:rPr lang="zh-CN" altLang="en-US" sz="1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</a:t>
            </a:r>
            <a:endParaRPr lang="zh-CN" altLang="en-US" sz="1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 defTabSz="608965">
              <a:lnSpc>
                <a:spcPct val="130000"/>
              </a:lnSpc>
            </a:pP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例如把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监狱编号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1 2 3 4,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闪烁技能为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级，</a:t>
            </a:r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 defTabSz="608965">
              <a:lnSpc>
                <a:spcPct val="130000"/>
              </a:lnSpc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一共有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种方案</a:t>
            </a:r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 defTabSz="608965">
              <a:lnSpc>
                <a:spcPct val="130000"/>
              </a:lnSpc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1→2→3→4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 defTabSz="608965">
              <a:lnSpc>
                <a:spcPct val="130000"/>
              </a:lnSpc>
            </a:pP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→2→3→4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 defTabSz="608965">
              <a:lnSpc>
                <a:spcPct val="130000"/>
              </a:lnSpc>
            </a:pP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→2→4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 defTabSz="608965">
              <a:lnSpc>
                <a:spcPct val="130000"/>
              </a:lnSpc>
            </a:pP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→1→3→4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 defTabSz="608965">
              <a:lnSpc>
                <a:spcPct val="130000"/>
              </a:lnSpc>
            </a:pP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→1→2→4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 defTabSz="608965">
              <a:lnSpc>
                <a:spcPct val="130000"/>
              </a:lnSpc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小提示：建议用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int64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，否则可能会溢出</a:t>
            </a:r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722936" y="5505876"/>
            <a:ext cx="6096000" cy="65248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 defTabSz="608965">
              <a:lnSpc>
                <a:spcPct val="130000"/>
              </a:lnSpc>
            </a:pPr>
            <a:r>
              <a:rPr lang="zh-CN" altLang="en-US" sz="1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来源</a:t>
            </a:r>
            <a:endParaRPr lang="zh-CN" altLang="en-US" sz="1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 defTabSz="608965">
              <a:lnSpc>
                <a:spcPct val="130000"/>
              </a:lnSpc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杜杜我爱你个人原创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例题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 Three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4309534" y="716104"/>
                <a:ext cx="7069183" cy="22929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609585">
                  <a:lnSpc>
                    <a:spcPct val="130000"/>
                  </a:lnSpc>
                </a:pPr>
                <a:r>
                  <a:rPr lang="en-US" altLang="zh-CN" sz="2000" b="1" dirty="0">
                    <a:latin typeface="微软雅黑" charset="0"/>
                    <a:ea typeface="微软雅黑" charset="0"/>
                  </a:rPr>
                  <a:t>Warcraft III </a:t>
                </a:r>
                <a:r>
                  <a:rPr lang="zh-CN" altLang="en-US" sz="2000" b="1" dirty="0">
                    <a:latin typeface="微软雅黑" charset="0"/>
                    <a:ea typeface="微软雅黑" charset="0"/>
                  </a:rPr>
                  <a:t>守望者的烦恼</a:t>
                </a:r>
                <a:endParaRPr lang="en-US" altLang="zh-CN" sz="2000" b="1" dirty="0">
                  <a:latin typeface="微软雅黑" charset="0"/>
                  <a:ea typeface="微软雅黑" charset="0"/>
                </a:endParaRPr>
              </a:p>
              <a:p>
                <a:pPr algn="just" defTabSz="609585">
                  <a:lnSpc>
                    <a:spcPct val="130000"/>
                  </a:lnSpc>
                </a:pPr>
                <a:endParaRPr lang="en-US" altLang="zh-CN" sz="2000" dirty="0">
                  <a:latin typeface="微软雅黑" charset="0"/>
                  <a:ea typeface="微软雅黑" charset="0"/>
                </a:endParaRPr>
              </a:p>
              <a:p>
                <a:pPr algn="just" defTabSz="609585">
                  <a:lnSpc>
                    <a:spcPct val="130000"/>
                  </a:lnSpc>
                </a:pPr>
                <a:r>
                  <a:rPr lang="zh-CN" altLang="en-US" sz="1600" dirty="0">
                    <a:latin typeface="微软雅黑" charset="0"/>
                    <a:ea typeface="微软雅黑" charset="0"/>
                  </a:rPr>
                  <a:t>看完题，大家应该已经发现，这就是“上台阶问题”。</a:t>
                </a:r>
                <a:endParaRPr lang="en-US" altLang="zh-CN" sz="1600" dirty="0">
                  <a:latin typeface="微软雅黑" charset="0"/>
                  <a:ea typeface="微软雅黑" charset="0"/>
                </a:endParaRPr>
              </a:p>
              <a:p>
                <a:pPr algn="just" defTabSz="609585">
                  <a:lnSpc>
                    <a:spcPct val="130000"/>
                  </a:lnSpc>
                </a:pPr>
                <a:r>
                  <a:rPr lang="zh-CN" altLang="en-US" sz="1600" dirty="0">
                    <a:latin typeface="微软雅黑" charset="0"/>
                    <a:ea typeface="微软雅黑" charset="0"/>
                  </a:rPr>
                  <a:t>显然，递推式为：</a:t>
                </a:r>
                <a:endParaRPr lang="en-US" altLang="zh-CN" sz="1600" dirty="0">
                  <a:latin typeface="微软雅黑" charset="0"/>
                  <a:ea typeface="微软雅黑" charset="0"/>
                </a:endParaRPr>
              </a:p>
              <a:p>
                <a:pPr algn="just" defTabSz="609585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charset="0"/>
                            </a:rPr>
                            <m:t>𝑛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charset="0"/>
                            </a:rPr>
                            <m:t>𝑛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charset="0"/>
                            </a:rPr>
                            <m:t>−2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charset="0"/>
                        </a:rPr>
                        <m:t>+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 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charset="0"/>
                            </a:rPr>
                            <m:t>𝑛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charset="0"/>
                            </a:rPr>
                            <m:t>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charset="0"/>
                        </a:rPr>
                        <m:t> </m:t>
                      </m:r>
                    </m:oMath>
                  </m:oMathPara>
                </a14:m>
                <a:endParaRPr lang="en-US" altLang="zh-CN" sz="1400" dirty="0">
                  <a:latin typeface="微软雅黑" charset="0"/>
                  <a:ea typeface="微软雅黑" charset="0"/>
                </a:endParaRPr>
              </a:p>
              <a:p>
                <a:pPr algn="just" defTabSz="609585">
                  <a:lnSpc>
                    <a:spcPct val="130000"/>
                  </a:lnSpc>
                </a:pPr>
                <a:endParaRPr lang="en-US" altLang="zh-CN" sz="1400" dirty="0">
                  <a:latin typeface="微软雅黑" charset="0"/>
                  <a:ea typeface="微软雅黑" charset="0"/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534" y="716104"/>
                <a:ext cx="7069183" cy="2292935"/>
              </a:xfrm>
              <a:prstGeom prst="rect">
                <a:avLst/>
              </a:prstGeom>
              <a:blipFill rotWithShape="0">
                <a:blip r:embed="rId1"/>
                <a:stretch>
                  <a:fillRect l="-9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cxnSp>
        <p:nvCxnSpPr>
          <p:cNvPr id="18" name="直接连接符 17"/>
          <p:cNvCxnSpPr/>
          <p:nvPr/>
        </p:nvCxnSpPr>
        <p:spPr>
          <a:xfrm>
            <a:off x="4417836" y="489552"/>
            <a:ext cx="68588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4309534" y="6527801"/>
            <a:ext cx="6979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40573" y="2176843"/>
            <a:ext cx="174702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558799" y="2222158"/>
            <a:ext cx="2957399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8965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08965">
              <a:lnSpc>
                <a:spcPct val="13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08965">
              <a:lnSpc>
                <a:spcPct val="13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VOJ 1067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4309533" y="2697304"/>
                <a:ext cx="7069183" cy="3926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609585">
                  <a:lnSpc>
                    <a:spcPct val="130000"/>
                  </a:lnSpc>
                </a:pPr>
                <a:endParaRPr lang="en-US" altLang="zh-CN" sz="1400" dirty="0">
                  <a:latin typeface="微软雅黑" charset="0"/>
                  <a:ea typeface="微软雅黑" charset="0"/>
                </a:endParaRPr>
              </a:p>
              <a:p>
                <a:pPr algn="just" defTabSz="609585">
                  <a:lnSpc>
                    <a:spcPct val="130000"/>
                  </a:lnSpc>
                </a:pPr>
                <a:r>
                  <a:rPr lang="zh-CN" altLang="en-US" sz="1600" dirty="0">
                    <a:latin typeface="微软雅黑" charset="0"/>
                    <a:ea typeface="微软雅黑" charset="0"/>
                  </a:rPr>
                  <a:t>根据刚才的构造方法，可以得到：</a:t>
                </a:r>
                <a:endParaRPr lang="en-US" altLang="zh-CN" sz="1600" dirty="0">
                  <a:latin typeface="微软雅黑" charset="0"/>
                  <a:ea typeface="微软雅黑" charset="0"/>
                </a:endParaRPr>
              </a:p>
              <a:p>
                <a:pPr algn="just" defTabSz="609585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charset="0"/>
                        </a:rPr>
                        <m:t>= 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4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charset="0"/>
                            </a:rPr>
                            <m:t>𝑛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charset="0"/>
                            </a:rPr>
                            <m:t>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charset="0"/>
                            </a:rPr>
                            <m:t>𝑘</m:t>
                          </m:r>
                        </m:sup>
                      </m:sSup>
                      <m:r>
                        <a:rPr lang="en-US" altLang="zh-CN" sz="2400">
                          <a:latin typeface="Cambria Math" panose="02040503050406030204" pitchFamily="18" charset="0"/>
                          <a:ea typeface="微软雅黑" charset="0"/>
                        </a:rPr>
                        <m:t>×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dirty="0">
                  <a:latin typeface="微软雅黑" charset="0"/>
                  <a:ea typeface="微软雅黑" charset="0"/>
                </a:endParaRPr>
              </a:p>
              <a:p>
                <a:pPr algn="just" defTabSz="609585">
                  <a:lnSpc>
                    <a:spcPct val="130000"/>
                  </a:lnSpc>
                </a:pPr>
                <a:endParaRPr lang="en-US" altLang="zh-CN" sz="2400" dirty="0">
                  <a:latin typeface="微软雅黑" charset="0"/>
                  <a:ea typeface="微软雅黑" charset="0"/>
                </a:endParaRPr>
              </a:p>
              <a:p>
                <a:pPr algn="just" defTabSz="609585">
                  <a:lnSpc>
                    <a:spcPct val="130000"/>
                  </a:lnSpc>
                </a:pPr>
                <a:r>
                  <a:rPr lang="zh-CN" altLang="en-US" sz="1600" dirty="0">
                    <a:latin typeface="微软雅黑" charset="0"/>
                    <a:ea typeface="微软雅黑" charset="0"/>
                  </a:rPr>
                  <a:t>程序中根据</a:t>
                </a:r>
                <a:r>
                  <a:rPr lang="en-US" altLang="zh-CN" sz="1600" dirty="0">
                    <a:latin typeface="微软雅黑" charset="0"/>
                    <a:ea typeface="微软雅黑" charset="0"/>
                  </a:rPr>
                  <a:t>k</a:t>
                </a:r>
                <a:r>
                  <a:rPr lang="zh-CN" altLang="en-US" sz="1600" dirty="0">
                    <a:latin typeface="微软雅黑" charset="0"/>
                    <a:ea typeface="微软雅黑" charset="0"/>
                  </a:rPr>
                  <a:t>的值构造数组即可。</a:t>
                </a:r>
                <a:endParaRPr lang="en-US" altLang="zh-CN" sz="1600" dirty="0">
                  <a:latin typeface="微软雅黑" charset="0"/>
                  <a:ea typeface="微软雅黑" charset="0"/>
                </a:endParaRPr>
              </a:p>
              <a:p>
                <a:pPr algn="just" defTabSz="609585">
                  <a:lnSpc>
                    <a:spcPct val="130000"/>
                  </a:lnSpc>
                </a:pPr>
                <a:endParaRPr lang="en-US" altLang="zh-CN" sz="1400" dirty="0">
                  <a:latin typeface="微软雅黑" charset="0"/>
                  <a:ea typeface="微软雅黑" charset="0"/>
                </a:endParaRPr>
              </a:p>
              <a:p>
                <a:pPr algn="just" defTabSz="609585">
                  <a:lnSpc>
                    <a:spcPct val="130000"/>
                  </a:lnSpc>
                </a:pPr>
                <a:endParaRPr lang="en-US" altLang="zh-CN" sz="1400" dirty="0">
                  <a:latin typeface="微软雅黑" charset="0"/>
                  <a:ea typeface="微软雅黑" charset="0"/>
                </a:endParaRPr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533" y="2697304"/>
                <a:ext cx="7069183" cy="3926459"/>
              </a:xfrm>
              <a:prstGeom prst="rect">
                <a:avLst/>
              </a:prstGeom>
              <a:blipFill rotWithShape="0">
                <a:blip r:embed="rId2"/>
                <a:stretch>
                  <a:fillRect l="-5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类比延伸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 Three</a:t>
            </a:r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4309533" y="3010409"/>
            <a:ext cx="6979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58800" y="3159109"/>
            <a:ext cx="7193658" cy="3071283"/>
            <a:chOff x="558800" y="3159109"/>
            <a:chExt cx="7193658" cy="3071283"/>
          </a:xfrm>
        </p:grpSpPr>
        <p:sp>
          <p:nvSpPr>
            <p:cNvPr id="8" name="矩形 7"/>
            <p:cNvSpPr/>
            <p:nvPr/>
          </p:nvSpPr>
          <p:spPr>
            <a:xfrm>
              <a:off x="558800" y="3159109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8965"/>
              <a:r>
                <a:rPr lang="zh-CN" altLang="en-US" sz="2400" b="1" dirty="0">
                  <a:ea typeface="微软雅黑" panose="020B0503020204020204" pitchFamily="34" charset="-122"/>
                </a:rPr>
                <a:t>推广</a:t>
              </a:r>
              <a:endParaRPr lang="zh-CN" altLang="en-US" sz="2400" b="1" dirty="0"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矩形 8"/>
                <p:cNvSpPr/>
                <p:nvPr/>
              </p:nvSpPr>
              <p:spPr>
                <a:xfrm>
                  <a:off x="558800" y="3618202"/>
                  <a:ext cx="7193658" cy="261219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just" defTabSz="609585">
                    <a:lnSpc>
                      <a:spcPct val="130000"/>
                    </a:lnSpc>
                  </a:pPr>
                  <a:r>
                    <a:rPr lang="zh-CN" altLang="en-US" sz="1600" dirty="0">
                      <a:latin typeface="微软雅黑" charset="0"/>
                      <a:ea typeface="微软雅黑" charset="0"/>
                    </a:rPr>
                    <a:t>递推数列形如：</a:t>
                  </a:r>
                  <a:endParaRPr lang="en-US" altLang="zh-CN" sz="1600" dirty="0">
                    <a:latin typeface="微软雅黑" charset="0"/>
                    <a:ea typeface="微软雅黑" charset="0"/>
                  </a:endParaRPr>
                </a:p>
                <a:p>
                  <a:pPr algn="just" defTabSz="609585">
                    <a:lnSpc>
                      <a:spcPct val="13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  <a:ea typeface="微软雅黑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微软雅黑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微软雅黑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微软雅黑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微软雅黑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微软雅黑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微软雅黑" charset="0"/>
                              </a:rPr>
                              <m:t>𝑛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微软雅黑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微软雅黑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微软雅黑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微软雅黑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微软雅黑" charset="0"/>
                              </a:rPr>
                              <m:t>𝑛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微软雅黑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charset="0"/>
                          </a:rPr>
                          <m:t>+ 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 +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微软雅黑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微软雅黑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微软雅黑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微软雅黑" charset="0"/>
                              </a:rPr>
                              <m:t>𝑛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微软雅黑" charset="0"/>
                              </a:rPr>
                              <m:t>−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微软雅黑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charset="0"/>
                          </a:rPr>
                          <m:t> </m:t>
                        </m:r>
                      </m:oMath>
                    </m:oMathPara>
                  </a14:m>
                  <a:endParaRPr lang="en-US" altLang="zh-CN" sz="1600" b="0" dirty="0">
                    <a:latin typeface="微软雅黑" charset="0"/>
                    <a:ea typeface="微软雅黑" charset="0"/>
                  </a:endParaRPr>
                </a:p>
                <a:p>
                  <a:pPr algn="just" defTabSz="609585">
                    <a:lnSpc>
                      <a:spcPct val="130000"/>
                    </a:lnSpc>
                  </a:pPr>
                  <a:r>
                    <a:rPr lang="en-US" altLang="zh-CN" sz="1600" dirty="0">
                      <a:latin typeface="微软雅黑" charset="0"/>
                      <a:ea typeface="微软雅黑" charset="0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微软雅黑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微软雅黑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微软雅黑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微软雅黑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 ,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a14:m>
                  <a:r>
                    <a:rPr lang="en-US" altLang="zh-CN" sz="1600" dirty="0">
                      <a:latin typeface="微软雅黑" charset="0"/>
                      <a:ea typeface="微软雅黑" charset="0"/>
                    </a:rPr>
                    <a:t>)</a:t>
                  </a:r>
                </a:p>
                <a:p>
                  <a:pPr algn="just" defTabSz="609585">
                    <a:lnSpc>
                      <a:spcPct val="130000"/>
                    </a:lnSpc>
                  </a:pPr>
                  <a:r>
                    <a:rPr lang="zh-CN" altLang="en-US" sz="1600" dirty="0">
                      <a:latin typeface="微软雅黑" charset="0"/>
                      <a:ea typeface="微软雅黑" charset="0"/>
                    </a:rPr>
                    <a:t>可等价给出方程组：</a:t>
                  </a:r>
                  <a:endParaRPr lang="en-US" altLang="zh-CN" sz="1600" dirty="0">
                    <a:latin typeface="微软雅黑" charset="0"/>
                    <a:ea typeface="微软雅黑" charset="0"/>
                  </a:endParaRPr>
                </a:p>
                <a:p>
                  <a:pPr algn="just" defTabSz="609585">
                    <a:lnSpc>
                      <a:spcPct val="13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  <a:ea typeface="微软雅黑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1600" i="1" smtClean="0">
                                    <a:latin typeface="Cambria Math" panose="02040503050406030204" pitchFamily="18" charset="0"/>
                                    <a:ea typeface="微软雅黑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 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微软雅黑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微软雅黑" charset="0"/>
                                  </a:rPr>
                                  <m:t>+ 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−2</m:t>
                                    </m:r>
                                  </m:sub>
                                </m:s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微软雅黑" charset="0"/>
                                  </a:rPr>
                                  <m:t>+ 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 +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微软雅黑" charset="0"/>
                                  </a:rPr>
                                  <m:t> ,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 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微软雅黑" charset="0"/>
                                  </a:rPr>
                                  <m:t> 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微软雅黑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微软雅黑" charset="0"/>
                                  </a:rPr>
                                  <m:t> ,                                                   </m:t>
                                </m:r>
                              </m:e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                                                  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 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𝑘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微软雅黑" charset="0"/>
                                  </a:rPr>
                                  <m:t> =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𝑘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微软雅黑" charset="0"/>
                                  </a:rPr>
                                  <m:t> .                                         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altLang="zh-CN" sz="1600" dirty="0">
                    <a:latin typeface="微软雅黑" charset="0"/>
                    <a:ea typeface="微软雅黑" charset="0"/>
                  </a:endParaRPr>
                </a:p>
              </p:txBody>
            </p:sp>
          </mc:Choice>
          <mc:Fallback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800" y="3618202"/>
                  <a:ext cx="7193658" cy="2612190"/>
                </a:xfrm>
                <a:prstGeom prst="rect">
                  <a:avLst/>
                </a:prstGeom>
                <a:blipFill rotWithShape="1">
                  <a:blip r:embed="rId1"/>
                  <a:stretch>
                    <a:fillRect l="-5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</p:grpSp>
      <p:grpSp>
        <p:nvGrpSpPr>
          <p:cNvPr id="21" name="组合 20"/>
          <p:cNvGrpSpPr/>
          <p:nvPr/>
        </p:nvGrpSpPr>
        <p:grpSpPr>
          <a:xfrm>
            <a:off x="4206066" y="489552"/>
            <a:ext cx="7070603" cy="2409298"/>
            <a:chOff x="4206799" y="489552"/>
            <a:chExt cx="3430101" cy="2409298"/>
          </a:xfrm>
        </p:grpSpPr>
        <p:sp>
          <p:nvSpPr>
            <p:cNvPr id="5" name="矩形 4"/>
            <p:cNvSpPr/>
            <p:nvPr/>
          </p:nvSpPr>
          <p:spPr>
            <a:xfrm>
              <a:off x="4208910" y="632137"/>
              <a:ext cx="33843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8965"/>
              <a:r>
                <a:rPr lang="zh-CN" altLang="en-US" sz="2000" b="1" dirty="0">
                  <a:ea typeface="微软雅黑" panose="020B0503020204020204" pitchFamily="34" charset="-122"/>
                </a:rPr>
                <a:t>思考</a:t>
              </a:r>
              <a:endParaRPr lang="zh-CN" altLang="en-US" sz="2000" b="1" dirty="0"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矩形 5"/>
                <p:cNvSpPr/>
                <p:nvPr/>
              </p:nvSpPr>
              <p:spPr>
                <a:xfrm>
                  <a:off x="4206799" y="966398"/>
                  <a:ext cx="3429412" cy="193245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just" defTabSz="609585">
                    <a:lnSpc>
                      <a:spcPct val="130000"/>
                    </a:lnSpc>
                  </a:pPr>
                  <a:r>
                    <a:rPr lang="zh-CN" altLang="en-US" sz="1400" dirty="0">
                      <a:latin typeface="微软雅黑" charset="0"/>
                      <a:ea typeface="微软雅黑" charset="0"/>
                    </a:rPr>
                    <a:t>刚才推导的过程中构造了矩阵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1400" i="1" ker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i="1" ker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1400" i="1" ker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+mn-ea"/>
                                    <a:sym typeface="+mn-lt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1400" i="1" ker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+mn-ea"/>
                                    <a:sym typeface="+mn-lt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400" i="1" ker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+mn-ea"/>
                                    <a:sym typeface="+mn-lt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1400" i="1" ker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+mn-ea"/>
                                    <a:sym typeface="+mn-lt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zh-CN" altLang="en-US" sz="1400" kern="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 </a:t>
                  </a:r>
                  <a:endParaRPr lang="en-US" altLang="zh-CN" sz="1400" dirty="0">
                    <a:latin typeface="微软雅黑" charset="0"/>
                    <a:ea typeface="微软雅黑" charset="0"/>
                  </a:endParaRPr>
                </a:p>
                <a:p>
                  <a:pPr marL="171450" indent="-171450" algn="just" defTabSz="609585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1400" dirty="0">
                      <a:latin typeface="微软雅黑" charset="0"/>
                      <a:ea typeface="微软雅黑" charset="0"/>
                    </a:rPr>
                    <a:t>为什么要这样构造？</a:t>
                  </a:r>
                  <a:endParaRPr lang="en-US" altLang="zh-CN" sz="1400" dirty="0">
                    <a:latin typeface="微软雅黑" charset="0"/>
                    <a:ea typeface="微软雅黑" charset="0"/>
                  </a:endParaRPr>
                </a:p>
                <a:p>
                  <a:pPr marL="171450" indent="-171450" algn="just" defTabSz="609585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1400" dirty="0">
                      <a:latin typeface="微软雅黑" charset="0"/>
                      <a:ea typeface="微软雅黑" charset="0"/>
                    </a:rPr>
                    <a:t>这种方法是否适用于更复杂的情况？</a:t>
                  </a:r>
                  <a:endParaRPr lang="en-US" altLang="zh-CN" sz="1400" dirty="0">
                    <a:latin typeface="微软雅黑" charset="0"/>
                    <a:ea typeface="微软雅黑" charset="0"/>
                  </a:endParaRPr>
                </a:p>
                <a:p>
                  <a:pPr marL="171450" indent="-171450" algn="just" defTabSz="609585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:endParaRPr lang="en-US" altLang="zh-CN" sz="1400" dirty="0">
                    <a:latin typeface="微软雅黑" charset="0"/>
                    <a:ea typeface="微软雅黑" charset="0"/>
                  </a:endParaRPr>
                </a:p>
                <a:p>
                  <a:pPr algn="just" defTabSz="609585">
                    <a:lnSpc>
                      <a:spcPct val="130000"/>
                    </a:lnSpc>
                  </a:pPr>
                  <a:r>
                    <a:rPr lang="zh-CN" altLang="en-US" sz="1400" dirty="0">
                      <a:latin typeface="微软雅黑" charset="0"/>
                      <a:ea typeface="微软雅黑" charset="0"/>
                    </a:rPr>
                    <a:t>事实上，线性递推式基本都可以用矩阵来表示通项，并且作为“公比”的矩阵也是可以通过一定的套路构造出来的。</a:t>
                  </a:r>
                  <a:endParaRPr lang="en-US" altLang="zh-CN" sz="1400" dirty="0">
                    <a:latin typeface="微软雅黑" charset="0"/>
                    <a:ea typeface="微软雅黑" charset="0"/>
                  </a:endParaRPr>
                </a:p>
              </p:txBody>
            </p:sp>
          </mc:Choice>
          <mc:Fallback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6799" y="966398"/>
                  <a:ext cx="3429412" cy="1932452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l="-259" r="-172" b="-22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cxnSp>
          <p:nvCxnSpPr>
            <p:cNvPr id="18" name="直接连接符 17"/>
            <p:cNvCxnSpPr/>
            <p:nvPr/>
          </p:nvCxnSpPr>
          <p:spPr>
            <a:xfrm>
              <a:off x="4309533" y="489552"/>
              <a:ext cx="33273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矩形 23"/>
              <p:cNvSpPr/>
              <p:nvPr/>
            </p:nvSpPr>
            <p:spPr>
              <a:xfrm>
                <a:off x="4637292" y="3204785"/>
                <a:ext cx="7193658" cy="34809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09585">
                  <a:lnSpc>
                    <a:spcPct val="130000"/>
                  </a:lnSpc>
                </a:pPr>
                <a:r>
                  <a:rPr lang="zh-CN" altLang="en-US" sz="1600" dirty="0">
                    <a:latin typeface="微软雅黑" charset="0"/>
                    <a:ea typeface="微软雅黑" charset="0"/>
                  </a:rPr>
                  <a:t>根据矩阵与方程组间的转化关系（自行</a:t>
                </a:r>
                <a:r>
                  <a:rPr lang="en-US" altLang="zh-CN" sz="1600" dirty="0">
                    <a:latin typeface="微软雅黑" charset="0"/>
                    <a:ea typeface="微软雅黑" charset="0"/>
                  </a:rPr>
                  <a:t>Google</a:t>
                </a:r>
                <a:r>
                  <a:rPr lang="zh-CN" altLang="en-US" sz="1600" dirty="0">
                    <a:latin typeface="微软雅黑" charset="0"/>
                    <a:ea typeface="微软雅黑" charset="0"/>
                  </a:rPr>
                  <a:t>），把方程组表现为矩阵形式：</a:t>
                </a:r>
                <a:endParaRPr lang="en-US" altLang="zh-CN" sz="1600" dirty="0">
                  <a:latin typeface="微软雅黑" charset="0"/>
                  <a:ea typeface="微软雅黑" charset="0"/>
                </a:endParaRPr>
              </a:p>
              <a:p>
                <a:pPr defTabSz="609585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微软雅黑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  <a:ea typeface="微软雅黑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微软雅黑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微软雅黑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微软雅黑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微软雅黑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微软雅黑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微软雅黑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微软雅黑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微软雅黑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微软雅黑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微软雅黑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微软雅黑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1600">
                          <a:latin typeface="Cambria Math" panose="02040503050406030204" pitchFamily="18" charset="0"/>
                          <a:ea typeface="微软雅黑" charset="0"/>
                        </a:rPr>
                        <m:t>×</m:t>
                      </m:r>
                      <m:r>
                        <a:rPr lang="en-US" altLang="zh-CN" sz="1600" b="0" i="0" smtClean="0">
                          <a:latin typeface="Cambria Math" panose="02040503050406030204" pitchFamily="18" charset="0"/>
                          <a:ea typeface="微软雅黑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微软雅黑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微软雅黑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−2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1600" dirty="0">
                  <a:latin typeface="微软雅黑" charset="0"/>
                  <a:ea typeface="微软雅黑" charset="0"/>
                </a:endParaRPr>
              </a:p>
              <a:p>
                <a:pPr defTabSz="609585">
                  <a:lnSpc>
                    <a:spcPct val="130000"/>
                  </a:lnSpc>
                </a:pPr>
                <a:endParaRPr lang="en-US" altLang="zh-CN" sz="1600" dirty="0">
                  <a:latin typeface="微软雅黑" charset="0"/>
                  <a:ea typeface="微软雅黑" charset="0"/>
                </a:endParaRPr>
              </a:p>
              <a:p>
                <a:pPr defTabSz="609585">
                  <a:lnSpc>
                    <a:spcPct val="130000"/>
                  </a:lnSpc>
                </a:pPr>
                <a:r>
                  <a:rPr lang="zh-CN" altLang="en-US" sz="1600" dirty="0">
                    <a:latin typeface="微软雅黑" charset="0"/>
                    <a:ea typeface="微软雅黑" charset="0"/>
                  </a:rPr>
                  <a:t>于是乎，乘积形式的递推式又出现了。通项可表示为：</a:t>
                </a:r>
                <a:endParaRPr lang="en-US" altLang="zh-CN" sz="1600" dirty="0">
                  <a:latin typeface="微软雅黑" charset="0"/>
                  <a:ea typeface="微软雅黑" charset="0"/>
                </a:endParaRPr>
              </a:p>
              <a:p>
                <a:pPr defTabSz="609585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微软雅黑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微软雅黑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  <a:ea typeface="微软雅黑" charset="0"/>
                        </a:rPr>
                        <m:t>= </m:t>
                      </m:r>
                      <m:sSup>
                        <m:sSup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微软雅黑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微软雅黑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4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微软雅黑" charset="0"/>
                            </a:rPr>
                            <m:t>𝑛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微软雅黑" charset="0"/>
                            </a:rPr>
                            <m:t>−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微软雅黑" charset="0"/>
                            </a:rPr>
                            <m:t>𝑘</m:t>
                          </m:r>
                        </m:sup>
                      </m:sSup>
                      <m:r>
                        <a:rPr lang="en-US" altLang="zh-CN" sz="1600">
                          <a:latin typeface="Cambria Math" panose="02040503050406030204" pitchFamily="18" charset="0"/>
                          <a:ea typeface="微软雅黑" charset="0"/>
                        </a:rPr>
                        <m:t>×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微软雅黑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微软雅黑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微软雅黑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1600" dirty="0">
                  <a:latin typeface="微软雅黑" charset="0"/>
                  <a:ea typeface="微软雅黑" charset="0"/>
                </a:endParaRPr>
              </a:p>
            </p:txBody>
          </p:sp>
        </mc:Choice>
        <mc:Fallback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292" y="3204785"/>
                <a:ext cx="7193658" cy="3480953"/>
              </a:xfrm>
              <a:prstGeom prst="rect">
                <a:avLst/>
              </a:prstGeom>
              <a:blipFill rotWithShape="0">
                <a:blip r:embed="rId3"/>
                <a:stretch>
                  <a:fillRect l="-5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类比延伸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 Three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309534" y="228761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2400" b="1" dirty="0">
                <a:ea typeface="微软雅黑" panose="020B0503020204020204" pitchFamily="34" charset="-122"/>
              </a:rPr>
              <a:t>小结</a:t>
            </a:r>
            <a:endParaRPr lang="zh-CN" altLang="en-US" sz="2400" b="1" dirty="0"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319072" y="2730578"/>
            <a:ext cx="7069183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8965"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此，再遇到一些递推的题时，尤其是较复杂、数据量大的递推，就可以通过构造矩阵、写出矩阵式的通项公式的方法来解决问题。这样把问题转化为了求所构造的矩阵的幂，用快速幂就可以解决了。时间复杂度远小于一个个递推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4417836" y="489552"/>
            <a:ext cx="68588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4309534" y="6527801"/>
            <a:ext cx="6979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例题</a:t>
            </a:r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215224" y="623929"/>
            <a:ext cx="16387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/>
            <a:r>
              <a:rPr lang="zh-CN" altLang="en-US" sz="2400" b="1" dirty="0" smtClean="0">
                <a:ea typeface="微软雅黑" panose="020B0503020204020204" pitchFamily="34" charset="-122"/>
              </a:rPr>
              <a:t>题意</a:t>
            </a:r>
            <a:endParaRPr lang="zh-CN" altLang="en-US" sz="2400" b="1" dirty="0"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8062311" y="498883"/>
            <a:ext cx="36213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>
            <a:off x="4216884" y="498883"/>
            <a:ext cx="74668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9123" y="3087669"/>
            <a:ext cx="2807424" cy="3096424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4216884" y="1085594"/>
            <a:ext cx="73558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+mn-ea"/>
              </a:rPr>
              <a:t>给定</a:t>
            </a:r>
            <a:r>
              <a:rPr lang="en-US" altLang="zh-CN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n×n</a:t>
            </a:r>
            <a:r>
              <a:rPr lang="zh-CN" altLang="en-US" sz="2400" dirty="0">
                <a:latin typeface="+mn-ea"/>
              </a:rPr>
              <a:t>矩阵</a:t>
            </a: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zh-CN" altLang="en-US" sz="2400" dirty="0">
                <a:latin typeface="+mn-ea"/>
              </a:rPr>
              <a:t>，求</a:t>
            </a: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A+A</a:t>
            </a:r>
            <a:r>
              <a:rPr lang="en-US" altLang="zh-CN" sz="2400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+A</a:t>
            </a:r>
            <a:r>
              <a:rPr lang="en-US" altLang="zh-CN" sz="2400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+…+</a:t>
            </a:r>
            <a:r>
              <a:rPr lang="en-US" altLang="zh-CN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altLang="zh-CN" sz="2400" baseline="30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zh-CN" altLang="en-US" sz="2400" dirty="0">
                <a:latin typeface="+mn-ea"/>
              </a:rPr>
              <a:t>的结果（两个矩阵相加就是对应位置分别相加）。输出的数据</a:t>
            </a: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mod m</a:t>
            </a:r>
            <a:r>
              <a:rPr lang="zh-CN" altLang="en-US" sz="2400" dirty="0">
                <a:latin typeface="+mn-ea"/>
              </a:rPr>
              <a:t>。</a:t>
            </a: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k&lt;=10^9,n&lt;=30</a:t>
            </a:r>
            <a:r>
              <a:rPr lang="zh-CN" altLang="en-US" sz="2400" dirty="0">
                <a:latin typeface="+mn-ea"/>
              </a:rPr>
              <a:t>。</a:t>
            </a:r>
            <a:endParaRPr lang="en-US" altLang="zh-CN" sz="2400" dirty="0">
              <a:latin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216884" y="2410968"/>
            <a:ext cx="7355894" cy="1046440"/>
            <a:chOff x="4216884" y="2410968"/>
            <a:chExt cx="7355894" cy="1046440"/>
          </a:xfrm>
        </p:grpSpPr>
        <p:sp>
          <p:nvSpPr>
            <p:cNvPr id="13" name="矩形 12"/>
            <p:cNvSpPr/>
            <p:nvPr/>
          </p:nvSpPr>
          <p:spPr>
            <a:xfrm>
              <a:off x="4216884" y="2410968"/>
              <a:ext cx="163877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8965"/>
              <a:r>
                <a:rPr lang="zh-CN" altLang="en-US" sz="2400" b="1" dirty="0" smtClean="0">
                  <a:ea typeface="微软雅黑" panose="020B0503020204020204" pitchFamily="34" charset="-122"/>
                </a:rPr>
                <a:t>分析</a:t>
              </a:r>
              <a:endParaRPr lang="zh-CN" altLang="en-US" sz="2400" b="1" dirty="0"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矩形 13"/>
                <p:cNvSpPr/>
                <p:nvPr/>
              </p:nvSpPr>
              <p:spPr>
                <a:xfrm>
                  <a:off x="4216884" y="2872633"/>
                  <a:ext cx="7355894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1600" dirty="0">
                      <a:latin typeface="+mn-ea"/>
                    </a:rPr>
                    <a:t>暴力</a:t>
                  </a:r>
                  <a:r>
                    <a:rPr lang="en-US" altLang="zh-CN" sz="16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O(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US" altLang="zh-CN" sz="16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  <a:r>
                    <a:rPr lang="zh-CN" altLang="en-US" sz="1600" dirty="0">
                      <a:latin typeface="+mn-ea"/>
                    </a:rPr>
                    <a:t>绝对超时</a:t>
                  </a:r>
                  <a:r>
                    <a:rPr lang="en-US" altLang="zh-CN" sz="1600" dirty="0">
                      <a:latin typeface="+mn-ea"/>
                    </a:rPr>
                    <a:t>…</a:t>
                  </a:r>
                </a:p>
                <a:p>
                  <a:r>
                    <a:rPr lang="zh-CN" altLang="en-US" sz="1600" dirty="0">
                      <a:latin typeface="+mn-ea"/>
                    </a:rPr>
                    <a:t>那有什么好的方法呢？</a:t>
                  </a:r>
                  <a:endParaRPr lang="en-US" altLang="zh-CN" sz="1600" dirty="0">
                    <a:latin typeface="+mn-ea"/>
                  </a:endParaRPr>
                </a:p>
              </p:txBody>
            </p:sp>
          </mc:Choice>
          <mc:Fallback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6884" y="2872633"/>
                  <a:ext cx="7355894" cy="58477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498" t="-4167" b="-1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</p:grpSp>
      <p:sp>
        <p:nvSpPr>
          <p:cNvPr id="16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58800" y="1615584"/>
            <a:ext cx="3157037" cy="475683"/>
          </a:xfrm>
        </p:spPr>
        <p:txBody>
          <a:bodyPr/>
          <a:lstStyle/>
          <a:p>
            <a:r>
              <a:rPr lang="en-US" altLang="zh-CN" dirty="0"/>
              <a:t>Part </a:t>
            </a:r>
            <a:r>
              <a:rPr lang="en-US" altLang="zh-CN" dirty="0" smtClean="0"/>
              <a:t>Three</a:t>
            </a:r>
            <a:endParaRPr lang="zh-CN" altLang="en-US" dirty="0"/>
          </a:p>
        </p:txBody>
      </p:sp>
      <p:cxnSp>
        <p:nvCxnSpPr>
          <p:cNvPr id="17" name="直接连接符 16"/>
          <p:cNvCxnSpPr/>
          <p:nvPr/>
        </p:nvCxnSpPr>
        <p:spPr>
          <a:xfrm>
            <a:off x="640573" y="2245699"/>
            <a:ext cx="174702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/>
              <p:cNvSpPr/>
              <p:nvPr/>
            </p:nvSpPr>
            <p:spPr>
              <a:xfrm>
                <a:off x="4216884" y="3432566"/>
                <a:ext cx="7355894" cy="22631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600" dirty="0">
                    <a:latin typeface="+mn-ea"/>
                  </a:rPr>
                  <a:t>这里我们可以给出两个思路：</a:t>
                </a:r>
                <a:endParaRPr lang="en-US" altLang="zh-CN" sz="1600" dirty="0">
                  <a:latin typeface="+mn-ea"/>
                </a:endParaRPr>
              </a:p>
              <a:p>
                <a:endParaRPr lang="en-US" altLang="zh-CN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CN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1.</a:t>
                </a:r>
                <a:r>
                  <a:rPr lang="zh-CN" altLang="en-US" sz="1600" dirty="0">
                    <a:latin typeface="+mn-ea"/>
                  </a:rPr>
                  <a:t>二分法</a:t>
                </a:r>
                <a:r>
                  <a:rPr lang="en-US" altLang="zh-CN" sz="1600" dirty="0">
                    <a:latin typeface="+mn-ea"/>
                  </a:rPr>
                  <a:t>:</a:t>
                </a:r>
                <a:r>
                  <a:rPr lang="en-US" altLang="zh-CN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A+A</a:t>
                </a:r>
                <a:r>
                  <a:rPr lang="en-US" altLang="zh-CN" sz="16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n-US" altLang="zh-CN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+A</a:t>
                </a:r>
                <a:r>
                  <a:rPr lang="en-US" altLang="zh-CN" sz="16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n-US" altLang="zh-CN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+...+</a:t>
                </a:r>
                <a:r>
                  <a:rPr lang="en-US" altLang="zh-CN" sz="16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r>
                  <a:rPr lang="en-US" altLang="zh-CN" sz="1600" baseline="30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k</a:t>
                </a:r>
                <a:r>
                  <a:rPr lang="en-US" altLang="zh-CN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=(</a:t>
                </a:r>
                <a:r>
                  <a:rPr lang="en-US" altLang="zh-CN" sz="16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r>
                  <a:rPr lang="en-US" altLang="zh-CN" sz="1600" baseline="30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k</a:t>
                </a:r>
                <a:r>
                  <a:rPr lang="en-US" altLang="zh-CN" sz="16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/2</a:t>
                </a:r>
                <a:r>
                  <a:rPr lang="en-US" altLang="zh-CN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+I)(A + A</a:t>
                </a:r>
                <a:r>
                  <a:rPr lang="en-US" altLang="zh-CN" sz="16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n-US" altLang="zh-CN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A</a:t>
                </a:r>
                <a:r>
                  <a:rPr lang="en-US" altLang="zh-CN" sz="16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n-US" altLang="zh-CN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... + </a:t>
                </a:r>
                <a:r>
                  <a:rPr lang="en-US" altLang="zh-CN" sz="16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r>
                  <a:rPr lang="en-US" altLang="zh-CN" sz="1600" baseline="30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k</a:t>
                </a:r>
                <a:r>
                  <a:rPr lang="en-US" altLang="zh-CN" sz="16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/2</a:t>
                </a:r>
                <a:r>
                  <a:rPr lang="en-US" altLang="zh-CN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)=…</a:t>
                </a:r>
              </a:p>
              <a:p>
                <a:r>
                  <a:rPr lang="zh-CN" altLang="en-US" sz="1600" dirty="0">
                    <a:latin typeface="+mn-ea"/>
                  </a:rPr>
                  <a:t>例</a:t>
                </a:r>
                <a:r>
                  <a:rPr lang="en-US" altLang="zh-CN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k=6</a:t>
                </a:r>
                <a:r>
                  <a:rPr lang="zh-CN" altLang="en-US" sz="1600" dirty="0">
                    <a:latin typeface="+mn-ea"/>
                  </a:rPr>
                  <a:t>时，</a:t>
                </a:r>
                <a:r>
                  <a:rPr lang="en-US" altLang="zh-CN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A+A</a:t>
                </a:r>
                <a:r>
                  <a:rPr lang="en-US" altLang="zh-CN" sz="16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n-US" altLang="zh-CN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+A</a:t>
                </a:r>
                <a:r>
                  <a:rPr lang="en-US" altLang="zh-CN" sz="16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n-US" altLang="zh-CN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+A</a:t>
                </a:r>
                <a:r>
                  <a:rPr lang="en-US" altLang="zh-CN" sz="16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r>
                  <a:rPr lang="en-US" altLang="zh-CN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+A</a:t>
                </a:r>
                <a:r>
                  <a:rPr lang="en-US" altLang="zh-CN" sz="16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5</a:t>
                </a:r>
                <a:r>
                  <a:rPr lang="en-US" altLang="zh-CN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+A</a:t>
                </a:r>
                <a:r>
                  <a:rPr lang="en-US" altLang="zh-CN" sz="16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6</a:t>
                </a:r>
                <a:r>
                  <a:rPr lang="en-US" altLang="zh-CN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=(A+A</a:t>
                </a:r>
                <a:r>
                  <a:rPr lang="en-US" altLang="zh-CN" sz="16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n-US" altLang="zh-CN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+A</a:t>
                </a:r>
                <a:r>
                  <a:rPr lang="en-US" altLang="zh-CN" sz="16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n-US" altLang="zh-CN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)+A</a:t>
                </a:r>
                <a:r>
                  <a:rPr lang="en-US" altLang="zh-CN" sz="16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n-US" altLang="zh-CN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×(A+A</a:t>
                </a:r>
                <a:r>
                  <a:rPr lang="en-US" altLang="zh-CN" sz="16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n-US" altLang="zh-CN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+A</a:t>
                </a:r>
                <a:r>
                  <a:rPr lang="en-US" altLang="zh-CN" sz="16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n-US" altLang="zh-CN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zh-CN" altLang="en-US" sz="1600" dirty="0">
                    <a:latin typeface="+mn-ea"/>
                  </a:rPr>
                  <a:t>，规模就缩小了一半，时间即为</a:t>
                </a:r>
                <a:r>
                  <a:rPr lang="en-US" altLang="zh-CN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16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logk</a:t>
                </a:r>
                <a:r>
                  <a:rPr lang="en-US" altLang="zh-CN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altLang="zh-CN" sz="16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zh-CN" alt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，当然，</a:t>
                </a:r>
                <a:r>
                  <a:rPr lang="en-US" altLang="zh-CN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16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r>
                  <a:rPr lang="en-US" altLang="zh-CN" sz="1600" baseline="30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k</a:t>
                </a:r>
                <a:r>
                  <a:rPr lang="en-US" altLang="zh-CN" sz="16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/2</a:t>
                </a:r>
                <a:r>
                  <a:rPr lang="zh-CN" alt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需要重新计算</a:t>
                </a:r>
                <a:endParaRPr lang="en-US" altLang="zh-CN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zh-CN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CN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2.</a:t>
                </a:r>
                <a:r>
                  <a:rPr lang="zh-CN" alt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不知名法：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6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e>
                      <m:sup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16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 baseline="300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 baseline="300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+...+</m:t>
                              </m:r>
                              <m:sSup>
                                <m:sSupPr>
                                  <m:ctrlP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p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1600" dirty="0">
                    <a:latin typeface="Cambria Math" panose="02040503050406030204" pitchFamily="18" charset="0"/>
                  </a:rPr>
                  <a:t>之后输出。</a:t>
                </a:r>
                <a:endParaRPr lang="en-US" altLang="zh-CN" sz="1600" dirty="0">
                  <a:latin typeface="Cambria Math" panose="02040503050406030204" pitchFamily="18" charset="0"/>
                </a:endParaRPr>
              </a:p>
              <a:p>
                <a:r>
                  <a:rPr lang="zh-CN" altLang="en-US" sz="1600" dirty="0">
                    <a:latin typeface="Cambria Math" panose="02040503050406030204" pitchFamily="18" charset="0"/>
                  </a:rPr>
                  <a:t>时间同样是</a:t>
                </a:r>
                <a:r>
                  <a:rPr lang="en-US" altLang="zh-CN" sz="1600" dirty="0">
                    <a:latin typeface="Cambria Math" panose="02040503050406030204" pitchFamily="18" charset="0"/>
                  </a:rPr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1600" dirty="0" err="1">
                    <a:latin typeface="Cambria Math" panose="02040503050406030204" pitchFamily="18" charset="0"/>
                  </a:rPr>
                  <a:t>logk</a:t>
                </a:r>
                <a:r>
                  <a:rPr lang="en-US" altLang="zh-CN" sz="1600" dirty="0">
                    <a:latin typeface="Cambria Math" panose="02040503050406030204" pitchFamily="18" charset="0"/>
                  </a:rPr>
                  <a:t>)</a:t>
                </a:r>
                <a:endParaRPr lang="zh-CN" altLang="en-US" sz="16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884" y="3432566"/>
                <a:ext cx="7355894" cy="2263120"/>
              </a:xfrm>
              <a:prstGeom prst="rect">
                <a:avLst/>
              </a:prstGeom>
              <a:blipFill rotWithShape="0">
                <a:blip r:embed="rId3"/>
                <a:stretch>
                  <a:fillRect l="-498" t="-809" b="-26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例题</a:t>
            </a:r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 Three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4309534" y="716104"/>
                <a:ext cx="7069183" cy="1976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lvl="0" indent="-228600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800" b="1" dirty="0" smtClean="0">
                    <a:solidFill>
                      <a:prstClr val="black"/>
                    </a:solidFill>
                  </a:rPr>
                  <a:t>题面</a:t>
                </a:r>
                <a:endParaRPr lang="en-US" altLang="zh-CN" sz="2000" b="1" dirty="0" smtClean="0">
                  <a:solidFill>
                    <a:prstClr val="black"/>
                  </a:solidFill>
                </a:endParaRPr>
              </a:p>
              <a:p>
                <a:pPr marL="228600" lvl="0" indent="-228600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000" dirty="0" smtClean="0">
                    <a:solidFill>
                      <a:prstClr val="black"/>
                    </a:solidFill>
                  </a:rPr>
                  <a:t>给</a:t>
                </a:r>
                <a:r>
                  <a:rPr lang="zh-CN" altLang="en-US" sz="2000" dirty="0">
                    <a:solidFill>
                      <a:prstClr val="black"/>
                    </a:solidFill>
                  </a:rPr>
                  <a:t>你</a:t>
                </a:r>
                <a:r>
                  <a:rPr lang="en-US" altLang="zh-CN" sz="2000" dirty="0">
                    <a:solidFill>
                      <a:prstClr val="black"/>
                    </a:solidFill>
                  </a:rPr>
                  <a:t>n</a:t>
                </a:r>
                <a:r>
                  <a:rPr lang="zh-CN" altLang="en-US" sz="2000" dirty="0">
                    <a:solidFill>
                      <a:prstClr val="black"/>
                    </a:solidFill>
                  </a:rPr>
                  <a:t>个数</a:t>
                </a:r>
                <a:r>
                  <a:rPr lang="en-US" altLang="zh-CN" sz="2000" dirty="0">
                    <a:solidFill>
                      <a:prstClr val="black"/>
                    </a:solidFill>
                  </a:rPr>
                  <a:t>,</a:t>
                </a:r>
                <a:r>
                  <a:rPr lang="zh-CN" altLang="en-US" sz="2000" dirty="0">
                    <a:solidFill>
                      <a:prstClr val="black"/>
                    </a:solidFill>
                  </a:rPr>
                  <a:t>每次你要选出两个数</a:t>
                </a:r>
                <a:r>
                  <a:rPr lang="en-US" altLang="zh-CN" sz="2000" dirty="0">
                    <a:solidFill>
                      <a:prstClr val="black"/>
                    </a:solidFill>
                  </a:rPr>
                  <a:t>,</a:t>
                </a:r>
                <a:r>
                  <a:rPr lang="zh-CN" altLang="en-US" sz="2000" dirty="0">
                    <a:solidFill>
                      <a:prstClr val="black"/>
                    </a:solidFill>
                  </a:rPr>
                  <a:t>把他们的和加入到这堆数里</a:t>
                </a:r>
                <a:r>
                  <a:rPr lang="en-US" altLang="zh-CN" sz="2000" dirty="0">
                    <a:solidFill>
                      <a:prstClr val="black"/>
                    </a:solidFill>
                  </a:rPr>
                  <a:t>,</a:t>
                </a:r>
                <a:r>
                  <a:rPr lang="zh-CN" altLang="en-US" sz="2000" dirty="0">
                    <a:solidFill>
                      <a:prstClr val="black"/>
                    </a:solidFill>
                  </a:rPr>
                  <a:t>这两个数不会消失</a:t>
                </a:r>
                <a:endParaRPr lang="en-US" altLang="zh-CN" sz="2000" dirty="0">
                  <a:solidFill>
                    <a:prstClr val="black"/>
                  </a:solidFill>
                </a:endParaRPr>
              </a:p>
              <a:p>
                <a:pPr marL="228600" lvl="0" indent="-228600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prstClr val="black"/>
                    </a:solidFill>
                  </a:rPr>
                  <a:t>求这堆数在操作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000" dirty="0">
                    <a:solidFill>
                      <a:prstClr val="black"/>
                    </a:solidFill>
                  </a:rPr>
                  <a:t>次后的和的最大值</a:t>
                </a:r>
                <a:endParaRPr lang="en-US" altLang="zh-CN" sz="2000" dirty="0">
                  <a:solidFill>
                    <a:prstClr val="black"/>
                  </a:solidFill>
                </a:endParaRPr>
              </a:p>
              <a:p>
                <a:pPr marL="228600" lvl="0" indent="-228600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其中</m:t>
                    </m:r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endParaRPr lang="en-US" altLang="zh-CN" sz="1400" dirty="0">
                  <a:latin typeface="微软雅黑" charset="0"/>
                  <a:ea typeface="微软雅黑" charset="0"/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534" y="716104"/>
                <a:ext cx="7069183" cy="1976054"/>
              </a:xfrm>
              <a:prstGeom prst="rect">
                <a:avLst/>
              </a:prstGeom>
              <a:blipFill rotWithShape="0">
                <a:blip r:embed="rId1"/>
                <a:stretch>
                  <a:fillRect l="-1552" t="-5231" r="-862" b="-3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cxnSp>
        <p:nvCxnSpPr>
          <p:cNvPr id="18" name="直接连接符 17"/>
          <p:cNvCxnSpPr/>
          <p:nvPr/>
        </p:nvCxnSpPr>
        <p:spPr>
          <a:xfrm>
            <a:off x="4417836" y="489552"/>
            <a:ext cx="68588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4309534" y="6527801"/>
            <a:ext cx="6979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40573" y="2176843"/>
            <a:ext cx="174702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标题 1"/>
          <p:cNvSpPr txBox="1"/>
          <p:nvPr/>
        </p:nvSpPr>
        <p:spPr>
          <a:xfrm>
            <a:off x="128934" y="3198586"/>
            <a:ext cx="3586903" cy="84201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小奇的集合</a:t>
            </a:r>
            <a:endParaRPr lang="zh-CN" altLang="en-US" dirty="0"/>
          </a:p>
        </p:txBody>
      </p:sp>
      <p:graphicFrame>
        <p:nvGraphicFramePr>
          <p:cNvPr id="16" name="对象 1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40715" y="4598035"/>
          <a:ext cx="2061845" cy="1235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1000760" imgH="613410" progId="Package">
                  <p:embed/>
                </p:oleObj>
              </mc:Choice>
              <mc:Fallback>
                <p:oleObj name="" r:id="rId2" imgW="1000760" imgH="61341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0715" y="4598035"/>
                        <a:ext cx="2061845" cy="1235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/>
          <p:nvPr/>
        </p:nvGraphicFramePr>
        <p:xfrm>
          <a:off x="4025900" y="3348355"/>
          <a:ext cx="6872605" cy="2945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4" imgW="6867525" imgH="2943225" progId="Paint.Picture">
                  <p:embed/>
                </p:oleObj>
              </mc:Choice>
              <mc:Fallback>
                <p:oleObj name="" r:id="rId4" imgW="6867525" imgH="29432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25900" y="3348355"/>
                        <a:ext cx="6872605" cy="2945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例题</a:t>
            </a:r>
            <a:r>
              <a:rPr lang="en-US" altLang="zh-CN" dirty="0" smtClean="0"/>
              <a:t>5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 Three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309534" y="716104"/>
            <a:ext cx="753463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8965">
              <a:lnSpc>
                <a:spcPct val="13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随机数生成器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08965">
              <a:lnSpc>
                <a:spcPct val="13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题目描述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Description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08965"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设置四个非负参数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m,a,c,X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[0],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按照下面的公式来生成出一系列随机数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X[n]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08965">
              <a:lnSpc>
                <a:spcPct val="13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X[ n + 1 ]=(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aX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 n ]+c)mod m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08965">
              <a:lnSpc>
                <a:spcPct val="13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输入描述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Input Description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08965"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包含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个用空格分割的整数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m, a, c, X[ 0 ], n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，其中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a, c, X[ 0 ]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是非负整数，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m, n, g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是正整数。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08965">
              <a:lnSpc>
                <a:spcPct val="13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输出描述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Output Description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08965"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输出一个数，即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X[ n ] mod 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08965">
              <a:lnSpc>
                <a:spcPct val="13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样例输入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Sample Input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08965">
              <a:lnSpc>
                <a:spcPct val="13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11 8 7 1 5 3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08965">
              <a:lnSpc>
                <a:spcPct val="13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样例输出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Sample Output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08965">
              <a:lnSpc>
                <a:spcPct val="13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08965">
              <a:lnSpc>
                <a:spcPct val="13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4417836" y="489552"/>
            <a:ext cx="68588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4309534" y="6527801"/>
            <a:ext cx="6979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40573" y="2176843"/>
            <a:ext cx="174702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558800" y="2222158"/>
            <a:ext cx="3157038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8965">
              <a:lnSpc>
                <a:spcPct val="13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08965">
              <a:lnSpc>
                <a:spcPct val="13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NOI 2012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09533" y="5201301"/>
            <a:ext cx="6979605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8965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提示：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08965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这道题与之前的题差不多，只是多了一项常数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。那么在列方程组推导时加一行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c=c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，再写出相应矩阵就可以了。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466065" y="4282306"/>
                <a:ext cx="3637305" cy="19631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608965">
                  <a:lnSpc>
                    <a:spcPct val="13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𝑐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</m:e>
                      <m:sup>
                        <m:eqArr>
                          <m:eqArr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eqArr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e/>
                        </m:eqArr>
                      </m:sup>
                    </m:sSup>
                  </m:oMath>
                </a14:m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×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r>
                                <a:rPr lang="en-US" altLang="zh-CN" sz="2400" b="0" i="1" baseline="-2500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r>
                                <a:rPr lang="en-US" altLang="zh-CN" sz="2400" b="0" i="1" baseline="-2500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608965">
                  <a:lnSpc>
                    <a:spcPct val="130000"/>
                  </a:lnSpc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608965">
                  <a:lnSpc>
                    <a:spcPct val="130000"/>
                  </a:lnSpc>
                </a:pPr>
                <a:r>
                  <a:rPr lang="zh-CN" altLang="en-US" dirty="0"/>
                  <a:t>最后两个点答案会超</a:t>
                </a:r>
                <a:r>
                  <a:rPr lang="en-US" altLang="zh-CN" dirty="0"/>
                  <a:t>long </a:t>
                </a:r>
                <a:r>
                  <a:rPr lang="en-US" altLang="zh-CN" dirty="0" err="1"/>
                  <a:t>long</a:t>
                </a:r>
                <a:r>
                  <a:rPr lang="zh-CN" altLang="en-US" dirty="0"/>
                  <a:t>，将乘法改为倍增加法，边加边取模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65" y="4282306"/>
                <a:ext cx="3637305" cy="1963166"/>
              </a:xfrm>
              <a:prstGeom prst="rect">
                <a:avLst/>
              </a:prstGeom>
              <a:blipFill rotWithShape="0">
                <a:blip r:embed="rId1"/>
                <a:stretch>
                  <a:fillRect l="-1340" r="-1508" b="-18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类似题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 Three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417836" y="593450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2400" b="1" dirty="0" smtClean="0">
                <a:ea typeface="微软雅黑" panose="020B0503020204020204" pitchFamily="34" charset="-122"/>
              </a:rPr>
              <a:t>来看几道类似题</a:t>
            </a:r>
            <a:endParaRPr lang="zh-CN" altLang="en-US" sz="2400" b="1" dirty="0"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417836" y="1055115"/>
            <a:ext cx="7069183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8965">
              <a:lnSpc>
                <a:spcPct val="130000"/>
              </a:lnSpc>
            </a:pPr>
            <a:r>
              <a:rPr lang="en-US" altLang="zh-CN" sz="2000" dirty="0" smtClean="0">
                <a:solidFill>
                  <a:srgbClr val="4F4F4F"/>
                </a:solidFill>
                <a:latin typeface="Verdana" panose="020B0604030504040204" pitchFamily="34" charset="0"/>
              </a:rPr>
              <a:t>1</a:t>
            </a:r>
            <a:r>
              <a:rPr lang="zh-CN" altLang="en-US" sz="2000" dirty="0" smtClean="0">
                <a:solidFill>
                  <a:srgbClr val="4F4F4F"/>
                </a:solidFill>
                <a:latin typeface="Verdana" panose="020B0604030504040204" pitchFamily="34" charset="0"/>
              </a:rPr>
              <a:t>、数列</a:t>
            </a:r>
            <a:r>
              <a:rPr lang="en-US" altLang="zh-CN" sz="2000" dirty="0">
                <a:solidFill>
                  <a:srgbClr val="FF0000"/>
                </a:solidFill>
                <a:latin typeface="Verdana" panose="020B0604030504040204" pitchFamily="34" charset="0"/>
              </a:rPr>
              <a:t>f[n]=f[n-1]+f[n-2],f[1]=f[2]=1</a:t>
            </a:r>
            <a:r>
              <a:rPr lang="zh-CN" altLang="en-US" sz="2000" dirty="0">
                <a:solidFill>
                  <a:srgbClr val="4F4F4F"/>
                </a:solidFill>
                <a:latin typeface="Verdana" panose="020B0604030504040204" pitchFamily="34" charset="0"/>
              </a:rPr>
              <a:t>的前</a:t>
            </a:r>
            <a:r>
              <a:rPr lang="en-US" altLang="zh-CN" sz="2000" dirty="0">
                <a:solidFill>
                  <a:srgbClr val="4F4F4F"/>
                </a:solidFill>
                <a:latin typeface="Verdana" panose="020B0604030504040204" pitchFamily="34" charset="0"/>
              </a:rPr>
              <a:t>n</a:t>
            </a:r>
            <a:r>
              <a:rPr lang="zh-CN" altLang="en-US" sz="2000" dirty="0">
                <a:solidFill>
                  <a:srgbClr val="4F4F4F"/>
                </a:solidFill>
                <a:latin typeface="Verdana" panose="020B0604030504040204" pitchFamily="34" charset="0"/>
              </a:rPr>
              <a:t>项和</a:t>
            </a:r>
            <a:r>
              <a:rPr lang="en-US" altLang="zh-CN" sz="2000" dirty="0">
                <a:solidFill>
                  <a:srgbClr val="4F4F4F"/>
                </a:solidFill>
                <a:latin typeface="Verdana" panose="020B0604030504040204" pitchFamily="34" charset="0"/>
              </a:rPr>
              <a:t>s[n]=f[1]+f[2]+……+f[n]</a:t>
            </a:r>
            <a:r>
              <a:rPr lang="zh-CN" altLang="en-US" sz="2000" dirty="0">
                <a:solidFill>
                  <a:srgbClr val="4F4F4F"/>
                </a:solidFill>
                <a:latin typeface="Verdana" panose="020B0604030504040204" pitchFamily="34" charset="0"/>
              </a:rPr>
              <a:t>的快速求法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08965">
              <a:lnSpc>
                <a:spcPct val="13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08965">
              <a:lnSpc>
                <a:spcPct val="13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>
                <a:solidFill>
                  <a:srgbClr val="4F4F4F"/>
                </a:solidFill>
                <a:latin typeface="Verdana" panose="020B0604030504040204" pitchFamily="34" charset="0"/>
              </a:rPr>
              <a:t>数列</a:t>
            </a:r>
            <a:r>
              <a:rPr lang="en-US" altLang="zh-CN" sz="2000" dirty="0">
                <a:solidFill>
                  <a:srgbClr val="FF0000"/>
                </a:solidFill>
                <a:latin typeface="Verdana" panose="020B0604030504040204" pitchFamily="34" charset="0"/>
              </a:rPr>
              <a:t>f[n]=f[n-1]+f[n-2]+n+1,f[1]=f[2]=1</a:t>
            </a:r>
            <a:r>
              <a:rPr lang="zh-CN" altLang="en-US" sz="2000" dirty="0">
                <a:solidFill>
                  <a:srgbClr val="4F4F4F"/>
                </a:solidFill>
                <a:latin typeface="Verdana" panose="020B0604030504040204" pitchFamily="34" charset="0"/>
              </a:rPr>
              <a:t>的前</a:t>
            </a:r>
            <a:r>
              <a:rPr lang="en-US" altLang="zh-CN" sz="2000" dirty="0">
                <a:solidFill>
                  <a:srgbClr val="4F4F4F"/>
                </a:solidFill>
                <a:latin typeface="Verdana" panose="020B0604030504040204" pitchFamily="34" charset="0"/>
              </a:rPr>
              <a:t>n</a:t>
            </a:r>
            <a:r>
              <a:rPr lang="zh-CN" altLang="en-US" sz="2000" dirty="0">
                <a:solidFill>
                  <a:srgbClr val="4F4F4F"/>
                </a:solidFill>
                <a:latin typeface="Verdana" panose="020B0604030504040204" pitchFamily="34" charset="0"/>
              </a:rPr>
              <a:t>项和</a:t>
            </a:r>
            <a:r>
              <a:rPr lang="en-US" altLang="zh-CN" sz="2000" dirty="0">
                <a:solidFill>
                  <a:srgbClr val="4F4F4F"/>
                </a:solidFill>
                <a:latin typeface="Verdana" panose="020B0604030504040204" pitchFamily="34" charset="0"/>
              </a:rPr>
              <a:t>s[n]=f[1]+f[2]+……+f[n]</a:t>
            </a:r>
            <a:r>
              <a:rPr lang="zh-CN" altLang="en-US" sz="2000" dirty="0">
                <a:solidFill>
                  <a:srgbClr val="4F4F4F"/>
                </a:solidFill>
                <a:latin typeface="Verdana" panose="020B0604030504040204" pitchFamily="34" charset="0"/>
              </a:rPr>
              <a:t>的快速求法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4417836" y="489552"/>
            <a:ext cx="68588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4309534" y="6527801"/>
            <a:ext cx="6979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5271210" y="3193098"/>
                <a:ext cx="6730290" cy="20638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608965">
                  <a:lnSpc>
                    <a:spcPct val="130000"/>
                  </a:lnSpc>
                </a:pPr>
                <a:r>
                  <a:rPr lang="en-US" altLang="zh-CN" sz="2000" dirty="0" smtClean="0">
                    <a:solidFill>
                      <a:srgbClr val="4F4F4F"/>
                    </a:solidFill>
                    <a:latin typeface="Verdana" panose="020B0604030504040204" pitchFamily="34" charset="0"/>
                  </a:rPr>
                  <a:t>2</a:t>
                </a:r>
                <a:r>
                  <a:rPr lang="zh-CN" altLang="en-US" sz="2000" dirty="0" smtClean="0">
                    <a:solidFill>
                      <a:srgbClr val="4F4F4F"/>
                    </a:solidFill>
                    <a:latin typeface="Verdana" panose="020B0604030504040204" pitchFamily="34" charset="0"/>
                  </a:rPr>
                  <a:t>、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000" i="1" smtClean="0">
                            <a:solidFill>
                              <a:srgbClr val="4F4F4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b="0" i="1" smtClean="0">
                                <a:solidFill>
                                  <a:srgbClr val="4F4F4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000" b="0" i="1" smtClean="0">
                        <a:solidFill>
                          <a:srgbClr val="4F4F4F"/>
                        </a:solidFill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solidFill>
                              <a:srgbClr val="4F4F4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b="0" i="1" smtClean="0">
                                <a:solidFill>
                                  <a:srgbClr val="4F4F4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000" b="0" i="1" smtClean="0">
                                      <a:solidFill>
                                        <a:srgbClr val="4F4F4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000" b="0" i="1" smtClean="0">
                                      <a:solidFill>
                                        <a:srgbClr val="4F4F4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rgbClr val="4F4F4F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000" b="0" i="1" smtClean="0">
                                      <a:solidFill>
                                        <a:srgbClr val="4F4F4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4F4F4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rgbClr val="4F4F4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altLang="zh-CN" sz="2000" b="0" i="1" smtClean="0">
                                      <a:solidFill>
                                        <a:srgbClr val="4F4F4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4F4F4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rgbClr val="4F4F4F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000" b="0" i="1" smtClean="0">
                        <a:solidFill>
                          <a:srgbClr val="4F4F4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solidFill>
                              <a:srgbClr val="4F4F4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b="0" i="1" smtClean="0">
                                <a:solidFill>
                                  <a:srgbClr val="4F4F4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000" b="0" i="1" smtClean="0">
                                      <a:solidFill>
                                        <a:srgbClr val="4F4F4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000" b="0" i="1" smtClean="0">
                                      <a:solidFill>
                                        <a:srgbClr val="4F4F4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rgbClr val="4F4F4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000" b="0" i="1" smtClean="0">
                                      <a:solidFill>
                                        <a:srgbClr val="4F4F4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4F4F4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altLang="zh-CN" sz="2000" b="0" i="1" smtClean="0">
                                      <a:solidFill>
                                        <a:srgbClr val="4F4F4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4F4F4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rgbClr val="4F4F4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210" y="3193098"/>
                <a:ext cx="6730290" cy="2063898"/>
              </a:xfrm>
              <a:prstGeom prst="rect">
                <a:avLst/>
              </a:prstGeom>
              <a:blipFill rotWithShape="0">
                <a:blip r:embed="rId1"/>
                <a:stretch>
                  <a:fillRect l="-9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0" y="3659134"/>
                <a:ext cx="5156694" cy="13640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608965">
                  <a:lnSpc>
                    <a:spcPct val="130000"/>
                  </a:lnSpc>
                </a:pPr>
                <a:r>
                  <a:rPr lang="en-US" altLang="zh-CN" sz="2000" dirty="0" smtClean="0">
                    <a:solidFill>
                      <a:srgbClr val="4F4F4F"/>
                    </a:solidFill>
                    <a:latin typeface="Verdana" panose="020B0604030504040204" pitchFamily="34" charset="0"/>
                  </a:rPr>
                  <a:t>1</a:t>
                </a:r>
                <a:r>
                  <a:rPr lang="zh-CN" altLang="en-US" sz="2000" dirty="0" smtClean="0">
                    <a:solidFill>
                      <a:srgbClr val="4F4F4F"/>
                    </a:solidFill>
                    <a:latin typeface="Verdana" panose="020B0604030504040204" pitchFamily="34" charset="0"/>
                  </a:rPr>
                  <a:t>、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000" i="1" smtClean="0">
                            <a:solidFill>
                              <a:srgbClr val="4F4F4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b="0" i="1" smtClean="0">
                                <a:solidFill>
                                  <a:srgbClr val="4F4F4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000" b="0" i="1" smtClean="0">
                        <a:solidFill>
                          <a:srgbClr val="4F4F4F"/>
                        </a:solidFill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solidFill>
                              <a:srgbClr val="4F4F4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b="0" i="1" smtClean="0">
                                <a:solidFill>
                                  <a:srgbClr val="4F4F4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−2)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−2)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000" b="0" i="1" smtClean="0">
                        <a:solidFill>
                          <a:srgbClr val="4F4F4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solidFill>
                              <a:srgbClr val="4F4F4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b="0" i="1" smtClean="0">
                                <a:solidFill>
                                  <a:srgbClr val="4F4F4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4F4F4F"/>
                                  </a:solidFill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59134"/>
                <a:ext cx="5156694" cy="1364028"/>
              </a:xfrm>
              <a:prstGeom prst="rect">
                <a:avLst/>
              </a:prstGeom>
              <a:blipFill rotWithShape="0">
                <a:blip r:embed="rId2"/>
                <a:stretch>
                  <a:fillRect l="-1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例题</a:t>
            </a:r>
            <a:r>
              <a:rPr lang="en-US" altLang="zh-CN" dirty="0" smtClean="0"/>
              <a:t>6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 Three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417836" y="59345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2400" b="1" dirty="0" smtClean="0">
                <a:ea typeface="微软雅黑" panose="020B0503020204020204" pitchFamily="34" charset="-122"/>
              </a:rPr>
              <a:t>题意</a:t>
            </a:r>
            <a:endParaRPr lang="zh-CN" altLang="en-US" sz="2400" b="1" dirty="0"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4417836" y="1055115"/>
                <a:ext cx="7069183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/>
                  <a:t>长度为</a:t>
                </a:r>
                <a:r>
                  <a:rPr lang="en-US" altLang="zh-CN" sz="2000" dirty="0"/>
                  <a:t>L</a:t>
                </a:r>
                <a:r>
                  <a:rPr lang="zh-CN" altLang="en-US" sz="2000" dirty="0"/>
                  <a:t>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zh-CN" altLang="en-US" sz="2000" dirty="0"/>
                  <a:t>个</a:t>
                </a:r>
                <a:r>
                  <a:rPr lang="en-US" altLang="zh-CN" sz="2000" dirty="0"/>
                  <a:t>01</a:t>
                </a:r>
                <a:r>
                  <a:rPr lang="zh-CN" altLang="en-US" sz="2000" dirty="0"/>
                  <a:t>串中不包含“</a:t>
                </a:r>
                <a:r>
                  <a:rPr lang="en-US" altLang="zh-CN" sz="2000" dirty="0"/>
                  <a:t>101</a:t>
                </a:r>
                <a:r>
                  <a:rPr lang="zh-CN" altLang="en-US" sz="2000" dirty="0"/>
                  <a:t>”、“</a:t>
                </a:r>
                <a:r>
                  <a:rPr lang="en-US" altLang="zh-CN" sz="2000" dirty="0"/>
                  <a:t>111</a:t>
                </a:r>
                <a:r>
                  <a:rPr lang="zh-CN" altLang="en-US" sz="2000" dirty="0"/>
                  <a:t>”子串的串的个数</a:t>
                </a:r>
                <a:r>
                  <a:rPr lang="en-US" altLang="zh-CN" sz="2000" dirty="0"/>
                  <a:t>mod m</a:t>
                </a:r>
                <a:r>
                  <a:rPr lang="zh-CN" altLang="en-US" sz="2000" dirty="0"/>
                  <a:t>，数据有多组，</a:t>
                </a:r>
                <a:r>
                  <a:rPr lang="en-US" altLang="zh-CN" sz="2000" dirty="0"/>
                  <a:t>1&lt;=L&lt;=10</a:t>
                </a:r>
                <a:r>
                  <a:rPr lang="en-US" altLang="zh-CN" sz="2000" baseline="30000" dirty="0"/>
                  <a:t>6</a:t>
                </a:r>
                <a:r>
                  <a:rPr lang="zh-CN" altLang="en-US" sz="2000" dirty="0"/>
                  <a:t>，</a:t>
                </a:r>
                <a:r>
                  <a:rPr lang="en-US" altLang="zh-CN" sz="2000" dirty="0"/>
                  <a:t>1&lt;=m&lt;=30.(</a:t>
                </a:r>
                <a:r>
                  <a:rPr lang="zh-CN" altLang="en-US" sz="2000" dirty="0"/>
                  <a:t>数据组数可能会比较大</a:t>
                </a:r>
                <a:r>
                  <a:rPr lang="en-US" altLang="zh-CN" sz="2000" dirty="0" smtClean="0"/>
                  <a:t>)</a:t>
                </a:r>
                <a:endParaRPr lang="en-US" altLang="zh-CN" sz="2000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836" y="1055115"/>
                <a:ext cx="7069183" cy="1015663"/>
              </a:xfrm>
              <a:prstGeom prst="rect">
                <a:avLst/>
              </a:prstGeom>
              <a:blipFill rotWithShape="0">
                <a:blip r:embed="rId1"/>
                <a:stretch>
                  <a:fillRect l="-949" t="-2994" r="-863" b="-9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cxnSp>
        <p:nvCxnSpPr>
          <p:cNvPr id="18" name="直接连接符 17"/>
          <p:cNvCxnSpPr/>
          <p:nvPr/>
        </p:nvCxnSpPr>
        <p:spPr>
          <a:xfrm>
            <a:off x="4417836" y="489552"/>
            <a:ext cx="68588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4309534" y="6527801"/>
            <a:ext cx="6979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内容占位符 2"/>
          <p:cNvSpPr txBox="1"/>
          <p:nvPr/>
        </p:nvSpPr>
        <p:spPr>
          <a:xfrm>
            <a:off x="558800" y="2321354"/>
            <a:ext cx="5693410" cy="4355037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 smtClean="0"/>
              <a:t>递推：</a:t>
            </a:r>
            <a:endParaRPr lang="en-US" altLang="zh-CN" sz="1800" dirty="0" smtClean="0"/>
          </a:p>
          <a:p>
            <a:r>
              <a:rPr lang="zh-CN" altLang="en-US" sz="1800" dirty="0" smtClean="0"/>
              <a:t>设</a:t>
            </a:r>
            <a:r>
              <a:rPr lang="en-US" altLang="zh-CN" sz="1800" dirty="0" smtClean="0"/>
              <a:t>f[</a:t>
            </a:r>
            <a:r>
              <a:rPr lang="en-US" altLang="zh-CN" sz="1800" dirty="0" err="1" smtClean="0"/>
              <a:t>i</a:t>
            </a:r>
            <a:r>
              <a:rPr lang="en-US" altLang="zh-CN" sz="1800" dirty="0" smtClean="0"/>
              <a:t>][0]</a:t>
            </a:r>
            <a:r>
              <a:rPr lang="zh-CN" altLang="en-US" sz="1800" dirty="0" smtClean="0"/>
              <a:t>表示长度为</a:t>
            </a:r>
            <a:r>
              <a:rPr lang="en-US" altLang="zh-CN" sz="1800" dirty="0" err="1" smtClean="0"/>
              <a:t>i</a:t>
            </a:r>
            <a:r>
              <a:rPr lang="zh-CN" altLang="en-US" sz="1800" dirty="0" smtClean="0"/>
              <a:t>的以</a:t>
            </a:r>
            <a:r>
              <a:rPr lang="en-US" altLang="zh-CN" sz="1800" dirty="0" smtClean="0"/>
              <a:t>00</a:t>
            </a:r>
            <a:r>
              <a:rPr lang="zh-CN" altLang="en-US" sz="1800" dirty="0" smtClean="0"/>
              <a:t>结尾的合法串的个数</a:t>
            </a:r>
            <a:endParaRPr lang="en-US" altLang="zh-CN" sz="1800" dirty="0" smtClean="0"/>
          </a:p>
          <a:p>
            <a:r>
              <a:rPr lang="zh-CN" altLang="en-US" sz="1800" dirty="0" smtClean="0"/>
              <a:t>设</a:t>
            </a:r>
            <a:r>
              <a:rPr lang="en-US" altLang="zh-CN" sz="1800" dirty="0" smtClean="0"/>
              <a:t>f[</a:t>
            </a:r>
            <a:r>
              <a:rPr lang="en-US" altLang="zh-CN" sz="1800" dirty="0" err="1" smtClean="0"/>
              <a:t>i</a:t>
            </a:r>
            <a:r>
              <a:rPr lang="en-US" altLang="zh-CN" sz="1800" dirty="0" smtClean="0"/>
              <a:t>][1]</a:t>
            </a:r>
            <a:r>
              <a:rPr lang="zh-CN" altLang="en-US" sz="1800" dirty="0" smtClean="0"/>
              <a:t>表示长度为</a:t>
            </a:r>
            <a:r>
              <a:rPr lang="en-US" altLang="zh-CN" sz="1800" dirty="0" err="1" smtClean="0"/>
              <a:t>i</a:t>
            </a:r>
            <a:r>
              <a:rPr lang="zh-CN" altLang="en-US" sz="1800" dirty="0" smtClean="0"/>
              <a:t>的以</a:t>
            </a:r>
            <a:r>
              <a:rPr lang="en-US" altLang="zh-CN" sz="1800" dirty="0" smtClean="0"/>
              <a:t>01</a:t>
            </a:r>
            <a:r>
              <a:rPr lang="zh-CN" altLang="en-US" sz="1800" dirty="0" smtClean="0"/>
              <a:t>结尾的合法串的个数</a:t>
            </a:r>
            <a:endParaRPr lang="en-US" altLang="zh-CN" sz="1800" dirty="0" smtClean="0"/>
          </a:p>
          <a:p>
            <a:r>
              <a:rPr lang="zh-CN" altLang="en-US" sz="1800" dirty="0" smtClean="0"/>
              <a:t>设</a:t>
            </a:r>
            <a:r>
              <a:rPr lang="en-US" altLang="zh-CN" sz="1800" dirty="0" smtClean="0"/>
              <a:t>f[</a:t>
            </a:r>
            <a:r>
              <a:rPr lang="en-US" altLang="zh-CN" sz="1800" dirty="0" err="1" smtClean="0"/>
              <a:t>i</a:t>
            </a:r>
            <a:r>
              <a:rPr lang="en-US" altLang="zh-CN" sz="1800" dirty="0" smtClean="0"/>
              <a:t>][2]</a:t>
            </a:r>
            <a:r>
              <a:rPr lang="zh-CN" altLang="en-US" sz="1800" dirty="0" smtClean="0"/>
              <a:t>表示长度为</a:t>
            </a:r>
            <a:r>
              <a:rPr lang="en-US" altLang="zh-CN" sz="1800" dirty="0" err="1" smtClean="0"/>
              <a:t>i</a:t>
            </a:r>
            <a:r>
              <a:rPr lang="zh-CN" altLang="en-US" sz="1800" dirty="0" smtClean="0"/>
              <a:t>的以</a:t>
            </a:r>
            <a:r>
              <a:rPr lang="en-US" altLang="zh-CN" sz="1800" dirty="0" smtClean="0"/>
              <a:t>10</a:t>
            </a:r>
            <a:r>
              <a:rPr lang="zh-CN" altLang="en-US" sz="1800" dirty="0" smtClean="0"/>
              <a:t>结尾的合法串的个数</a:t>
            </a:r>
            <a:endParaRPr lang="en-US" altLang="zh-CN" sz="1800" dirty="0" smtClean="0"/>
          </a:p>
          <a:p>
            <a:r>
              <a:rPr lang="zh-CN" altLang="en-US" sz="1800" dirty="0" smtClean="0"/>
              <a:t>设</a:t>
            </a:r>
            <a:r>
              <a:rPr lang="en-US" altLang="zh-CN" sz="1800" dirty="0" smtClean="0"/>
              <a:t>f[</a:t>
            </a:r>
            <a:r>
              <a:rPr lang="en-US" altLang="zh-CN" sz="1800" dirty="0" err="1" smtClean="0"/>
              <a:t>i</a:t>
            </a:r>
            <a:r>
              <a:rPr lang="en-US" altLang="zh-CN" sz="1800" dirty="0" smtClean="0"/>
              <a:t>][3]</a:t>
            </a:r>
            <a:r>
              <a:rPr lang="zh-CN" altLang="en-US" sz="1800" dirty="0" smtClean="0"/>
              <a:t>表示长度为</a:t>
            </a:r>
            <a:r>
              <a:rPr lang="en-US" altLang="zh-CN" sz="1800" dirty="0" err="1" smtClean="0"/>
              <a:t>i</a:t>
            </a:r>
            <a:r>
              <a:rPr lang="zh-CN" altLang="en-US" sz="1800" dirty="0" smtClean="0"/>
              <a:t>的以</a:t>
            </a:r>
            <a:r>
              <a:rPr lang="en-US" altLang="zh-CN" sz="1800" dirty="0" smtClean="0"/>
              <a:t>11</a:t>
            </a:r>
            <a:r>
              <a:rPr lang="zh-CN" altLang="en-US" sz="1800" dirty="0" smtClean="0"/>
              <a:t>结尾的合法串的个数</a:t>
            </a:r>
            <a:endParaRPr lang="en-US" altLang="zh-CN" sz="1800" dirty="0" smtClean="0"/>
          </a:p>
          <a:p>
            <a:r>
              <a:rPr lang="en-US" altLang="zh-CN" sz="1800" dirty="0" smtClean="0"/>
              <a:t>f[</a:t>
            </a:r>
            <a:r>
              <a:rPr lang="en-US" altLang="zh-CN" sz="1800" dirty="0" err="1" smtClean="0"/>
              <a:t>i</a:t>
            </a:r>
            <a:r>
              <a:rPr lang="en-US" altLang="zh-CN" sz="1800" dirty="0" smtClean="0"/>
              <a:t>][0] = f[i-1][0]+f[i-1][2];</a:t>
            </a:r>
            <a:endParaRPr lang="en-US" altLang="zh-CN" sz="1800" dirty="0" smtClean="0"/>
          </a:p>
          <a:p>
            <a:r>
              <a:rPr lang="en-US" altLang="zh-CN" sz="1800" dirty="0" smtClean="0"/>
              <a:t>f[</a:t>
            </a:r>
            <a:r>
              <a:rPr lang="en-US" altLang="zh-CN" sz="1800" dirty="0" err="1" smtClean="0"/>
              <a:t>i</a:t>
            </a:r>
            <a:r>
              <a:rPr lang="en-US" altLang="zh-CN" sz="1800" dirty="0" smtClean="0"/>
              <a:t>][1] = f[i-1][0];</a:t>
            </a:r>
            <a:endParaRPr lang="en-US" altLang="zh-CN" sz="1800" dirty="0" smtClean="0"/>
          </a:p>
          <a:p>
            <a:r>
              <a:rPr lang="en-US" altLang="zh-CN" sz="1800" dirty="0" smtClean="0"/>
              <a:t>f[</a:t>
            </a:r>
            <a:r>
              <a:rPr lang="en-US" altLang="zh-CN" sz="1800" dirty="0" err="1" smtClean="0"/>
              <a:t>i</a:t>
            </a:r>
            <a:r>
              <a:rPr lang="en-US" altLang="zh-CN" sz="1800" dirty="0" smtClean="0"/>
              <a:t>][2] = f[i-1][1]+f[i-1][3];</a:t>
            </a:r>
            <a:endParaRPr lang="en-US" altLang="zh-CN" sz="1800" dirty="0" smtClean="0"/>
          </a:p>
          <a:p>
            <a:r>
              <a:rPr lang="en-US" altLang="zh-CN" sz="1800" dirty="0" smtClean="0"/>
              <a:t>f[</a:t>
            </a:r>
            <a:r>
              <a:rPr lang="en-US" altLang="zh-CN" sz="1800" dirty="0" err="1" smtClean="0"/>
              <a:t>i</a:t>
            </a:r>
            <a:r>
              <a:rPr lang="en-US" altLang="zh-CN" sz="1800" dirty="0" smtClean="0"/>
              <a:t>][3] = f[i-1][1];</a:t>
            </a:r>
            <a:endParaRPr lang="en-US" altLang="zh-CN" sz="1800" dirty="0" smtClean="0"/>
          </a:p>
          <a:p>
            <a:r>
              <a:rPr lang="zh-CN" altLang="en-US" sz="1800" dirty="0" smtClean="0"/>
              <a:t>设数据组数为</a:t>
            </a:r>
            <a:r>
              <a:rPr lang="en-US" altLang="zh-CN" sz="1800" dirty="0" smtClean="0"/>
              <a:t>T</a:t>
            </a:r>
            <a:r>
              <a:rPr lang="zh-CN" altLang="en-US" sz="1800" dirty="0" smtClean="0"/>
              <a:t>，时间复杂度为</a:t>
            </a:r>
            <a:r>
              <a:rPr lang="en-US" altLang="zh-CN" sz="1800" dirty="0" smtClean="0"/>
              <a:t>O(TL)</a:t>
            </a:r>
            <a:endParaRPr lang="en-US" altLang="zh-CN" sz="1800" dirty="0" smtClean="0"/>
          </a:p>
          <a:p>
            <a:r>
              <a:rPr lang="zh-CN" altLang="en-US" sz="1800" dirty="0" smtClean="0"/>
              <a:t>考虑到</a:t>
            </a:r>
            <a:r>
              <a:rPr lang="en-US" altLang="zh-CN" sz="1800" dirty="0" smtClean="0"/>
              <a:t>T</a:t>
            </a:r>
            <a:r>
              <a:rPr lang="zh-CN" altLang="en-US" sz="1800" dirty="0" smtClean="0"/>
              <a:t>可能会</a:t>
            </a:r>
            <a:r>
              <a:rPr lang="en-US" altLang="zh-CN" sz="1800" dirty="0" smtClean="0"/>
              <a:t>&gt;=1000</a:t>
            </a:r>
            <a:r>
              <a:rPr lang="zh-CN" altLang="en-US" sz="1800" dirty="0" smtClean="0"/>
              <a:t>，我们还需要对算法进行改进</a:t>
            </a:r>
            <a:endParaRPr lang="en-US" altLang="zh-CN" sz="18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330" y="3035935"/>
            <a:ext cx="4561205" cy="20993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快速幂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 </a:t>
            </a:r>
            <a:r>
              <a:rPr lang="en-US" altLang="zh-CN" dirty="0" smtClean="0"/>
              <a:t>One</a:t>
            </a:r>
            <a:endParaRPr lang="zh-CN" altLang="en-US" dirty="0"/>
          </a:p>
        </p:txBody>
      </p:sp>
      <p:cxnSp>
        <p:nvCxnSpPr>
          <p:cNvPr id="91" name="直接连接符 90"/>
          <p:cNvCxnSpPr/>
          <p:nvPr/>
        </p:nvCxnSpPr>
        <p:spPr>
          <a:xfrm>
            <a:off x="640573" y="2245699"/>
            <a:ext cx="174702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330716" y="489552"/>
            <a:ext cx="74596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640573" y="4562856"/>
            <a:ext cx="1980029" cy="5979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非递归写法</a:t>
            </a:r>
            <a:endParaRPr lang="zh-CN" altLang="en-US" sz="28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208910" y="632137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2400" b="1" dirty="0" smtClean="0">
                <a:ea typeface="微软雅黑" panose="020B0503020204020204" pitchFamily="34" charset="-122"/>
              </a:rPr>
              <a:t>分析</a:t>
            </a:r>
            <a:endParaRPr lang="zh-CN" altLang="en-US" sz="2400" b="1" dirty="0"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208436" y="1387629"/>
            <a:ext cx="2958459" cy="5231784"/>
            <a:chOff x="4208436" y="1387629"/>
            <a:chExt cx="2958459" cy="5231784"/>
          </a:xfrm>
        </p:grpSpPr>
        <p:sp>
          <p:nvSpPr>
            <p:cNvPr id="36" name="矩形 35"/>
            <p:cNvSpPr/>
            <p:nvPr/>
          </p:nvSpPr>
          <p:spPr>
            <a:xfrm>
              <a:off x="4208436" y="1387629"/>
              <a:ext cx="2958459" cy="4124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8965">
                <a:lnSpc>
                  <a:spcPct val="130000"/>
                </a:lnSpc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快速幂还可以写成非递归形式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208910" y="2506299"/>
              <a:ext cx="2957985" cy="4113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long </a:t>
              </a:r>
              <a:r>
                <a:rPr lang="en-US" altLang="zh-CN" sz="1200" kern="0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long</a:t>
              </a:r>
              <a:r>
                <a:rPr lang="en-US" altLang="zh-CN" sz="1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</a:t>
              </a:r>
              <a:r>
                <a:rPr lang="en-US" altLang="zh-CN" sz="1200" kern="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FastPower</a:t>
              </a: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(</a:t>
              </a:r>
              <a:r>
                <a:rPr lang="en-US" altLang="zh-CN" sz="1200" kern="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int</a:t>
              </a: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a, </a:t>
              </a:r>
              <a:r>
                <a:rPr lang="en-US" altLang="zh-CN" sz="1200" kern="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int</a:t>
              </a: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n, </a:t>
              </a:r>
              <a:r>
                <a:rPr lang="en-US" altLang="zh-CN" sz="1200" kern="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int</a:t>
              </a: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p)</a:t>
              </a:r>
              <a:endPara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{</a:t>
              </a:r>
              <a:endPara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</a:t>
              </a: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 long </a:t>
              </a:r>
              <a:r>
                <a:rPr lang="en-US" altLang="zh-CN" sz="1200" kern="0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long</a:t>
              </a:r>
              <a:r>
                <a:rPr lang="en-US" altLang="zh-CN" sz="1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</a:t>
              </a:r>
              <a:r>
                <a:rPr lang="en-US" altLang="zh-CN" sz="1200" kern="0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ans</a:t>
              </a:r>
              <a:r>
                <a:rPr lang="en-US" altLang="zh-CN" sz="1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= 1;</a:t>
              </a:r>
              <a:endPara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</a:t>
              </a: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 a </a:t>
              </a:r>
              <a:r>
                <a:rPr lang="en-US" altLang="zh-CN" sz="1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%= </a:t>
              </a: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p;</a:t>
              </a:r>
              <a:endPara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  while (n)</a:t>
              </a:r>
              <a:endPara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  {</a:t>
              </a:r>
              <a:endPara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       if (n </a:t>
              </a:r>
              <a:r>
                <a:rPr lang="en-US" altLang="zh-CN" sz="1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% 2 == 1)</a:t>
              </a:r>
              <a:endPara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            </a:t>
              </a:r>
              <a:r>
                <a:rPr lang="en-US" altLang="zh-CN" sz="1200" kern="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ans</a:t>
              </a: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</a:t>
              </a:r>
              <a:r>
                <a:rPr lang="en-US" altLang="zh-CN" sz="1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= (</a:t>
              </a:r>
              <a:r>
                <a:rPr lang="en-US" altLang="zh-CN" sz="1200" kern="0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ans</a:t>
              </a:r>
              <a:r>
                <a:rPr lang="en-US" altLang="zh-CN" sz="1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*a) % </a:t>
              </a: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p;</a:t>
              </a:r>
              <a:endPara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       n </a:t>
              </a:r>
              <a:r>
                <a:rPr lang="en-US" altLang="zh-CN" sz="1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/= 2;</a:t>
              </a:r>
              <a:endPara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       a </a:t>
              </a:r>
              <a:r>
                <a:rPr lang="en-US" altLang="zh-CN" sz="1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= (a*a) % </a:t>
              </a: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p;</a:t>
              </a:r>
              <a:endPara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  }</a:t>
              </a:r>
              <a:endPara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  return </a:t>
              </a:r>
              <a:r>
                <a:rPr lang="en-US" altLang="zh-CN" sz="1200" kern="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ans</a:t>
              </a: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% p;</a:t>
              </a:r>
              <a:endPara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}</a:t>
              </a:r>
              <a:endPara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640573" y="2743200"/>
            <a:ext cx="2023311" cy="16096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求</a:t>
            </a:r>
            <a:r>
              <a:rPr lang="en-US" altLang="zh-CN" sz="3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lang="en-US" altLang="zh-CN" sz="3600" kern="0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 </a:t>
            </a:r>
            <a:r>
              <a:rPr lang="en-US" altLang="zh-CN" sz="3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% p</a:t>
            </a:r>
            <a:endParaRPr lang="en-US" altLang="zh-CN" sz="3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的值</a:t>
            </a:r>
            <a:endParaRPr lang="zh-CN" altLang="en-US" sz="3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626096" y="1212955"/>
            <a:ext cx="4315968" cy="5112851"/>
            <a:chOff x="7626096" y="1212955"/>
            <a:chExt cx="4315968" cy="5112851"/>
          </a:xfrm>
        </p:grpSpPr>
        <p:sp>
          <p:nvSpPr>
            <p:cNvPr id="33" name="矩形 32"/>
            <p:cNvSpPr/>
            <p:nvPr/>
          </p:nvSpPr>
          <p:spPr>
            <a:xfrm>
              <a:off x="7762404" y="1212955"/>
              <a:ext cx="3804756" cy="1052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8965">
                <a:lnSpc>
                  <a:spcPct val="130000"/>
                </a:lnSpc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还可以利用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的二进制形式来理解快速幂</a:t>
              </a:r>
              <a:endPara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defTabSz="608965">
                <a:lnSpc>
                  <a:spcPct val="130000"/>
                </a:lnSpc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例如求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en-US" altLang="zh-CN" sz="1600" baseline="30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13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13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的二进制是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1101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，则</a:t>
              </a:r>
              <a:endPara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defTabSz="608965">
                <a:lnSpc>
                  <a:spcPct val="130000"/>
                </a:lnSpc>
              </a:pP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en-US" altLang="zh-CN" sz="1600" baseline="30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13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=a</a:t>
              </a:r>
              <a:r>
                <a:rPr lang="zh-CN" altLang="en-US" sz="1600" baseline="30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600" baseline="30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2^0+2^2+2^3</a:t>
              </a:r>
              <a:r>
                <a:rPr lang="zh-CN" altLang="en-US" sz="1600" baseline="30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=a</a:t>
              </a:r>
              <a:r>
                <a:rPr lang="en-US" altLang="zh-CN" sz="1600" baseline="30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en-US" altLang="zh-CN" sz="1600" baseline="30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en-US" altLang="zh-CN" sz="1600" baseline="30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en-US" altLang="zh-CN" sz="1600" baseline="30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7626096" y="2506299"/>
              <a:ext cx="4315968" cy="3819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long </a:t>
              </a:r>
              <a:r>
                <a:rPr lang="en-US" altLang="zh-CN" sz="1200" kern="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long</a:t>
              </a: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</a:t>
              </a:r>
              <a:r>
                <a:rPr lang="en-US" altLang="zh-CN" sz="1200" kern="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poww</a:t>
              </a: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(long </a:t>
              </a:r>
              <a:r>
                <a:rPr lang="en-US" altLang="zh-CN" sz="1200" kern="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long</a:t>
              </a: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a, long </a:t>
              </a:r>
              <a:r>
                <a:rPr lang="en-US" altLang="zh-CN" sz="1200" kern="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long</a:t>
              </a: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n, long </a:t>
              </a:r>
              <a:r>
                <a:rPr lang="en-US" altLang="zh-CN" sz="1200" kern="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long</a:t>
              </a: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p) </a:t>
              </a:r>
              <a:endParaRPr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{</a:t>
              </a:r>
              <a:endParaRPr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  long </a:t>
              </a:r>
              <a:r>
                <a:rPr lang="en-US" altLang="zh-CN" sz="1200" kern="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long</a:t>
              </a: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</a:t>
              </a:r>
              <a:r>
                <a:rPr lang="en-US" altLang="zh-CN" sz="1200" kern="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ans</a:t>
              </a: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= 1, base = a;</a:t>
              </a:r>
              <a:endParaRPr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  while (n != 0) </a:t>
              </a:r>
              <a:endParaRPr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  {</a:t>
              </a:r>
              <a:endParaRPr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      if ((n &amp; 1) != 0)        //&amp;</a:t>
              </a:r>
              <a:r>
                <a:rPr lang="zh-CN" altLang="en-US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是取</a:t>
              </a: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n</a:t>
              </a:r>
              <a:r>
                <a:rPr lang="zh-CN" altLang="en-US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的二进制最后一位数字</a:t>
              </a:r>
              <a:endParaRPr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           </a:t>
              </a:r>
              <a:r>
                <a:rPr lang="en-US" altLang="zh-CN" sz="1200" kern="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ans</a:t>
              </a: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= (</a:t>
              </a:r>
              <a:r>
                <a:rPr lang="en-US" altLang="zh-CN" sz="1200" kern="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ans</a:t>
              </a: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* base) % p;</a:t>
              </a:r>
              <a:endParaRPr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      base = </a:t>
              </a:r>
              <a:r>
                <a:rPr lang="en-US" altLang="zh-CN" sz="1200" kern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(base * base) % p</a:t>
              </a: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;</a:t>
              </a:r>
              <a:endParaRPr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      n &gt;&gt;= 1;               //&gt;&gt;</a:t>
              </a:r>
              <a:r>
                <a:rPr lang="zh-CN" altLang="en-US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是去掉</a:t>
              </a: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n</a:t>
              </a:r>
              <a:r>
                <a:rPr lang="zh-CN" altLang="en-US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的二进制最低一位</a:t>
              </a:r>
              <a:endParaRPr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   }</a:t>
              </a:r>
              <a:endParaRPr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  return </a:t>
              </a:r>
              <a:r>
                <a:rPr lang="en-US" altLang="zh-CN" sz="1200" kern="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ans</a:t>
              </a: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% p;</a:t>
              </a:r>
              <a:endParaRPr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2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}</a:t>
              </a:r>
              <a:endPara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例题</a:t>
            </a:r>
            <a:r>
              <a:rPr lang="en-US" altLang="zh-CN" dirty="0" smtClean="0"/>
              <a:t>7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 Three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417836" y="59345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2400" b="1" dirty="0" smtClean="0">
                <a:ea typeface="微软雅黑" panose="020B0503020204020204" pitchFamily="34" charset="-122"/>
              </a:rPr>
              <a:t>题意</a:t>
            </a:r>
            <a:endParaRPr lang="zh-CN" altLang="en-US" sz="2400" b="1" dirty="0"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4417836" y="1055115"/>
                <a:ext cx="7069183" cy="1534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lvl="0" indent="-228600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=(</m:t>
                    </m:r>
                    <m:nary>
                      <m:naryPr>
                        <m:chr m:val="∑"/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−1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)+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2800" dirty="0">
                  <a:solidFill>
                    <a:prstClr val="black"/>
                  </a:solidFill>
                </a:endParaRPr>
              </a:p>
              <a:p>
                <a:pPr marL="228600" lvl="0" indent="-228600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prstClr val="black"/>
                    </a:solidFill>
                  </a:rPr>
                  <a:t>给定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800" dirty="0">
                    <a:solidFill>
                      <a:prstClr val="black"/>
                    </a:solidFill>
                  </a:rPr>
                  <a:t>，求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%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( 10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+7 )</m:t>
                    </m:r>
                  </m:oMath>
                </a14:m>
                <a:endParaRPr lang="en-US" altLang="zh-CN" sz="28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228600" lvl="0" indent="-228600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18</m:t>
                        </m:r>
                      </m:sup>
                    </m:sSup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≤10</m:t>
                    </m:r>
                  </m:oMath>
                </a14:m>
                <a:endParaRPr lang="en-US" altLang="zh-CN" sz="28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836" y="1055115"/>
                <a:ext cx="7069183" cy="1534459"/>
              </a:xfrm>
              <a:prstGeom prst="rect">
                <a:avLst/>
              </a:prstGeom>
              <a:blipFill rotWithShape="0">
                <a:blip r:embed="rId1"/>
                <a:stretch>
                  <a:fillRect l="-15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cxnSp>
        <p:nvCxnSpPr>
          <p:cNvPr id="18" name="直接连接符 17"/>
          <p:cNvCxnSpPr/>
          <p:nvPr/>
        </p:nvCxnSpPr>
        <p:spPr>
          <a:xfrm>
            <a:off x="4417836" y="489552"/>
            <a:ext cx="68588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4309534" y="6527801"/>
            <a:ext cx="6979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标题 1"/>
          <p:cNvSpPr txBox="1"/>
          <p:nvPr/>
        </p:nvSpPr>
        <p:spPr>
          <a:xfrm>
            <a:off x="558800" y="2418175"/>
            <a:ext cx="2768202" cy="625608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 smtClean="0"/>
              <a:t>[SNOI2017]</a:t>
            </a:r>
            <a:r>
              <a:rPr lang="zh-CN" altLang="en-US" sz="2400" dirty="0" smtClean="0"/>
              <a:t>礼物</a:t>
            </a:r>
            <a:endParaRPr lang="zh-CN" altLang="en-US" sz="2400" dirty="0"/>
          </a:p>
        </p:txBody>
      </p:sp>
      <p:grpSp>
        <p:nvGrpSpPr>
          <p:cNvPr id="4" name="组合 3"/>
          <p:cNvGrpSpPr/>
          <p:nvPr/>
        </p:nvGrpSpPr>
        <p:grpSpPr>
          <a:xfrm>
            <a:off x="4288654" y="2981453"/>
            <a:ext cx="6730290" cy="2422384"/>
            <a:chOff x="4288654" y="2981453"/>
            <a:chExt cx="6730290" cy="242238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矩形 7"/>
                <p:cNvSpPr/>
                <p:nvPr/>
              </p:nvSpPr>
              <p:spPr>
                <a:xfrm>
                  <a:off x="4288654" y="3655217"/>
                  <a:ext cx="6730290" cy="17486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228600" lvl="0" indent="-228600" defTabSz="914400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</a:pPr>
                  <a:r>
                    <a:rPr lang="zh-CN" altLang="en-US" sz="2000" dirty="0">
                      <a:solidFill>
                        <a:prstClr val="black"/>
                      </a:solidFill>
                    </a:rPr>
                    <a:t>我们要在矩阵中把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a14:m>
                  <a:r>
                    <a:rPr lang="zh-CN" altLang="en-US" sz="2000" dirty="0">
                      <a:solidFill>
                        <a:prstClr val="black"/>
                      </a:solidFill>
                    </a:rPr>
                    <a:t>转移到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a14:m>
                  <a:endParaRPr lang="en-US" altLang="zh-CN" sz="2000" dirty="0">
                    <a:solidFill>
                      <a:prstClr val="black"/>
                    </a:solidFill>
                  </a:endParaRPr>
                </a:p>
                <a:p>
                  <a:pPr marL="228600" lvl="0" indent="-228600" defTabSz="914400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</a:pPr>
                  <a:r>
                    <a:rPr lang="zh-CN" altLang="en-US" sz="2000" dirty="0">
                      <a:solidFill>
                        <a:prstClr val="black"/>
                      </a:solidFill>
                    </a:rPr>
                    <a:t>由于</a:t>
                  </a:r>
                  <a14:m>
                    <m:oMath xmlns:m="http://schemas.openxmlformats.org/officeDocument/2006/math"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zh-CN" altLang="en-US" sz="2000" dirty="0">
                      <a:solidFill>
                        <a:prstClr val="black"/>
                      </a:solidFill>
                    </a:rPr>
                    <a:t>很小，所以</a:t>
                  </a:r>
                  <a14:m>
                    <m:oMath xmlns:m="http://schemas.openxmlformats.org/officeDocument/2006/math">
                      <m:r>
                        <a:rPr lang="zh-CN" altLang="en-US" sz="20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考虑</m:t>
                      </m:r>
                      <m:sSup>
                        <m:sSup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暴力展开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a14:m>
                  <a:endParaRPr lang="en-US" altLang="zh-CN" sz="2000" dirty="0">
                    <a:solidFill>
                      <a:prstClr val="black"/>
                    </a:solidFill>
                  </a:endParaRPr>
                </a:p>
                <a:p>
                  <a:pPr marL="228600" lvl="0" indent="-228600" defTabSz="914400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</a:pPr>
                  <a:r>
                    <a:rPr lang="zh-CN" altLang="en-US" sz="2000" dirty="0">
                      <a:solidFill>
                        <a:prstClr val="black"/>
                      </a:solidFill>
                    </a:rPr>
                    <a:t>据二项式定理（杨辉三角）可得各项系数，发现我们只要在矩阵中同时维护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0…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a14:m>
                  <a:r>
                    <a:rPr lang="zh-CN" altLang="en-US" sz="2000" dirty="0">
                      <a:solidFill>
                        <a:prstClr val="black"/>
                      </a:solidFill>
                    </a:rPr>
                    <a:t>，然后用杨辉三角进行转移即可</a:t>
                  </a:r>
                </a:p>
              </p:txBody>
            </p:sp>
          </mc:Choice>
          <mc:Fallback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8654" y="3655217"/>
                  <a:ext cx="6730290" cy="174862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815" t="-3497" b="-55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sp>
          <p:nvSpPr>
            <p:cNvPr id="11" name="矩形 10"/>
            <p:cNvSpPr/>
            <p:nvPr/>
          </p:nvSpPr>
          <p:spPr>
            <a:xfrm>
              <a:off x="4417836" y="2981453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8965"/>
              <a:r>
                <a:rPr lang="zh-CN" altLang="en-US" sz="2400" b="1" dirty="0" smtClean="0">
                  <a:ea typeface="微软雅黑" panose="020B0503020204020204" pitchFamily="34" charset="-122"/>
                </a:rPr>
                <a:t>分析</a:t>
              </a:r>
              <a:endParaRPr lang="zh-CN" altLang="en-US" sz="2400" b="1" dirty="0"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8735" y="36830"/>
            <a:ext cx="11932920" cy="54387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5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【bzoj5015】[Snoi2017]礼物</a:t>
            </a:r>
            <a:endParaRPr lang="zh-CN" altLang="en-US" sz="1500" kern="0" dirty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5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Description</a:t>
            </a:r>
            <a:endParaRPr lang="zh-CN" altLang="en-US" sz="1500" kern="0" dirty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5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热情好客的请森林中的朋友们吃饭，他的朋友被编号为 1～N，每个到来的朋友都会带给他一些礼物：。其中，第一个朋友会带给他 1 个，之后，每一个朋友到来以后，都会带给他之前所有人带来的礼物个数再加他的编号的 K次方那么多个。所以，假设 K=2，前几位朋友带来的礼物个数分别是：1,5,15,37,83假设 K=3，前几位朋友带来的礼物个数分别是：1,9,37,111现在，好奇自己到底能收到第 N 个朋友多少礼物，因此拜托于你了。已知N,K请输出第 N 个朋友送的礼物个数 mod1000000007。</a:t>
            </a:r>
            <a:endParaRPr lang="zh-CN" altLang="en-US" sz="1500" kern="0" dirty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5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Input</a:t>
            </a:r>
            <a:endParaRPr lang="zh-CN" altLang="en-US" sz="1500" kern="0" dirty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5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第一行，两个整数 N,K</a:t>
            </a:r>
            <a:endParaRPr lang="zh-CN" altLang="en-US" sz="1500" kern="0" dirty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5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N≤10^18,K≤10</a:t>
            </a:r>
            <a:endParaRPr lang="zh-CN" altLang="en-US" sz="1500" kern="0" dirty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5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Output</a:t>
            </a:r>
            <a:endParaRPr lang="zh-CN" altLang="en-US" sz="1500" kern="0" dirty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5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一个整数，表示第 N 个朋友送的礼物个数 mod1000000007。</a:t>
            </a:r>
            <a:endParaRPr lang="zh-CN" altLang="en-US" sz="1500" kern="0" dirty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5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Sample Input</a:t>
            </a:r>
            <a:endParaRPr lang="zh-CN" altLang="en-US" sz="1500" kern="0" dirty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5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4 2</a:t>
            </a:r>
            <a:endParaRPr lang="zh-CN" altLang="en-US" sz="1500" kern="0" dirty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5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Sample Output</a:t>
            </a:r>
            <a:endParaRPr lang="zh-CN" altLang="en-US" sz="1500" kern="0" dirty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5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37</a:t>
            </a:r>
            <a:endParaRPr lang="zh-CN" altLang="en-US" sz="1500" kern="0" dirty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graphicFrame>
        <p:nvGraphicFramePr>
          <p:cNvPr id="5" name="对象 4"/>
          <p:cNvGraphicFramePr/>
          <p:nvPr/>
        </p:nvGraphicFramePr>
        <p:xfrm>
          <a:off x="5036820" y="2378710"/>
          <a:ext cx="7206615" cy="441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7200900" imgH="4410075" progId="Paint.Picture">
                  <p:embed/>
                </p:oleObj>
              </mc:Choice>
              <mc:Fallback>
                <p:oleObj name="" r:id="rId1" imgW="7200900" imgH="441007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36820" y="2378710"/>
                        <a:ext cx="7206615" cy="4413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760980" y="5475605"/>
          <a:ext cx="1212215" cy="1072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3" imgW="720090" imgH="628015" progId="Package">
                  <p:embed/>
                </p:oleObj>
              </mc:Choice>
              <mc:Fallback>
                <p:oleObj name="" r:id="rId3" imgW="720090" imgH="628015" progId="Package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60980" y="5475605"/>
                        <a:ext cx="1212215" cy="1072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例题</a:t>
            </a:r>
            <a:r>
              <a:rPr lang="en-US" altLang="zh-CN" dirty="0" smtClean="0"/>
              <a:t>7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 Three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417836" y="59345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2400" b="1" dirty="0" smtClean="0">
                <a:ea typeface="微软雅黑" panose="020B0503020204020204" pitchFamily="34" charset="-122"/>
              </a:rPr>
              <a:t>题意</a:t>
            </a:r>
            <a:endParaRPr lang="zh-CN" altLang="en-US" sz="2400" b="1" dirty="0"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4417836" y="1055115"/>
                <a:ext cx="7069183" cy="9061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lvl="0" indent="-228600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prstClr val="black"/>
                    </a:solidFill>
                  </a:rPr>
                  <a:t>给定一个正整数</a:t>
                </a:r>
                <a:r>
                  <a:rPr lang="en-US" altLang="zh-CN" sz="2800" dirty="0">
                    <a:solidFill>
                      <a:prstClr val="black"/>
                    </a:solidFill>
                  </a:rPr>
                  <a:t>n</a:t>
                </a:r>
                <a:r>
                  <a:rPr lang="zh-CN" altLang="en-US" sz="2800" dirty="0">
                    <a:solidFill>
                      <a:prstClr val="black"/>
                    </a:solidFill>
                  </a:rPr>
                  <a:t>，求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[(</m:t>
                        </m:r>
                        <m:rad>
                          <m:radPr>
                            <m:degHide m:val="on"/>
                            <m:ctrlP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</a:rPr>
                  <a:t>mod 1024</a:t>
                </a:r>
                <a:r>
                  <a:rPr lang="zh-CN" altLang="en-US" sz="2800" dirty="0">
                    <a:solidFill>
                      <a:prstClr val="black"/>
                    </a:solidFill>
                  </a:rPr>
                  <a:t>，</a:t>
                </a:r>
                <a:r>
                  <a:rPr lang="en-US" altLang="zh-CN" sz="2800" dirty="0">
                    <a:solidFill>
                      <a:prstClr val="black"/>
                    </a:solidFill>
                  </a:rPr>
                  <a:t>1&lt;=n&lt;=</a:t>
                </a:r>
                <a:r>
                  <a:rPr lang="en-US" altLang="zh-CN" sz="2800" dirty="0" smtClean="0">
                    <a:solidFill>
                      <a:prstClr val="black"/>
                    </a:solidFill>
                  </a:rPr>
                  <a:t>10</a:t>
                </a:r>
                <a:r>
                  <a:rPr lang="en-US" altLang="zh-CN" sz="2800" baseline="30000" dirty="0" smtClean="0">
                    <a:solidFill>
                      <a:prstClr val="black"/>
                    </a:solidFill>
                  </a:rPr>
                  <a:t>9</a:t>
                </a:r>
                <a:endParaRPr lang="en-US" altLang="zh-CN" sz="2800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836" y="1055115"/>
                <a:ext cx="7069183" cy="906145"/>
              </a:xfrm>
              <a:prstGeom prst="rect">
                <a:avLst/>
              </a:prstGeom>
              <a:blipFill rotWithShape="0">
                <a:blip r:embed="rId1"/>
                <a:stretch>
                  <a:fillRect l="-1553" t="-8054" b="-174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cxnSp>
        <p:nvCxnSpPr>
          <p:cNvPr id="18" name="直接连接符 17"/>
          <p:cNvCxnSpPr/>
          <p:nvPr/>
        </p:nvCxnSpPr>
        <p:spPr>
          <a:xfrm>
            <a:off x="4417836" y="489552"/>
            <a:ext cx="68588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4309534" y="6527801"/>
            <a:ext cx="6979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标题 1"/>
          <p:cNvSpPr txBox="1"/>
          <p:nvPr/>
        </p:nvSpPr>
        <p:spPr>
          <a:xfrm>
            <a:off x="5218055" y="587070"/>
            <a:ext cx="2305426" cy="712932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/>
              <a:t>HDU2256</a:t>
            </a:r>
            <a:endParaRPr lang="zh-CN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558800" y="2192477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2400" b="1" dirty="0" smtClean="0">
                <a:ea typeface="微软雅黑" panose="020B0503020204020204" pitchFamily="34" charset="-122"/>
              </a:rPr>
              <a:t>分析</a:t>
            </a:r>
            <a:endParaRPr lang="zh-CN" altLang="en-US" sz="2400" b="1" dirty="0">
              <a:ea typeface="微软雅黑" panose="020B0503020204020204" pitchFamily="34" charset="-122"/>
            </a:endParaRPr>
          </a:p>
        </p:txBody>
      </p:sp>
      <p:graphicFrame>
        <p:nvGraphicFramePr>
          <p:cNvPr id="7" name="对象 6"/>
          <p:cNvGraphicFramePr/>
          <p:nvPr/>
        </p:nvGraphicFramePr>
        <p:xfrm>
          <a:off x="5958840" y="3343275"/>
          <a:ext cx="274320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2" imgW="9144000" imgH="5475605" progId="Photoshop.Image.13">
                  <p:embed/>
                </p:oleObj>
              </mc:Choice>
              <mc:Fallback>
                <p:oleObj name="" r:id="rId2" imgW="9144000" imgH="5475605" progId="Photoshop.Image.13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58840" y="3343275"/>
                        <a:ext cx="274320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/>
          <p:nvPr/>
        </p:nvGraphicFramePr>
        <p:xfrm>
          <a:off x="1807845" y="2274570"/>
          <a:ext cx="7225665" cy="4537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4" imgW="7219950" imgH="4533900" progId="Paint.Picture">
                  <p:embed/>
                </p:oleObj>
              </mc:Choice>
              <mc:Fallback>
                <p:oleObj name="" r:id="rId4" imgW="7219950" imgH="4533900" progId="Paint.Picture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07845" y="2274570"/>
                        <a:ext cx="7225665" cy="4537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335135" y="2274570"/>
          <a:ext cx="1605915" cy="877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" r:id="rId6" imgW="1165860" imgH="628015" progId="Package">
                  <p:embed/>
                </p:oleObj>
              </mc:Choice>
              <mc:Fallback>
                <p:oleObj name="" r:id="rId6" imgW="1165860" imgH="628015" progId="Package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335135" y="2274570"/>
                        <a:ext cx="1605915" cy="8775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例题</a:t>
            </a:r>
            <a:r>
              <a:rPr lang="en-US" altLang="zh-CN" dirty="0" smtClean="0"/>
              <a:t>8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 Three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417836" y="59345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2400" b="1" dirty="0" smtClean="0">
                <a:ea typeface="微软雅黑" panose="020B0503020204020204" pitchFamily="34" charset="-122"/>
              </a:rPr>
              <a:t>题意</a:t>
            </a:r>
            <a:endParaRPr lang="zh-CN" altLang="en-US" sz="2400" b="1" dirty="0"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417836" y="1055115"/>
            <a:ext cx="7069183" cy="1255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prstClr val="black"/>
                </a:solidFill>
              </a:rPr>
              <a:t>给定一个有向图，问从</a:t>
            </a:r>
            <a:r>
              <a:rPr lang="en-US" altLang="zh-CN" sz="2800" dirty="0">
                <a:solidFill>
                  <a:prstClr val="black"/>
                </a:solidFill>
              </a:rPr>
              <a:t>A</a:t>
            </a:r>
            <a:r>
              <a:rPr lang="zh-CN" altLang="en-US" sz="2800" dirty="0">
                <a:solidFill>
                  <a:prstClr val="black"/>
                </a:solidFill>
              </a:rPr>
              <a:t>点恰好走</a:t>
            </a:r>
            <a:r>
              <a:rPr lang="en-US" altLang="zh-CN" sz="2800" dirty="0">
                <a:solidFill>
                  <a:prstClr val="black"/>
                </a:solidFill>
              </a:rPr>
              <a:t>k</a:t>
            </a:r>
            <a:r>
              <a:rPr lang="zh-CN" altLang="en-US" sz="2800" dirty="0">
                <a:solidFill>
                  <a:prstClr val="black"/>
                </a:solidFill>
              </a:rPr>
              <a:t>步（允许重复经过边）到达</a:t>
            </a:r>
            <a:r>
              <a:rPr lang="en-US" altLang="zh-CN" sz="2800" dirty="0">
                <a:solidFill>
                  <a:prstClr val="black"/>
                </a:solidFill>
              </a:rPr>
              <a:t>B</a:t>
            </a:r>
            <a:r>
              <a:rPr lang="zh-CN" altLang="en-US" sz="2800" dirty="0">
                <a:solidFill>
                  <a:prstClr val="black"/>
                </a:solidFill>
              </a:rPr>
              <a:t>点</a:t>
            </a:r>
            <a:r>
              <a:rPr lang="zh-CN" altLang="en-US" sz="2800" dirty="0" smtClean="0">
                <a:solidFill>
                  <a:prstClr val="black"/>
                </a:solidFill>
              </a:rPr>
              <a:t>的方案</a:t>
            </a:r>
            <a:r>
              <a:rPr lang="zh-CN" altLang="en-US" sz="2800" dirty="0">
                <a:solidFill>
                  <a:prstClr val="black"/>
                </a:solidFill>
              </a:rPr>
              <a:t>数（</a:t>
            </a:r>
            <a:r>
              <a:rPr lang="en-US" altLang="zh-CN" sz="2800" dirty="0">
                <a:solidFill>
                  <a:prstClr val="black"/>
                </a:solidFill>
              </a:rPr>
              <a:t>mod 1000</a:t>
            </a:r>
            <a:r>
              <a:rPr lang="zh-CN" altLang="en-US" sz="2800" dirty="0">
                <a:solidFill>
                  <a:prstClr val="black"/>
                </a:solidFill>
              </a:rPr>
              <a:t>）的值</a:t>
            </a:r>
            <a:endParaRPr lang="zh-CN" altLang="en-US" sz="2800" dirty="0">
              <a:solidFill>
                <a:prstClr val="black"/>
              </a:solidFill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4417836" y="489552"/>
            <a:ext cx="68588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4309534" y="6527801"/>
            <a:ext cx="6979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958909" y="3266523"/>
            <a:ext cx="9564914" cy="2727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</a:rPr>
              <a:t>举个</a:t>
            </a:r>
            <a:r>
              <a:rPr lang="en-US" altLang="zh-CN" dirty="0">
                <a:solidFill>
                  <a:prstClr val="black"/>
                </a:solidFill>
              </a:rPr>
              <a:t>k = 2 </a:t>
            </a:r>
            <a:r>
              <a:rPr lang="zh-CN" altLang="en-US" dirty="0">
                <a:solidFill>
                  <a:prstClr val="black"/>
                </a:solidFill>
              </a:rPr>
              <a:t>的例子：</a:t>
            </a:r>
            <a:endParaRPr lang="zh-CN" altLang="en-US" dirty="0">
              <a:solidFill>
                <a:prstClr val="black"/>
              </a:solidFill>
            </a:endParaRP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</a:rPr>
              <a:t>用</a:t>
            </a:r>
            <a:r>
              <a:rPr lang="zh-CN" altLang="en-US" dirty="0">
                <a:solidFill>
                  <a:prstClr val="black"/>
                </a:solidFill>
              </a:rPr>
              <a:t>矩阵来存图。设输入后的矩阵为</a:t>
            </a:r>
            <a:r>
              <a:rPr lang="en-US" altLang="zh-CN" dirty="0">
                <a:solidFill>
                  <a:prstClr val="black"/>
                </a:solidFill>
              </a:rPr>
              <a:t>A</a:t>
            </a:r>
            <a:r>
              <a:rPr lang="zh-CN" altLang="en-US" dirty="0">
                <a:solidFill>
                  <a:prstClr val="black"/>
                </a:solidFill>
              </a:rPr>
              <a:t>。设矩阵</a:t>
            </a:r>
            <a:r>
              <a:rPr lang="en-US" altLang="zh-CN" dirty="0">
                <a:solidFill>
                  <a:prstClr val="black"/>
                </a:solidFill>
              </a:rPr>
              <a:t>C=A * A</a:t>
            </a:r>
            <a:r>
              <a:rPr lang="zh-CN" altLang="en-US" dirty="0">
                <a:solidFill>
                  <a:prstClr val="black"/>
                </a:solidFill>
              </a:rPr>
              <a:t>，根据矩阵</a:t>
            </a:r>
            <a:r>
              <a:rPr lang="zh-CN" altLang="en-US" dirty="0" smtClean="0">
                <a:solidFill>
                  <a:prstClr val="black"/>
                </a:solidFill>
              </a:rPr>
              <a:t>运算</a:t>
            </a:r>
            <a:r>
              <a:rPr lang="zh-CN" altLang="en-US" dirty="0">
                <a:solidFill>
                  <a:prstClr val="black"/>
                </a:solidFill>
              </a:rPr>
              <a:t>法则，</a:t>
            </a:r>
            <a:endParaRPr lang="zh-CN" altLang="en-US" dirty="0">
              <a:solidFill>
                <a:prstClr val="black"/>
              </a:solidFill>
            </a:endParaRP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</a:rPr>
              <a:t>𝐶</a:t>
            </a:r>
            <a:r>
              <a:rPr lang="en-US" altLang="zh-CN" dirty="0">
                <a:solidFill>
                  <a:prstClr val="black"/>
                </a:solidFill>
              </a:rPr>
              <a:t>[ </a:t>
            </a:r>
            <a:r>
              <a:rPr lang="zh-CN" altLang="en-US" dirty="0">
                <a:solidFill>
                  <a:prstClr val="black"/>
                </a:solidFill>
              </a:rPr>
              <a:t>𝑖 </a:t>
            </a:r>
            <a:r>
              <a:rPr lang="en-US" altLang="zh-CN" dirty="0">
                <a:solidFill>
                  <a:prstClr val="black"/>
                </a:solidFill>
              </a:rPr>
              <a:t>][ </a:t>
            </a:r>
            <a:r>
              <a:rPr lang="zh-CN" altLang="en-US" dirty="0">
                <a:solidFill>
                  <a:prstClr val="black"/>
                </a:solidFill>
              </a:rPr>
              <a:t>𝑗 </a:t>
            </a:r>
            <a:r>
              <a:rPr lang="en-US" altLang="zh-CN" dirty="0">
                <a:solidFill>
                  <a:prstClr val="black"/>
                </a:solidFill>
              </a:rPr>
              <a:t>]= </a:t>
            </a:r>
            <a:r>
              <a:rPr lang="en-US" altLang="zh-CN" dirty="0" smtClean="0">
                <a:solidFill>
                  <a:prstClr val="black"/>
                </a:solidFill>
              </a:rPr>
              <a:t>∑</a:t>
            </a:r>
            <a:r>
              <a:rPr lang="zh-CN" altLang="en-US" dirty="0" smtClean="0">
                <a:solidFill>
                  <a:prstClr val="black"/>
                </a:solidFill>
              </a:rPr>
              <a:t>𝐴</a:t>
            </a:r>
            <a:r>
              <a:rPr lang="en-US" altLang="zh-CN" dirty="0">
                <a:solidFill>
                  <a:prstClr val="black"/>
                </a:solidFill>
              </a:rPr>
              <a:t>[ </a:t>
            </a:r>
            <a:r>
              <a:rPr lang="zh-CN" altLang="en-US" dirty="0">
                <a:solidFill>
                  <a:prstClr val="black"/>
                </a:solidFill>
              </a:rPr>
              <a:t>𝑖 </a:t>
            </a:r>
            <a:r>
              <a:rPr lang="en-US" altLang="zh-CN" dirty="0">
                <a:solidFill>
                  <a:prstClr val="black"/>
                </a:solidFill>
              </a:rPr>
              <a:t>][ </a:t>
            </a:r>
            <a:r>
              <a:rPr lang="zh-CN" altLang="en-US" dirty="0">
                <a:solidFill>
                  <a:prstClr val="black"/>
                </a:solidFill>
              </a:rPr>
              <a:t>𝑘 </a:t>
            </a:r>
            <a:r>
              <a:rPr lang="en-US" altLang="zh-CN" dirty="0">
                <a:solidFill>
                  <a:prstClr val="black"/>
                </a:solidFill>
              </a:rPr>
              <a:t>]×</a:t>
            </a:r>
            <a:r>
              <a:rPr lang="zh-CN" altLang="en-US" dirty="0">
                <a:solidFill>
                  <a:prstClr val="black"/>
                </a:solidFill>
              </a:rPr>
              <a:t>𝐴</a:t>
            </a:r>
            <a:r>
              <a:rPr lang="en-US" altLang="zh-CN" dirty="0">
                <a:solidFill>
                  <a:prstClr val="black"/>
                </a:solidFill>
              </a:rPr>
              <a:t>[ </a:t>
            </a:r>
            <a:r>
              <a:rPr lang="zh-CN" altLang="en-US" dirty="0">
                <a:solidFill>
                  <a:prstClr val="black"/>
                </a:solidFill>
              </a:rPr>
              <a:t>𝑘 </a:t>
            </a:r>
            <a:r>
              <a:rPr lang="en-US" altLang="zh-CN" dirty="0">
                <a:solidFill>
                  <a:prstClr val="black"/>
                </a:solidFill>
              </a:rPr>
              <a:t>][ </a:t>
            </a:r>
            <a:r>
              <a:rPr lang="zh-CN" altLang="en-US" dirty="0">
                <a:solidFill>
                  <a:prstClr val="black"/>
                </a:solidFill>
              </a:rPr>
              <a:t>𝑗 </a:t>
            </a:r>
            <a:r>
              <a:rPr lang="en-US" altLang="zh-CN" dirty="0" smtClean="0">
                <a:solidFill>
                  <a:prstClr val="black"/>
                </a:solidFill>
              </a:rPr>
              <a:t>]</a:t>
            </a:r>
            <a:endParaRPr lang="en-US" altLang="zh-CN" dirty="0">
              <a:solidFill>
                <a:prstClr val="black"/>
              </a:solidFill>
            </a:endParaRP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</a:rPr>
              <a:t>因为</a:t>
            </a:r>
            <a:r>
              <a:rPr lang="en-US" altLang="zh-CN" dirty="0">
                <a:solidFill>
                  <a:prstClr val="black"/>
                </a:solidFill>
              </a:rPr>
              <a:t>A[ </a:t>
            </a:r>
            <a:r>
              <a:rPr lang="en-US" altLang="zh-CN" dirty="0" err="1">
                <a:solidFill>
                  <a:prstClr val="black"/>
                </a:solidFill>
              </a:rPr>
              <a:t>i</a:t>
            </a:r>
            <a:r>
              <a:rPr lang="en-US" altLang="zh-CN" dirty="0">
                <a:solidFill>
                  <a:prstClr val="black"/>
                </a:solidFill>
              </a:rPr>
              <a:t> ][ j ]=1</a:t>
            </a:r>
            <a:r>
              <a:rPr lang="zh-CN" altLang="en-US" dirty="0">
                <a:solidFill>
                  <a:prstClr val="black"/>
                </a:solidFill>
              </a:rPr>
              <a:t>表示存在从 </a:t>
            </a:r>
            <a:r>
              <a:rPr lang="en-US" altLang="zh-CN" dirty="0" err="1">
                <a:solidFill>
                  <a:prstClr val="black"/>
                </a:solidFill>
              </a:rPr>
              <a:t>i</a:t>
            </a:r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zh-CN" altLang="en-US" dirty="0">
                <a:solidFill>
                  <a:prstClr val="black"/>
                </a:solidFill>
              </a:rPr>
              <a:t>到 </a:t>
            </a:r>
            <a:r>
              <a:rPr lang="en-US" altLang="zh-CN" dirty="0">
                <a:solidFill>
                  <a:prstClr val="black"/>
                </a:solidFill>
              </a:rPr>
              <a:t>j </a:t>
            </a:r>
            <a:r>
              <a:rPr lang="zh-CN" altLang="en-US" dirty="0">
                <a:solidFill>
                  <a:prstClr val="black"/>
                </a:solidFill>
              </a:rPr>
              <a:t>的边，因此上式相当于枚举中间点 </a:t>
            </a:r>
            <a:r>
              <a:rPr lang="en-US" altLang="zh-CN" dirty="0" smtClean="0">
                <a:solidFill>
                  <a:prstClr val="black"/>
                </a:solidFill>
              </a:rPr>
              <a:t>k</a:t>
            </a:r>
            <a:r>
              <a:rPr lang="zh-CN" altLang="en-US" dirty="0">
                <a:solidFill>
                  <a:prstClr val="black"/>
                </a:solidFill>
              </a:rPr>
              <a:t>。显然，当从 </a:t>
            </a:r>
            <a:r>
              <a:rPr lang="en-US" altLang="zh-CN" dirty="0" err="1">
                <a:solidFill>
                  <a:prstClr val="black"/>
                </a:solidFill>
              </a:rPr>
              <a:t>i</a:t>
            </a:r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zh-CN" altLang="en-US" dirty="0">
                <a:solidFill>
                  <a:prstClr val="black"/>
                </a:solidFill>
              </a:rPr>
              <a:t>到 </a:t>
            </a:r>
            <a:r>
              <a:rPr lang="en-US" altLang="zh-CN" dirty="0">
                <a:solidFill>
                  <a:prstClr val="black"/>
                </a:solidFill>
              </a:rPr>
              <a:t>k </a:t>
            </a:r>
            <a:r>
              <a:rPr lang="zh-CN" altLang="en-US" dirty="0">
                <a:solidFill>
                  <a:prstClr val="black"/>
                </a:solidFill>
              </a:rPr>
              <a:t>和从 </a:t>
            </a:r>
            <a:r>
              <a:rPr lang="en-US" altLang="zh-CN" dirty="0">
                <a:solidFill>
                  <a:prstClr val="black"/>
                </a:solidFill>
              </a:rPr>
              <a:t>k </a:t>
            </a:r>
            <a:r>
              <a:rPr lang="zh-CN" altLang="en-US" dirty="0">
                <a:solidFill>
                  <a:prstClr val="black"/>
                </a:solidFill>
              </a:rPr>
              <a:t>到 </a:t>
            </a:r>
            <a:r>
              <a:rPr lang="en-US" altLang="zh-CN" dirty="0">
                <a:solidFill>
                  <a:prstClr val="black"/>
                </a:solidFill>
              </a:rPr>
              <a:t>j </a:t>
            </a:r>
            <a:r>
              <a:rPr lang="zh-CN" altLang="en-US" dirty="0">
                <a:solidFill>
                  <a:prstClr val="black"/>
                </a:solidFill>
              </a:rPr>
              <a:t>同时（用乘法巧妙实现）有边时，	从 </a:t>
            </a:r>
            <a:r>
              <a:rPr lang="en-US" altLang="zh-CN" dirty="0" err="1">
                <a:solidFill>
                  <a:prstClr val="black"/>
                </a:solidFill>
              </a:rPr>
              <a:t>i</a:t>
            </a:r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zh-CN" altLang="en-US" dirty="0">
                <a:solidFill>
                  <a:prstClr val="black"/>
                </a:solidFill>
              </a:rPr>
              <a:t>到 </a:t>
            </a:r>
            <a:r>
              <a:rPr lang="en-US" altLang="zh-CN" dirty="0">
                <a:solidFill>
                  <a:prstClr val="black"/>
                </a:solidFill>
              </a:rPr>
              <a:t>j </a:t>
            </a:r>
            <a:r>
              <a:rPr lang="zh-CN" altLang="en-US" dirty="0">
                <a:solidFill>
                  <a:prstClr val="black"/>
                </a:solidFill>
              </a:rPr>
              <a:t>就多一条边。</a:t>
            </a:r>
            <a:endParaRPr lang="zh-CN" altLang="en-US" dirty="0">
              <a:solidFill>
                <a:prstClr val="black"/>
              </a:solidFill>
            </a:endParaRP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</a:rPr>
              <a:t>因此，若设𝐵</a:t>
            </a:r>
            <a:r>
              <a:rPr lang="en-US" altLang="zh-CN" dirty="0">
                <a:solidFill>
                  <a:prstClr val="black"/>
                </a:solidFill>
              </a:rPr>
              <a:t>=</a:t>
            </a:r>
            <a:r>
              <a:rPr lang="zh-CN" altLang="en-US" dirty="0">
                <a:solidFill>
                  <a:prstClr val="black"/>
                </a:solidFill>
              </a:rPr>
              <a:t>𝐴</a:t>
            </a:r>
            <a:r>
              <a:rPr lang="en-US" altLang="zh-CN" dirty="0">
                <a:solidFill>
                  <a:prstClr val="black"/>
                </a:solidFill>
              </a:rPr>
              <a:t>^</a:t>
            </a:r>
            <a:r>
              <a:rPr lang="zh-CN" altLang="en-US" dirty="0">
                <a:solidFill>
                  <a:prstClr val="black"/>
                </a:solidFill>
              </a:rPr>
              <a:t>𝑘  ，那么</a:t>
            </a:r>
            <a:r>
              <a:rPr lang="en-US" altLang="zh-CN" dirty="0">
                <a:solidFill>
                  <a:prstClr val="black"/>
                </a:solidFill>
              </a:rPr>
              <a:t>B[ </a:t>
            </a:r>
            <a:r>
              <a:rPr lang="en-US" altLang="zh-CN" dirty="0" err="1">
                <a:solidFill>
                  <a:prstClr val="black"/>
                </a:solidFill>
              </a:rPr>
              <a:t>i</a:t>
            </a:r>
            <a:r>
              <a:rPr lang="en-US" altLang="zh-CN" dirty="0">
                <a:solidFill>
                  <a:prstClr val="black"/>
                </a:solidFill>
              </a:rPr>
              <a:t> ][ j ]</a:t>
            </a:r>
            <a:r>
              <a:rPr lang="zh-CN" altLang="en-US" dirty="0">
                <a:solidFill>
                  <a:prstClr val="black"/>
                </a:solidFill>
              </a:rPr>
              <a:t>就是从 </a:t>
            </a:r>
            <a:r>
              <a:rPr lang="en-US" altLang="zh-CN" dirty="0" err="1">
                <a:solidFill>
                  <a:prstClr val="black"/>
                </a:solidFill>
              </a:rPr>
              <a:t>i</a:t>
            </a:r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zh-CN" altLang="en-US" dirty="0">
                <a:solidFill>
                  <a:prstClr val="black"/>
                </a:solidFill>
              </a:rPr>
              <a:t>点恰好走 </a:t>
            </a:r>
            <a:r>
              <a:rPr lang="en-US" altLang="zh-CN" dirty="0">
                <a:solidFill>
                  <a:prstClr val="black"/>
                </a:solidFill>
              </a:rPr>
              <a:t>k </a:t>
            </a:r>
            <a:r>
              <a:rPr lang="zh-CN" altLang="en-US" dirty="0">
                <a:solidFill>
                  <a:prstClr val="black"/>
                </a:solidFill>
              </a:rPr>
              <a:t>步（允许重复经过边）到达 </a:t>
            </a:r>
            <a:r>
              <a:rPr lang="en-US" altLang="zh-CN" dirty="0">
                <a:solidFill>
                  <a:prstClr val="black"/>
                </a:solidFill>
              </a:rPr>
              <a:t>j </a:t>
            </a:r>
            <a:r>
              <a:rPr lang="zh-CN" altLang="en-US" dirty="0">
                <a:solidFill>
                  <a:prstClr val="black"/>
                </a:solidFill>
              </a:rPr>
              <a:t>点的方案数。</a:t>
            </a:r>
            <a:endParaRPr lang="zh-CN" altLang="en-US" dirty="0">
              <a:solidFill>
                <a:prstClr val="black"/>
              </a:solidFill>
            </a:endParaRP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5218055" y="587070"/>
            <a:ext cx="2305426" cy="712932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HDU2157</a:t>
            </a:r>
            <a:endParaRPr lang="zh-CN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960361" y="2641079"/>
            <a:ext cx="797316" cy="472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/>
            <a:r>
              <a:rPr lang="zh-CN" altLang="en-US" sz="2400" b="1" dirty="0" smtClean="0">
                <a:ea typeface="微软雅黑" panose="020B0503020204020204" pitchFamily="34" charset="-122"/>
              </a:rPr>
              <a:t>分析</a:t>
            </a:r>
            <a:endParaRPr lang="zh-CN" altLang="en-US" sz="2400" b="1" dirty="0">
              <a:ea typeface="微软雅黑" panose="020B0503020204020204" pitchFamily="34" charset="-122"/>
            </a:endParaRPr>
          </a:p>
        </p:txBody>
      </p:sp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872220" y="2091055"/>
          <a:ext cx="1655445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" r:id="rId1" imgW="1097280" imgH="613410" progId="Package">
                  <p:embed/>
                </p:oleObj>
              </mc:Choice>
              <mc:Fallback>
                <p:oleObj name="" r:id="rId1" imgW="1097280" imgH="613410" progId="Package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872220" y="2091055"/>
                        <a:ext cx="1655445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例题</a:t>
            </a:r>
            <a:r>
              <a:rPr lang="en-US" altLang="zh-CN" dirty="0" smtClean="0"/>
              <a:t>9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 Three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417836" y="59345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2400" b="1" dirty="0" smtClean="0">
                <a:ea typeface="微软雅黑" panose="020B0503020204020204" pitchFamily="34" charset="-122"/>
              </a:rPr>
              <a:t>题意</a:t>
            </a:r>
            <a:endParaRPr lang="zh-CN" altLang="en-US" sz="2400" b="1" dirty="0"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417836" y="1055115"/>
            <a:ext cx="706918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给定一张</a:t>
            </a:r>
            <a:r>
              <a:rPr lang="en-US" altLang="zh-CN" sz="2000" i="1" dirty="0"/>
              <a:t>T</a:t>
            </a:r>
            <a:r>
              <a:rPr lang="zh-CN" altLang="en-US" sz="2000" dirty="0"/>
              <a:t>条边的无向带权图，求从起点</a:t>
            </a:r>
            <a:r>
              <a:rPr lang="en-US" altLang="zh-CN" sz="2000" i="1" dirty="0"/>
              <a:t>S</a:t>
            </a:r>
            <a:r>
              <a:rPr lang="zh-CN" altLang="en-US" sz="2000" dirty="0"/>
              <a:t>到终点</a:t>
            </a:r>
            <a:r>
              <a:rPr lang="en-US" altLang="zh-CN" sz="2000" i="1" dirty="0"/>
              <a:t>E</a:t>
            </a:r>
            <a:r>
              <a:rPr lang="zh-CN" altLang="en-US" sz="2000" dirty="0"/>
              <a:t>恰好经过</a:t>
            </a:r>
            <a:r>
              <a:rPr lang="en-US" altLang="zh-CN" sz="2000" i="1" dirty="0"/>
              <a:t>N</a:t>
            </a:r>
            <a:r>
              <a:rPr lang="zh-CN" altLang="en-US" sz="2000" dirty="0"/>
              <a:t>条边的最短路径。</a:t>
            </a:r>
            <a:r>
              <a:rPr lang="en-US" altLang="zh-CN" sz="2000" dirty="0"/>
              <a:t>2 </a:t>
            </a:r>
            <a:r>
              <a:rPr lang="en-US" altLang="zh-CN" sz="2000" i="1" dirty="0"/>
              <a:t>&lt;= T &lt;= </a:t>
            </a:r>
            <a:r>
              <a:rPr lang="en-US" altLang="zh-CN" sz="2000" dirty="0"/>
              <a:t>100</a:t>
            </a:r>
            <a:r>
              <a:rPr lang="en-US" altLang="zh-CN" sz="2000" i="1" dirty="0"/>
              <a:t>; </a:t>
            </a:r>
            <a:r>
              <a:rPr lang="en-US" altLang="zh-CN" sz="2000" dirty="0"/>
              <a:t>2 </a:t>
            </a:r>
            <a:r>
              <a:rPr lang="en-US" altLang="zh-CN" sz="2000" i="1" dirty="0"/>
              <a:t>&lt;= N &lt;= </a:t>
            </a:r>
            <a:r>
              <a:rPr lang="en-US" altLang="zh-CN" sz="2000" dirty="0"/>
              <a:t>1000000</a:t>
            </a:r>
            <a:r>
              <a:rPr lang="zh-CN" altLang="en-US" sz="2000" dirty="0"/>
              <a:t>。保证每个连边的点度至少为</a:t>
            </a:r>
            <a:r>
              <a:rPr lang="en-US" altLang="zh-CN" sz="2000" dirty="0"/>
              <a:t>2</a:t>
            </a:r>
            <a:r>
              <a:rPr lang="zh-CN" altLang="en-US" sz="2000" dirty="0"/>
              <a:t>。设端点数为</a:t>
            </a:r>
            <a:r>
              <a:rPr lang="en-US" altLang="zh-CN" sz="2000" dirty="0"/>
              <a:t>K</a:t>
            </a:r>
            <a:r>
              <a:rPr lang="zh-CN" altLang="en-US" sz="2000" dirty="0"/>
              <a:t>，</a:t>
            </a:r>
            <a:r>
              <a:rPr lang="en-US" altLang="zh-CN" sz="2000" dirty="0"/>
              <a:t>K</a:t>
            </a:r>
            <a:r>
              <a:rPr lang="zh-CN" altLang="en-US" sz="2000" dirty="0"/>
              <a:t>显然不会超过</a:t>
            </a:r>
            <a:r>
              <a:rPr lang="en-US" altLang="zh-CN" sz="2000" dirty="0"/>
              <a:t>100.</a:t>
            </a:r>
            <a:endParaRPr lang="en-US" altLang="zh-CN" sz="2000" dirty="0"/>
          </a:p>
        </p:txBody>
      </p:sp>
      <p:cxnSp>
        <p:nvCxnSpPr>
          <p:cNvPr id="18" name="直接连接符 17"/>
          <p:cNvCxnSpPr/>
          <p:nvPr/>
        </p:nvCxnSpPr>
        <p:spPr>
          <a:xfrm>
            <a:off x="4417836" y="489552"/>
            <a:ext cx="68588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4309534" y="6527801"/>
            <a:ext cx="6979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558800" y="2784212"/>
                <a:ext cx="4728817" cy="31765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lvl="0" indent="-228600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solidFill>
                      <a:prstClr val="black"/>
                    </a:solidFill>
                  </a:rPr>
                  <a:t>首先，我们可以想出一个很显然的动态规划式子：</a:t>
                </a:r>
                <a:endParaRPr lang="en-US" altLang="zh-CN" sz="1600" dirty="0">
                  <a:solidFill>
                    <a:prstClr val="black"/>
                  </a:solidFill>
                </a:endParaRPr>
              </a:p>
              <a:p>
                <a:pPr marL="228600" lvl="0" indent="-228600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solidFill>
                      <a:prstClr val="black"/>
                    </a:solidFill>
                  </a:rPr>
                  <a:t>设</a:t>
                </a:r>
                <a:r>
                  <a:rPr lang="en-US" altLang="zh-CN" sz="1600" dirty="0">
                    <a:solidFill>
                      <a:prstClr val="black"/>
                    </a:solidFill>
                  </a:rPr>
                  <a:t>f[</a:t>
                </a:r>
                <a:r>
                  <a:rPr lang="en-US" altLang="zh-CN" sz="1600" dirty="0" err="1">
                    <a:solidFill>
                      <a:prstClr val="black"/>
                    </a:solidFill>
                  </a:rPr>
                  <a:t>i</a:t>
                </a:r>
                <a:r>
                  <a:rPr lang="en-US" altLang="zh-CN" sz="1600" dirty="0">
                    <a:solidFill>
                      <a:prstClr val="black"/>
                    </a:solidFill>
                  </a:rPr>
                  <a:t>][j]</a:t>
                </a:r>
                <a:r>
                  <a:rPr lang="zh-CN" altLang="en-US" sz="1600" dirty="0">
                    <a:solidFill>
                      <a:prstClr val="black"/>
                    </a:solidFill>
                  </a:rPr>
                  <a:t>表示起点</a:t>
                </a:r>
                <a:r>
                  <a:rPr lang="en-US" altLang="zh-CN" sz="1600" dirty="0">
                    <a:solidFill>
                      <a:prstClr val="black"/>
                    </a:solidFill>
                  </a:rPr>
                  <a:t>S</a:t>
                </a:r>
                <a:r>
                  <a:rPr lang="zh-CN" altLang="en-US" sz="1600" dirty="0">
                    <a:solidFill>
                      <a:prstClr val="black"/>
                    </a:solidFill>
                  </a:rPr>
                  <a:t>到</a:t>
                </a:r>
                <a:r>
                  <a:rPr lang="en-US" altLang="zh-CN" sz="1600" dirty="0">
                    <a:solidFill>
                      <a:prstClr val="black"/>
                    </a:solidFill>
                  </a:rPr>
                  <a:t>j</a:t>
                </a:r>
                <a:r>
                  <a:rPr lang="zh-CN" altLang="en-US" sz="1600" dirty="0">
                    <a:solidFill>
                      <a:prstClr val="black"/>
                    </a:solidFill>
                  </a:rPr>
                  <a:t>经过</a:t>
                </a:r>
                <a:r>
                  <a:rPr lang="en-US" altLang="zh-CN" sz="1600" dirty="0" err="1">
                    <a:solidFill>
                      <a:prstClr val="black"/>
                    </a:solidFill>
                  </a:rPr>
                  <a:t>i</a:t>
                </a:r>
                <a:r>
                  <a:rPr lang="zh-CN" altLang="en-US" sz="1600" dirty="0">
                    <a:solidFill>
                      <a:prstClr val="black"/>
                    </a:solidFill>
                  </a:rPr>
                  <a:t>条边的最短路径，转移方程为：</a:t>
                </a:r>
                <a:endParaRPr lang="en-US" altLang="zh-CN" sz="1600" dirty="0">
                  <a:solidFill>
                    <a:prstClr val="black"/>
                  </a:solidFill>
                </a:endParaRPr>
              </a:p>
              <a:p>
                <a:pPr marL="228600" lvl="0" indent="-228600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prstClr val="black"/>
                    </a:solidFill>
                  </a:rPr>
                  <a:t>f[</a:t>
                </a:r>
                <a:r>
                  <a:rPr lang="en-US" altLang="zh-CN" sz="1600" dirty="0" err="1">
                    <a:solidFill>
                      <a:prstClr val="black"/>
                    </a:solidFill>
                  </a:rPr>
                  <a:t>i</a:t>
                </a:r>
                <a:r>
                  <a:rPr lang="en-US" altLang="zh-CN" sz="1600" dirty="0">
                    <a:solidFill>
                      <a:prstClr val="black"/>
                    </a:solidFill>
                  </a:rPr>
                  <a:t>][j] = min{f[i-1][k] + G[k][j]}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1≤</m:t>
                        </m:r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endParaRPr lang="en-US" altLang="zh-CN" sz="1600" dirty="0">
                  <a:solidFill>
                    <a:prstClr val="black"/>
                  </a:solidFill>
                  <a:latin typeface="Ebrima" panose="02000000000000000000" pitchFamily="2" charset="0"/>
                  <a:cs typeface="Ebrima" panose="02000000000000000000" pitchFamily="2" charset="0"/>
                </a:endParaRPr>
              </a:p>
              <a:p>
                <a:pPr marL="228600" lvl="0" indent="-228600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solidFill>
                      <a:prstClr val="black"/>
                    </a:solidFill>
                    <a:latin typeface="Ebrima" panose="02000000000000000000" pitchFamily="2" charset="0"/>
                    <a:cs typeface="Ebrima" panose="02000000000000000000" pitchFamily="2" charset="0"/>
                  </a:rPr>
                  <a:t>时间</a:t>
                </a:r>
                <a:r>
                  <a:rPr lang="en-US" altLang="zh-CN" sz="1600" dirty="0">
                    <a:solidFill>
                      <a:prstClr val="black"/>
                    </a:solidFill>
                    <a:latin typeface="Ebrima" panose="02000000000000000000" pitchFamily="2" charset="0"/>
                    <a:cs typeface="Ebrima" panose="02000000000000000000" pitchFamily="2" charset="0"/>
                  </a:rPr>
                  <a:t>O(K</a:t>
                </a:r>
                <a:r>
                  <a:rPr lang="en-US" altLang="zh-CN" sz="1600" baseline="30000" dirty="0">
                    <a:solidFill>
                      <a:prstClr val="black"/>
                    </a:solidFill>
                    <a:latin typeface="Ebrima" panose="02000000000000000000" pitchFamily="2" charset="0"/>
                    <a:cs typeface="Ebrima" panose="02000000000000000000" pitchFamily="2" charset="0"/>
                  </a:rPr>
                  <a:t>2</a:t>
                </a:r>
                <a:r>
                  <a:rPr lang="en-US" altLang="zh-CN" sz="1600" dirty="0">
                    <a:solidFill>
                      <a:prstClr val="black"/>
                    </a:solidFill>
                    <a:latin typeface="Ebrima" panose="02000000000000000000" pitchFamily="2" charset="0"/>
                    <a:cs typeface="Ebrima" panose="02000000000000000000" pitchFamily="2" charset="0"/>
                  </a:rPr>
                  <a:t>N)</a:t>
                </a:r>
                <a:r>
                  <a:rPr lang="zh-CN" altLang="en-US" sz="1600" dirty="0">
                    <a:solidFill>
                      <a:prstClr val="black"/>
                    </a:solidFill>
                    <a:latin typeface="Ebrima" panose="02000000000000000000" pitchFamily="2" charset="0"/>
                    <a:cs typeface="Ebrima" panose="02000000000000000000" pitchFamily="2" charset="0"/>
                  </a:rPr>
                  <a:t>，显然我们还要另寻他法</a:t>
                </a:r>
                <a:endParaRPr lang="en-US" altLang="zh-CN" sz="1600" dirty="0">
                  <a:solidFill>
                    <a:prstClr val="black"/>
                  </a:solidFill>
                  <a:latin typeface="Ebrima" panose="02000000000000000000" pitchFamily="2" charset="0"/>
                  <a:cs typeface="Ebrima" panose="02000000000000000000" pitchFamily="2" charset="0"/>
                </a:endParaRPr>
              </a:p>
              <a:p>
                <a:pPr marL="228600" lvl="0" indent="-228600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solidFill>
                      <a:prstClr val="black"/>
                    </a:solidFill>
                    <a:latin typeface="Ebrima" panose="02000000000000000000" pitchFamily="2" charset="0"/>
                    <a:cs typeface="Ebrima" panose="02000000000000000000" pitchFamily="2" charset="0"/>
                  </a:rPr>
                  <a:t>我们再次回想之前的基础知识，设</a:t>
                </a:r>
                <a:r>
                  <a:rPr lang="en-US" altLang="zh-CN" sz="1600" dirty="0">
                    <a:solidFill>
                      <a:prstClr val="black"/>
                    </a:solidFill>
                    <a:latin typeface="Ebrima" panose="02000000000000000000" pitchFamily="2" charset="0"/>
                    <a:cs typeface="Ebrima" panose="02000000000000000000" pitchFamily="2" charset="0"/>
                  </a:rPr>
                  <a:t>g[</a:t>
                </a:r>
                <a:r>
                  <a:rPr lang="en-US" altLang="zh-CN" sz="1600" dirty="0" err="1">
                    <a:solidFill>
                      <a:prstClr val="black"/>
                    </a:solidFill>
                    <a:latin typeface="Ebrima" panose="02000000000000000000" pitchFamily="2" charset="0"/>
                    <a:cs typeface="Ebrima" panose="02000000000000000000" pitchFamily="2" charset="0"/>
                  </a:rPr>
                  <a:t>i</a:t>
                </a:r>
                <a:r>
                  <a:rPr lang="en-US" altLang="zh-CN" sz="1600" dirty="0">
                    <a:solidFill>
                      <a:prstClr val="black"/>
                    </a:solidFill>
                    <a:latin typeface="Ebrima" panose="02000000000000000000" pitchFamily="2" charset="0"/>
                    <a:cs typeface="Ebrima" panose="02000000000000000000" pitchFamily="2" charset="0"/>
                  </a:rPr>
                  <a:t>][j]</a:t>
                </a:r>
                <a:r>
                  <a:rPr lang="zh-CN" altLang="en-US" sz="1600" dirty="0">
                    <a:solidFill>
                      <a:prstClr val="black"/>
                    </a:solidFill>
                    <a:latin typeface="Ebrima" panose="02000000000000000000" pitchFamily="2" charset="0"/>
                    <a:cs typeface="Ebrima" panose="02000000000000000000" pitchFamily="2" charset="0"/>
                  </a:rPr>
                  <a:t>表示从起点</a:t>
                </a:r>
                <a:r>
                  <a:rPr lang="en-US" altLang="zh-CN" sz="1600" dirty="0">
                    <a:solidFill>
                      <a:prstClr val="black"/>
                    </a:solidFill>
                    <a:latin typeface="Ebrima" panose="02000000000000000000" pitchFamily="2" charset="0"/>
                    <a:cs typeface="Ebrima" panose="02000000000000000000" pitchFamily="2" charset="0"/>
                  </a:rPr>
                  <a:t>S</a:t>
                </a:r>
                <a:r>
                  <a:rPr lang="zh-CN" altLang="en-US" sz="1600" dirty="0">
                    <a:solidFill>
                      <a:prstClr val="black"/>
                    </a:solidFill>
                    <a:latin typeface="Ebrima" panose="02000000000000000000" pitchFamily="2" charset="0"/>
                    <a:cs typeface="Ebrima" panose="02000000000000000000" pitchFamily="2" charset="0"/>
                  </a:rPr>
                  <a:t>到</a:t>
                </a:r>
                <a:r>
                  <a:rPr lang="en-US" altLang="zh-CN" sz="1600" dirty="0">
                    <a:solidFill>
                      <a:prstClr val="black"/>
                    </a:solidFill>
                    <a:latin typeface="Ebrima" panose="02000000000000000000" pitchFamily="2" charset="0"/>
                    <a:cs typeface="Ebrima" panose="02000000000000000000" pitchFamily="2" charset="0"/>
                  </a:rPr>
                  <a:t>j</a:t>
                </a:r>
                <a:r>
                  <a:rPr lang="zh-CN" altLang="en-US" sz="1600" dirty="0">
                    <a:solidFill>
                      <a:prstClr val="black"/>
                    </a:solidFill>
                    <a:latin typeface="Ebrima" panose="02000000000000000000" pitchFamily="2" charset="0"/>
                    <a:cs typeface="Ebrima" panose="02000000000000000000" pitchFamily="2" charset="0"/>
                  </a:rPr>
                  <a:t>经过</a:t>
                </a:r>
                <a:r>
                  <a:rPr lang="en-US" altLang="zh-CN" sz="1600" dirty="0" err="1">
                    <a:solidFill>
                      <a:prstClr val="black"/>
                    </a:solidFill>
                    <a:latin typeface="Ebrima" panose="02000000000000000000" pitchFamily="2" charset="0"/>
                    <a:cs typeface="Ebrima" panose="02000000000000000000" pitchFamily="2" charset="0"/>
                  </a:rPr>
                  <a:t>i</a:t>
                </a:r>
                <a:r>
                  <a:rPr lang="zh-CN" altLang="en-US" sz="1600" dirty="0">
                    <a:solidFill>
                      <a:prstClr val="black"/>
                    </a:solidFill>
                    <a:latin typeface="Ebrima" panose="02000000000000000000" pitchFamily="2" charset="0"/>
                    <a:cs typeface="Ebrima" panose="02000000000000000000" pitchFamily="2" charset="0"/>
                  </a:rPr>
                  <a:t>条边的路径数：</a:t>
                </a:r>
                <a:r>
                  <a:rPr lang="en-US" altLang="zh-CN" sz="1600" dirty="0" smtClean="0">
                    <a:solidFill>
                      <a:prstClr val="black"/>
                    </a:solidFill>
                    <a:latin typeface="Ebrima" panose="02000000000000000000" pitchFamily="2" charset="0"/>
                    <a:cs typeface="Ebrima" panose="02000000000000000000" pitchFamily="2" charset="0"/>
                  </a:rPr>
                  <a:t/>
                </a:r>
                <a:br>
                  <a:rPr lang="en-US" altLang="zh-CN" sz="1600" dirty="0" smtClean="0">
                    <a:solidFill>
                      <a:prstClr val="black"/>
                    </a:solidFill>
                    <a:latin typeface="Ebrima" panose="02000000000000000000" pitchFamily="2" charset="0"/>
                    <a:cs typeface="Ebrima" panose="02000000000000000000" pitchFamily="2" charset="0"/>
                  </a:rPr>
                </a:br>
                <a14:m>
                  <m:oMath xmlns:m="http://schemas.openxmlformats.org/officeDocument/2006/math">
                    <m:r>
                      <a:rPr lang="en-US" altLang="zh-CN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Ebrima" panose="02000000000000000000" pitchFamily="2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Ebrima" panose="02000000000000000000" pitchFamily="2" charset="0"/>
                          </a:rPr>
                        </m:ctrlPr>
                      </m:dPr>
                      <m:e>
                        <m:r>
                          <a:rPr lang="en-US" altLang="zh-CN" sz="1600" i="1" dirty="0" err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Ebrima" panose="02000000000000000000" pitchFamily="2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Ebrima" panose="02000000000000000000" pitchFamily="2" charset="0"/>
                          </a:rPr>
                        </m:ctrlPr>
                      </m:dPr>
                      <m:e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Ebrima" panose="02000000000000000000" pitchFamily="2" charset="0"/>
                          </a:rPr>
                          <m:t>𝑗</m:t>
                        </m:r>
                      </m:e>
                    </m:d>
                    <m:r>
                      <a:rPr lang="en-US" altLang="zh-CN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Ebrima" panose="02000000000000000000" pitchFamily="2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Ebrima" panose="02000000000000000000" pitchFamily="2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Ebrima" panose="02000000000000000000" pitchFamily="2" charset="0"/>
                          </a:rPr>
                          <m:t>𝑘</m:t>
                        </m:r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Ebrima" panose="02000000000000000000" pitchFamily="2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Ebrima" panose="02000000000000000000" pitchFamily="2" charset="0"/>
                          </a:rPr>
                          <m:t>𝑛</m:t>
                        </m:r>
                      </m:sup>
                      <m:e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Ebrima" panose="02000000000000000000" pitchFamily="2" charset="0"/>
                          </a:rPr>
                          <m:t>𝑔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Ebrima" panose="02000000000000000000" pitchFamily="2" charset="0"/>
                              </a:rPr>
                            </m:ctrlPr>
                          </m:dPr>
                          <m:e>
                            <m:r>
                              <a:rPr lang="en-US" altLang="zh-CN" sz="16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Ebrima" panose="02000000000000000000" pitchFamily="2" charset="0"/>
                              </a:rPr>
                              <m:t>𝑖</m:t>
                            </m:r>
                            <m:r>
                              <a:rPr lang="en-US" altLang="zh-CN" sz="16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Ebrima" panose="02000000000000000000" pitchFamily="2" charset="0"/>
                              </a:rPr>
                              <m:t>−1</m:t>
                            </m: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Ebrima" panose="02000000000000000000" pitchFamily="2" charset="0"/>
                              </a:rPr>
                            </m:ctrlPr>
                          </m:dPr>
                          <m:e>
                            <m:r>
                              <a:rPr lang="en-US" altLang="zh-CN" sz="16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Ebrima" panose="02000000000000000000" pitchFamily="2" charset="0"/>
                              </a:rPr>
                              <m:t>𝑘</m:t>
                            </m:r>
                          </m:e>
                        </m:d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Ebrima" panose="02000000000000000000" pitchFamily="2" charset="0"/>
                          </a:rPr>
                          <m:t>∗</m:t>
                        </m:r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Ebrima" panose="02000000000000000000" pitchFamily="2" charset="0"/>
                          </a:rPr>
                          <m:t>𝐺</m:t>
                        </m:r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Ebrima" panose="02000000000000000000" pitchFamily="2" charset="0"/>
                          </a:rPr>
                          <m:t>[</m:t>
                        </m:r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Ebrima" panose="02000000000000000000" pitchFamily="2" charset="0"/>
                          </a:rPr>
                          <m:t>𝑘</m:t>
                        </m:r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Ebrima" panose="02000000000000000000" pitchFamily="2" charset="0"/>
                          </a:rPr>
                          <m:t>][</m:t>
                        </m:r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Ebrima" panose="02000000000000000000" pitchFamily="2" charset="0"/>
                          </a:rPr>
                          <m:t>𝑗</m:t>
                        </m:r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Ebrima" panose="02000000000000000000" pitchFamily="2" charset="0"/>
                          </a:rPr>
                          <m:t>]</m:t>
                        </m:r>
                      </m:e>
                    </m:nary>
                    <m:r>
                      <a:rPr lang="en-US" altLang="zh-CN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Ebrima" panose="02000000000000000000" pitchFamily="2" charset="0"/>
                      </a:rPr>
                      <m:t> ,</m:t>
                    </m:r>
                    <m:r>
                      <a:rPr lang="zh-CN" altLang="en-US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Ebrima" panose="02000000000000000000" pitchFamily="2" charset="0"/>
                      </a:rPr>
                      <m:t>这个</m:t>
                    </m:r>
                  </m:oMath>
                </a14:m>
                <a:r>
                  <a:rPr lang="zh-CN" altLang="en-US" sz="1600" dirty="0">
                    <a:solidFill>
                      <a:prstClr val="black"/>
                    </a:solidFill>
                    <a:latin typeface="Ebrima" panose="02000000000000000000" pitchFamily="2" charset="0"/>
                    <a:cs typeface="Ebrima" panose="02000000000000000000" pitchFamily="2" charset="0"/>
                  </a:rPr>
                  <a:t>可以用矩阵乘法优化，那我们是否可以改变矩阵乘法，同样做到对</a:t>
                </a:r>
                <a:r>
                  <a:rPr lang="en-US" altLang="zh-CN" sz="1600" dirty="0">
                    <a:solidFill>
                      <a:prstClr val="black"/>
                    </a:solidFill>
                    <a:latin typeface="Ebrima" panose="02000000000000000000" pitchFamily="2" charset="0"/>
                    <a:cs typeface="Ebrima" panose="02000000000000000000" pitchFamily="2" charset="0"/>
                  </a:rPr>
                  <a:t>f[</a:t>
                </a:r>
                <a:r>
                  <a:rPr lang="en-US" altLang="zh-CN" sz="1600" dirty="0" err="1">
                    <a:solidFill>
                      <a:prstClr val="black"/>
                    </a:solidFill>
                    <a:latin typeface="Ebrima" panose="02000000000000000000" pitchFamily="2" charset="0"/>
                    <a:cs typeface="Ebrima" panose="02000000000000000000" pitchFamily="2" charset="0"/>
                  </a:rPr>
                  <a:t>i</a:t>
                </a:r>
                <a:r>
                  <a:rPr lang="en-US" altLang="zh-CN" sz="1600" dirty="0">
                    <a:solidFill>
                      <a:prstClr val="black"/>
                    </a:solidFill>
                    <a:latin typeface="Ebrima" panose="02000000000000000000" pitchFamily="2" charset="0"/>
                    <a:cs typeface="Ebrima" panose="02000000000000000000" pitchFamily="2" charset="0"/>
                  </a:rPr>
                  <a:t>][j]</a:t>
                </a:r>
                <a:r>
                  <a:rPr lang="zh-CN" altLang="en-US" sz="1600" dirty="0">
                    <a:solidFill>
                      <a:prstClr val="black"/>
                    </a:solidFill>
                    <a:latin typeface="Ebrima" panose="02000000000000000000" pitchFamily="2" charset="0"/>
                    <a:cs typeface="Ebrima" panose="02000000000000000000" pitchFamily="2" charset="0"/>
                  </a:rPr>
                  <a:t>的优化呢？</a:t>
                </a:r>
                <a:endParaRPr lang="en-US" altLang="zh-CN" sz="1600" dirty="0">
                  <a:solidFill>
                    <a:prstClr val="black"/>
                  </a:solidFill>
                  <a:latin typeface="Ebrima" panose="02000000000000000000" pitchFamily="2" charset="0"/>
                  <a:cs typeface="Ebrima" panose="02000000000000000000" pitchFamily="2" charset="0"/>
                </a:endParaRPr>
              </a:p>
              <a:p>
                <a:pPr marL="228600" lvl="0" indent="-228600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solidFill>
                      <a:prstClr val="black"/>
                    </a:solidFill>
                    <a:latin typeface="Ebrima" panose="02000000000000000000" pitchFamily="2" charset="0"/>
                    <a:cs typeface="Ebrima" panose="02000000000000000000" pitchFamily="2" charset="0"/>
                  </a:rPr>
                  <a:t>答案</a:t>
                </a:r>
                <a:r>
                  <a:rPr lang="zh-CN" altLang="en-US" sz="1600" dirty="0">
                    <a:solidFill>
                      <a:prstClr val="black"/>
                    </a:solidFill>
                    <a:latin typeface="Ebrima" panose="02000000000000000000" pitchFamily="2" charset="0"/>
                    <a:cs typeface="Ebrima" panose="02000000000000000000" pitchFamily="2" charset="0"/>
                  </a:rPr>
                  <a:t>是可以</a:t>
                </a:r>
                <a:r>
                  <a:rPr lang="zh-CN" altLang="en-US" sz="1600" dirty="0" smtClean="0">
                    <a:solidFill>
                      <a:prstClr val="black"/>
                    </a:solidFill>
                    <a:latin typeface="Ebrima" panose="02000000000000000000" pitchFamily="2" charset="0"/>
                    <a:cs typeface="Ebrima" panose="02000000000000000000" pitchFamily="2" charset="0"/>
                  </a:rPr>
                  <a:t>的</a:t>
                </a:r>
                <a:endParaRPr lang="en-US" altLang="zh-CN" sz="1600" dirty="0">
                  <a:solidFill>
                    <a:prstClr val="black"/>
                  </a:solidFill>
                  <a:latin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00" y="2784212"/>
                <a:ext cx="4728817" cy="3176511"/>
              </a:xfrm>
              <a:prstGeom prst="rect">
                <a:avLst/>
              </a:prstGeom>
              <a:blipFill rotWithShape="0">
                <a:blip r:embed="rId1"/>
                <a:stretch>
                  <a:fillRect l="-516" t="-1344" r="-4000" b="-15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0" name="标题 1"/>
          <p:cNvSpPr txBox="1"/>
          <p:nvPr/>
        </p:nvSpPr>
        <p:spPr>
          <a:xfrm>
            <a:off x="5218055" y="587070"/>
            <a:ext cx="5538924" cy="712932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[usaco2007 Nov]relays </a:t>
            </a:r>
            <a:r>
              <a:rPr lang="zh-CN" altLang="en-US" sz="2400" dirty="0"/>
              <a:t>奶牛接力跑</a:t>
            </a:r>
            <a:endParaRPr lang="zh-CN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558799" y="2156170"/>
            <a:ext cx="797316" cy="472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/>
            <a:r>
              <a:rPr lang="zh-CN" altLang="en-US" sz="2400" b="1" dirty="0" smtClean="0">
                <a:ea typeface="微软雅黑" panose="020B0503020204020204" pitchFamily="34" charset="-122"/>
              </a:rPr>
              <a:t>分析</a:t>
            </a:r>
            <a:endParaRPr lang="zh-CN" altLang="en-US" sz="2400" b="1" dirty="0">
              <a:ea typeface="微软雅黑" panose="020B0503020204020204" pitchFamily="34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558799" y="2244066"/>
            <a:ext cx="3496365" cy="625608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5623108" y="2790200"/>
                <a:ext cx="6110745" cy="37282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lvl="0" indent="-228600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solidFill>
                      <a:prstClr val="black"/>
                    </a:solidFill>
                  </a:rPr>
                  <a:t>我们可以重新定义矩阵乘法如下：</a:t>
                </a:r>
                <a:endParaRPr lang="en-US" altLang="zh-CN" sz="1600" dirty="0">
                  <a:solidFill>
                    <a:prstClr val="black"/>
                  </a:solidFill>
                </a:endParaRPr>
              </a:p>
              <a:p>
                <a:pPr marL="228600" lvl="0" indent="-228600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6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altLang="zh-CN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⁡{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altLang="zh-CN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𝑘𝑗</m:t>
                        </m:r>
                      </m:sub>
                    </m:sSub>
                    <m:r>
                      <a:rPr lang="en-US" altLang="zh-CN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}(1≤</m:t>
                    </m:r>
                    <m:r>
                      <a:rPr lang="en-US" altLang="zh-CN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solidFill>
                      <a:prstClr val="black"/>
                    </a:solidFill>
                  </a:rPr>
                  <a:t>，</a:t>
                </a:r>
                <a:r>
                  <a:rPr lang="en-US" altLang="zh-CN" sz="1600" dirty="0">
                    <a:solidFill>
                      <a:prstClr val="black"/>
                    </a:solidFill>
                  </a:rPr>
                  <a:t>A</a:t>
                </a:r>
                <a:r>
                  <a:rPr lang="zh-CN" altLang="en-US" sz="1600" dirty="0">
                    <a:solidFill>
                      <a:prstClr val="black"/>
                    </a:solidFill>
                  </a:rPr>
                  <a:t>、</a:t>
                </a:r>
                <a:r>
                  <a:rPr lang="en-US" altLang="zh-CN" sz="1600" dirty="0">
                    <a:solidFill>
                      <a:prstClr val="black"/>
                    </a:solidFill>
                  </a:rPr>
                  <a:t>B</a:t>
                </a:r>
                <a:r>
                  <a:rPr lang="zh-CN" altLang="en-US" sz="1600" dirty="0">
                    <a:solidFill>
                      <a:prstClr val="black"/>
                    </a:solidFill>
                  </a:rPr>
                  <a:t>是</a:t>
                </a:r>
                <a:r>
                  <a:rPr lang="en-US" altLang="zh-CN" sz="1600" dirty="0" err="1">
                    <a:solidFill>
                      <a:prstClr val="black"/>
                    </a:solidFill>
                  </a:rPr>
                  <a:t>a×b</a:t>
                </a:r>
                <a:r>
                  <a:rPr lang="zh-CN" altLang="en-US" sz="1600" dirty="0">
                    <a:solidFill>
                      <a:prstClr val="black"/>
                    </a:solidFill>
                  </a:rPr>
                  <a:t>、</a:t>
                </a:r>
                <a:r>
                  <a:rPr lang="en-US" altLang="zh-CN" sz="1600" dirty="0" err="1">
                    <a:solidFill>
                      <a:prstClr val="black"/>
                    </a:solidFill>
                  </a:rPr>
                  <a:t>b×c</a:t>
                </a:r>
                <a:r>
                  <a:rPr lang="zh-CN" altLang="en-US" sz="1600" dirty="0">
                    <a:solidFill>
                      <a:prstClr val="black"/>
                    </a:solidFill>
                  </a:rPr>
                  <a:t>的矩阵，</a:t>
                </a:r>
                <a:r>
                  <a:rPr lang="en-US" altLang="zh-CN" sz="1600" dirty="0">
                    <a:solidFill>
                      <a:prstClr val="black"/>
                    </a:solidFill>
                  </a:rPr>
                  <a:t>C</a:t>
                </a:r>
                <a:r>
                  <a:rPr lang="zh-CN" altLang="en-US" sz="1600" dirty="0">
                    <a:solidFill>
                      <a:prstClr val="black"/>
                    </a:solidFill>
                  </a:rPr>
                  <a:t>是</a:t>
                </a:r>
                <a:r>
                  <a:rPr lang="en-US" altLang="zh-CN" sz="1600" dirty="0" err="1">
                    <a:solidFill>
                      <a:prstClr val="black"/>
                    </a:solidFill>
                  </a:rPr>
                  <a:t>a×c</a:t>
                </a:r>
                <a:r>
                  <a:rPr lang="zh-CN" altLang="en-US" sz="1600" dirty="0">
                    <a:solidFill>
                      <a:prstClr val="black"/>
                    </a:solidFill>
                  </a:rPr>
                  <a:t>的矩阵，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G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为邻接矩阵</a:t>
                </a:r>
                <a14:m>
                  <m:oMath xmlns:m="http://schemas.openxmlformats.org/officeDocument/2006/math">
                    <m:r>
                      <a:rPr lang="zh-CN" alt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，</m:t>
                    </m:r>
                    <m:sSubSup>
                      <m:sSubSupPr>
                        <m:ctrlP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altLang="zh-CN" sz="1600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即为</a:t>
                </a:r>
                <a:r>
                  <a:rPr lang="en-US" altLang="zh-CN" sz="1600" dirty="0" err="1">
                    <a:solidFill>
                      <a:srgbClr val="FF0000"/>
                    </a:solidFill>
                  </a:rPr>
                  <a:t>i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到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j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经过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N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条边的最短路</a:t>
                </a:r>
                <a:endParaRPr lang="en-US" altLang="zh-CN" sz="1600" dirty="0">
                  <a:solidFill>
                    <a:srgbClr val="FF0000"/>
                  </a:solidFill>
                </a:endParaRPr>
              </a:p>
              <a:p>
                <a:pPr marL="228600" lvl="0" indent="-228600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solidFill>
                      <a:prstClr val="black"/>
                    </a:solidFill>
                  </a:rPr>
                  <a:t>这是满足结合律的，证明如下：</a:t>
                </a:r>
                <a:endParaRPr lang="en-US" altLang="zh-CN" sz="1600" dirty="0">
                  <a:solidFill>
                    <a:prstClr val="black"/>
                  </a:solidFill>
                </a:endParaRPr>
              </a:p>
              <a:p>
                <a:pPr marL="228600" lvl="0" indent="-228600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𝐵𝐶</m:t>
                            </m:r>
                          </m:e>
                        </m:d>
                      </m:e>
                      <m:sub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  <m: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altLang="zh-CN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fName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𝑘𝑙</m:t>
                                        </m:r>
                                      </m:sub>
                                    </m:sSub>
                                    <m:r>
                                      <a:rPr lang="en-US" altLang="zh-CN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</m:oMath>
                </a14:m>
                <a:endParaRPr lang="en-US" altLang="zh-CN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228600" lvl="0" indent="-228600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prstClr val="black"/>
                    </a:solidFill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altLang="zh-CN" sz="16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6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min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r>
                          <a:rPr lang="en-US" altLang="zh-CN" sz="16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𝑘𝑙</m:t>
                            </m:r>
                          </m:sub>
                        </m:sSub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𝑙𝑗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600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228600" lvl="0" indent="-228600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prstClr val="black"/>
                    </a:solidFill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altLang="zh-CN" sz="16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6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min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CN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𝑖𝑘</m:t>
                                    </m:r>
                                  </m:sub>
                                </m:sSub>
                                <m:r>
                                  <a:rPr lang="en-US" altLang="zh-CN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𝑘𝑙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  <m:sSub>
                          <m:sSubPr>
                            <m:ctrlP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𝑙𝑗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600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228600" lvl="0" indent="-228600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prstClr val="black"/>
                    </a:solidFill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altLang="zh-CN" sz="16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e>
                        </m:d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CN" sz="1600" i="1" dirty="0">
                    <a:solidFill>
                      <a:prstClr val="black"/>
                    </a:solidFill>
                  </a:rPr>
                  <a:t> </a:t>
                </a:r>
              </a:p>
              <a:p>
                <a:pPr marL="228600" lvl="0" indent="-228600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solidFill>
                      <a:prstClr val="black"/>
                    </a:solidFill>
                  </a:rPr>
                  <a:t>既然满足结合率，那么我们就可以用快速幂加速，时间</a:t>
                </a:r>
                <a:r>
                  <a:rPr lang="en-US" altLang="zh-CN" sz="1600" dirty="0">
                    <a:solidFill>
                      <a:prstClr val="black"/>
                    </a:solidFill>
                  </a:rPr>
                  <a:t>O(K</a:t>
                </a:r>
                <a:r>
                  <a:rPr lang="en-US" altLang="zh-CN" sz="1600" baseline="30000" dirty="0">
                    <a:solidFill>
                      <a:prstClr val="black"/>
                    </a:solidFill>
                  </a:rPr>
                  <a:t>3</a:t>
                </a:r>
                <a:r>
                  <a:rPr lang="en-US" altLang="zh-CN" sz="1600" dirty="0">
                    <a:solidFill>
                      <a:prstClr val="black"/>
                    </a:solidFill>
                  </a:rPr>
                  <a:t>logN)</a:t>
                </a:r>
                <a:r>
                  <a:rPr lang="zh-CN" altLang="en-US" sz="1600" dirty="0">
                    <a:solidFill>
                      <a:prstClr val="black"/>
                    </a:solidFill>
                  </a:rPr>
                  <a:t>，完美解决。</a:t>
                </a:r>
                <a:endParaRPr lang="en-US" altLang="zh-CN" sz="1600" dirty="0">
                  <a:solidFill>
                    <a:prstClr val="black"/>
                  </a:solidFill>
                </a:endParaRPr>
              </a:p>
              <a:p>
                <a:pPr marL="228600" lvl="0" indent="-228600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solidFill>
                      <a:prstClr val="black"/>
                    </a:solidFill>
                  </a:rPr>
                  <a:t>事实证明，在图论中灵活地运用矩阵乘法会有出乎意料的</a:t>
                </a:r>
                <a:r>
                  <a:rPr lang="zh-CN" altLang="en-US" sz="1600" dirty="0">
                    <a:solidFill>
                      <a:prstClr val="black"/>
                    </a:solidFill>
                  </a:rPr>
                  <a:t>作用</a:t>
                </a:r>
                <a:endParaRPr lang="zh-CN" alt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108" y="2790200"/>
                <a:ext cx="6110745" cy="3728200"/>
              </a:xfrm>
              <a:prstGeom prst="rect">
                <a:avLst/>
              </a:prstGeom>
              <a:blipFill rotWithShape="0">
                <a:blip r:embed="rId2"/>
                <a:stretch>
                  <a:fillRect l="-399" t="-1146" b="-13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102235" y="6156960"/>
            <a:ext cx="5641340" cy="3708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代码：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  <a:hlinkClick r:id="rId3" action="ppaction://hlinkfile"/>
              </a:rPr>
              <a:t>https://blog.csdn.net/brian551/article/details/78079845</a:t>
            </a:r>
            <a:endParaRPr lang="zh-CN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975215" y="140335"/>
          <a:ext cx="2207260" cy="788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" r:id="rId4" imgW="1678305" imgH="613410" progId="Package">
                  <p:embed/>
                </p:oleObj>
              </mc:Choice>
              <mc:Fallback>
                <p:oleObj name="" r:id="rId4" imgW="1678305" imgH="613410" progId="Package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975215" y="140335"/>
                        <a:ext cx="2207260" cy="788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标题 58369"/>
          <p:cNvSpPr>
            <a:spLocks noGrp="1" noRot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dirty="0"/>
              <a:t>小结：</a:t>
            </a:r>
            <a:endParaRPr lang="zh-CN" altLang="en-US" dirty="0"/>
          </a:p>
        </p:txBody>
      </p:sp>
      <p:sp>
        <p:nvSpPr>
          <p:cNvPr id="58371" name="文本占位符 58370"/>
          <p:cNvSpPr>
            <a:spLocks noGrp="1" noRot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经过几道例题的讲解，我们不难发现，矩阵乘法与倍增思想那是紧密结合的。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可以说，矩阵乘法就是提供倍增的工具！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巧妙地利用矩阵乘法能使算法的效率大大提高！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Par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5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5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5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1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快速幂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 </a:t>
            </a:r>
            <a:r>
              <a:rPr lang="en-US" altLang="zh-CN" dirty="0" smtClean="0"/>
              <a:t>One</a:t>
            </a:r>
            <a:endParaRPr lang="zh-CN" altLang="en-US" dirty="0"/>
          </a:p>
        </p:txBody>
      </p:sp>
      <p:cxnSp>
        <p:nvCxnSpPr>
          <p:cNvPr id="91" name="直接连接符 90"/>
          <p:cNvCxnSpPr/>
          <p:nvPr/>
        </p:nvCxnSpPr>
        <p:spPr>
          <a:xfrm>
            <a:off x="640573" y="2245699"/>
            <a:ext cx="174702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330716" y="489552"/>
            <a:ext cx="74596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84996" y="1332882"/>
            <a:ext cx="7410450" cy="441960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4208910" y="632137"/>
            <a:ext cx="55547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2400" b="1" dirty="0" smtClean="0">
                <a:ea typeface="微软雅黑" panose="020B0503020204020204" pitchFamily="34" charset="-122"/>
              </a:rPr>
              <a:t>例题：</a:t>
            </a:r>
            <a:r>
              <a:rPr lang="en-US" altLang="zh-CN" sz="2400" b="1" dirty="0" smtClean="0">
                <a:ea typeface="微软雅黑" panose="020B0503020204020204" pitchFamily="34" charset="-122"/>
              </a:rPr>
              <a:t>NOIP2013day1</a:t>
            </a:r>
            <a:r>
              <a:rPr lang="zh-CN" altLang="en-US" sz="2400" b="1" dirty="0" smtClean="0">
                <a:ea typeface="微软雅黑" panose="020B0503020204020204" pitchFamily="34" charset="-122"/>
              </a:rPr>
              <a:t>第一题</a:t>
            </a:r>
            <a:r>
              <a:rPr lang="en-US" altLang="zh-CN" sz="2400" b="1" dirty="0" smtClean="0">
                <a:ea typeface="微软雅黑" panose="020B0503020204020204" pitchFamily="34" charset="-122"/>
              </a:rPr>
              <a:t>-</a:t>
            </a:r>
            <a:r>
              <a:rPr lang="zh-CN" altLang="en-US" sz="2400" b="1" dirty="0" smtClean="0">
                <a:ea typeface="微软雅黑" panose="020B0503020204020204" pitchFamily="34" charset="-122"/>
              </a:rPr>
              <a:t>转圈游戏</a:t>
            </a:r>
            <a:endParaRPr lang="zh-CN" altLang="en-US" sz="2400" b="1" dirty="0"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83824" y="2939677"/>
            <a:ext cx="3825086" cy="192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分析：</a:t>
            </a:r>
            <a:endParaRPr lang="en-US" altLang="zh-CN" sz="2000" b="1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找规律，答案就是</a:t>
            </a:r>
            <a:endParaRPr lang="en-US" altLang="zh-CN" sz="20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dirty="0" err="1"/>
              <a:t>ans</a:t>
            </a:r>
            <a:r>
              <a:rPr lang="en-US" altLang="zh-CN" sz="2000" dirty="0"/>
              <a:t> = (x + m *</a:t>
            </a:r>
            <a:r>
              <a:rPr lang="zh-CN" altLang="en-US" sz="2000" dirty="0"/>
              <a:t>（</a:t>
            </a:r>
            <a:r>
              <a:rPr lang="en-US" altLang="zh-CN" sz="2000" dirty="0"/>
              <a:t>10^k </a:t>
            </a:r>
            <a:r>
              <a:rPr lang="zh-CN" altLang="en-US" sz="2000" dirty="0"/>
              <a:t>）</a:t>
            </a:r>
            <a:r>
              <a:rPr lang="en-US" altLang="zh-CN" sz="2000" dirty="0"/>
              <a:t>) %</a:t>
            </a:r>
            <a:r>
              <a:rPr lang="en-US" altLang="zh-CN" sz="2000" dirty="0" smtClean="0"/>
              <a:t>n</a:t>
            </a:r>
            <a:endParaRPr lang="en-US" altLang="zh-CN" sz="2000" dirty="0" smtClean="0"/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其中</a:t>
            </a:r>
            <a:r>
              <a:rPr lang="en-US" altLang="zh-CN" sz="2000" dirty="0"/>
              <a:t>10^k %n </a:t>
            </a:r>
            <a:r>
              <a:rPr lang="zh-CN" altLang="en-US" sz="2000" dirty="0"/>
              <a:t>用快速幂计算即可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 dirty="0" smtClean="0">
                <a:sym typeface="+mn-ea"/>
              </a:rPr>
              <a:t>矩阵乘法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zh-CN" altLang="en-US" dirty="0"/>
              <a:t>关于矩阵乘法</a:t>
            </a:r>
            <a:endParaRPr lang="zh-CN" altLang="en-US" dirty="0"/>
          </a:p>
        </p:txBody>
      </p:sp>
      <p:sp>
        <p:nvSpPr>
          <p:cNvPr id="3075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p>
            <a:pPr eaLnBrk="1" hangingPunct="1"/>
            <a:r>
              <a:rPr lang="zh-CN" altLang="en-US" dirty="0"/>
              <a:t>矩阵乘法的一个用处就是计算常系数线性齐次递推关系，例如菲波那契数列。</a:t>
            </a:r>
            <a:endParaRPr lang="zh-CN" altLang="en-US" dirty="0"/>
          </a:p>
          <a:p>
            <a:pPr eaLnBrk="1" hangingPunct="1"/>
            <a:endParaRPr lang="en-US" altLang="zh-CN" dirty="0"/>
          </a:p>
        </p:txBody>
      </p:sp>
      <p:sp>
        <p:nvSpPr>
          <p:cNvPr id="7171" name="Rectangle 4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72" name="Rectangle 5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73" name="Rectangle 6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74" name="Rectangle 7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18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075">
                                            <p:txEl>
                                              <p:charRg st="18" end="5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Rectangle 2"/>
          <p:cNvSpPr/>
          <p:nvPr/>
        </p:nvSpPr>
        <p:spPr>
          <a:xfrm>
            <a:off x="824865" y="2976563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4" name="Rectangle 3"/>
          <p:cNvSpPr/>
          <p:nvPr/>
        </p:nvSpPr>
        <p:spPr>
          <a:xfrm>
            <a:off x="824865" y="3071813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48" name="Rectangle 4"/>
          <p:cNvSpPr/>
          <p:nvPr/>
        </p:nvSpPr>
        <p:spPr>
          <a:xfrm>
            <a:off x="824865" y="2637155"/>
            <a:ext cx="79502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p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如果 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6" name="Rectangle 5"/>
          <p:cNvSpPr/>
          <p:nvPr/>
        </p:nvSpPr>
        <p:spPr>
          <a:xfrm>
            <a:off x="1619250" y="-8890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8" name="Rectangle 7"/>
          <p:cNvSpPr/>
          <p:nvPr/>
        </p:nvSpPr>
        <p:spPr>
          <a:xfrm>
            <a:off x="824865" y="31813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9" name="Rectangle 8"/>
          <p:cNvSpPr/>
          <p:nvPr/>
        </p:nvSpPr>
        <p:spPr>
          <a:xfrm>
            <a:off x="824865" y="31813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53" name="Rectangle 9"/>
          <p:cNvSpPr/>
          <p:nvPr/>
        </p:nvSpPr>
        <p:spPr>
          <a:xfrm>
            <a:off x="824865" y="4904740"/>
            <a:ext cx="568960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那么矩阵</a:t>
            </a:r>
            <a:r>
              <a:rPr lang="zh-CN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叫做矩阵</a:t>
            </a:r>
            <a:r>
              <a:rPr lang="zh-CN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zh-CN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的乘积，记作</a:t>
            </a:r>
            <a:r>
              <a:rPr lang="zh-CN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C=AB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40" name="AutoShape 10"/>
          <p:cNvSpPr/>
          <p:nvPr/>
        </p:nvSpPr>
        <p:spPr>
          <a:xfrm flipV="1">
            <a:off x="6514465" y="2912110"/>
            <a:ext cx="3328670" cy="687705"/>
          </a:xfrm>
          <a:prstGeom prst="wedgeRoundRectCallout">
            <a:avLst>
              <a:gd name="adj1" fmla="val -102176"/>
              <a:gd name="adj2" fmla="val 49657"/>
              <a:gd name="adj3" fmla="val 16667"/>
            </a:avLst>
          </a:prstGeom>
          <a:solidFill>
            <a:srgbClr val="EFFFC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rot="10800000" anchor="t"/>
          <a:p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矩阵</a:t>
            </a: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的第</a:t>
            </a: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行的行向量与矩阵</a:t>
            </a: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的第</a:t>
            </a: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列的列向量的数量积 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41" name="AutoShape 11"/>
          <p:cNvSpPr/>
          <p:nvPr/>
        </p:nvSpPr>
        <p:spPr>
          <a:xfrm flipV="1">
            <a:off x="6163945" y="3860165"/>
            <a:ext cx="3296285" cy="690880"/>
          </a:xfrm>
          <a:prstGeom prst="wedgeRoundRectCallout">
            <a:avLst>
              <a:gd name="adj1" fmla="val -93960"/>
              <a:gd name="adj2" fmla="val 44577"/>
              <a:gd name="adj3" fmla="val 16667"/>
            </a:avLst>
          </a:prstGeom>
          <a:solidFill>
            <a:srgbClr val="EFFFC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rot="10800000" anchor="t"/>
          <a:p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矩阵</a:t>
            </a: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的第</a:t>
            </a: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行的行向量与矩阵</a:t>
            </a: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的第</a:t>
            </a: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列的列向量的数量积 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6156" name="Object 2"/>
          <p:cNvGraphicFramePr>
            <a:graphicFrameLocks noChangeAspect="1"/>
          </p:cNvGraphicFramePr>
          <p:nvPr/>
        </p:nvGraphicFramePr>
        <p:xfrm>
          <a:off x="824707" y="1258888"/>
          <a:ext cx="390398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1866265" imgH="482600" progId="Equation.DSMT4">
                  <p:embed/>
                </p:oleObj>
              </mc:Choice>
              <mc:Fallback>
                <p:oleObj name="" r:id="rId1" imgW="1866265" imgH="482600" progId="Equation.DSMT4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24707" y="1258888"/>
                        <a:ext cx="3903980" cy="1009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7" name="Object 3"/>
          <p:cNvGraphicFramePr>
            <a:graphicFrameLocks noChangeAspect="1"/>
          </p:cNvGraphicFramePr>
          <p:nvPr/>
        </p:nvGraphicFramePr>
        <p:xfrm>
          <a:off x="5612765" y="1228725"/>
          <a:ext cx="1919288" cy="1039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3" imgW="889635" imgH="482600" progId="Equation.DSMT4">
                  <p:embed/>
                </p:oleObj>
              </mc:Choice>
              <mc:Fallback>
                <p:oleObj name="" r:id="rId3" imgW="889635" imgH="482600" progId="Equation.DSMT4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12765" y="1228725"/>
                        <a:ext cx="1919288" cy="10398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8" name="Object 4"/>
          <p:cNvGraphicFramePr>
            <a:graphicFrameLocks noChangeAspect="1"/>
          </p:cNvGraphicFramePr>
          <p:nvPr/>
        </p:nvGraphicFramePr>
        <p:xfrm>
          <a:off x="1774190" y="2637155"/>
          <a:ext cx="2970530" cy="500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5" imgW="1360170" imgH="228600" progId="Equation.DSMT4">
                  <p:embed/>
                </p:oleObj>
              </mc:Choice>
              <mc:Fallback>
                <p:oleObj name="" r:id="rId5" imgW="1360170" imgH="228600" progId="Equation.DSMT4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74190" y="2637155"/>
                        <a:ext cx="2970530" cy="5003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9" name="Object 5"/>
          <p:cNvGraphicFramePr>
            <a:graphicFrameLocks noChangeAspect="1"/>
          </p:cNvGraphicFramePr>
          <p:nvPr/>
        </p:nvGraphicFramePr>
        <p:xfrm>
          <a:off x="1774190" y="3141980"/>
          <a:ext cx="278384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7" imgW="1385570" imgH="228600" progId="Equation.DSMT4">
                  <p:embed/>
                </p:oleObj>
              </mc:Choice>
              <mc:Fallback>
                <p:oleObj name="" r:id="rId7" imgW="1385570" imgH="228600" progId="Equation.DSMT4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74190" y="3141980"/>
                        <a:ext cx="2783840" cy="460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60" name="Object 6"/>
          <p:cNvGraphicFramePr>
            <a:graphicFrameLocks noChangeAspect="1"/>
          </p:cNvGraphicFramePr>
          <p:nvPr/>
        </p:nvGraphicFramePr>
        <p:xfrm>
          <a:off x="1774190" y="3573780"/>
          <a:ext cx="2745105" cy="449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9" imgW="1398270" imgH="228600" progId="Equation.DSMT4">
                  <p:embed/>
                </p:oleObj>
              </mc:Choice>
              <mc:Fallback>
                <p:oleObj name="" r:id="rId9" imgW="1398270" imgH="228600" progId="Equation.DSMT4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74190" y="3573780"/>
                        <a:ext cx="2745105" cy="4495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61" name="Object 7"/>
          <p:cNvGraphicFramePr>
            <a:graphicFrameLocks noChangeAspect="1"/>
          </p:cNvGraphicFramePr>
          <p:nvPr/>
        </p:nvGraphicFramePr>
        <p:xfrm>
          <a:off x="1774190" y="4078605"/>
          <a:ext cx="2926080" cy="472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1" imgW="1410970" imgH="228600" progId="Equation.DSMT4">
                  <p:embed/>
                </p:oleObj>
              </mc:Choice>
              <mc:Fallback>
                <p:oleObj name="" r:id="rId11" imgW="1410970" imgH="228600" progId="Equation.DSMT4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774190" y="4078605"/>
                        <a:ext cx="2926080" cy="4724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209" name="Pictur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2568" y="5470525"/>
            <a:ext cx="5189537" cy="936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210" name="Rectangle 4"/>
          <p:cNvSpPr txBox="1"/>
          <p:nvPr/>
        </p:nvSpPr>
        <p:spPr>
          <a:xfrm>
            <a:off x="824865" y="423545"/>
            <a:ext cx="2741930" cy="6921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defTabSz="914400"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zh-CN" altLang="en-US" sz="3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矩阵乘法</a:t>
            </a:r>
            <a:endParaRPr lang="zh-CN" altLang="en-US" sz="360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49" dur="2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54" dur="20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/>
      <p:bldP spid="6153" grpId="0"/>
      <p:bldP spid="1040" grpId="0" bldLvl="0" animBg="1"/>
      <p:bldP spid="1041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7" name="Rectangle 2"/>
          <p:cNvSpPr>
            <a:spLocks noGrp="1"/>
          </p:cNvSpPr>
          <p:nvPr>
            <p:ph type="title"/>
          </p:nvPr>
        </p:nvSpPr>
        <p:spPr>
          <a:xfrm>
            <a:off x="855663" y="475615"/>
            <a:ext cx="8229600" cy="868363"/>
          </a:xfrm>
        </p:spPr>
        <p:txBody>
          <a:bodyPr vert="horz" wrap="square" lIns="91440" tIns="45720" rIns="91440" bIns="45720" anchor="b"/>
          <a:p>
            <a:pPr marL="838200" indent="-838200" eaLnBrk="1" hangingPunct="1">
              <a:buNone/>
            </a:pPr>
            <a:r>
              <a:rPr lang="zh-CN" altLang="en-US" dirty="0">
                <a:solidFill>
                  <a:schemeClr val="tx1"/>
                </a:solidFill>
              </a:rPr>
              <a:t>矩阵乘法的串行算法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218" name="Rectangle 3"/>
          <p:cNvSpPr>
            <a:spLocks noGrp="1"/>
          </p:cNvSpPr>
          <p:nvPr>
            <p:ph type="body" sz="half" idx="1"/>
          </p:nvPr>
        </p:nvSpPr>
        <p:spPr>
          <a:xfrm>
            <a:off x="855663" y="1647190"/>
            <a:ext cx="8153400" cy="4525963"/>
          </a:xfrm>
        </p:spPr>
        <p:txBody>
          <a:bodyPr vert="horz" wrap="square" lIns="91440" tIns="45720" rIns="91440" bIns="45720" anchor="t"/>
          <a:p>
            <a:pPr eaLnBrk="1" hangingPunct="1"/>
            <a:r>
              <a:rPr lang="zh-CN" altLang="en-US" u="sng" dirty="0">
                <a:latin typeface="Times New Roman" panose="02020603050405020304" pitchFamily="18" charset="0"/>
              </a:rPr>
              <a:t>基本计算方式</a:t>
            </a:r>
            <a:r>
              <a:rPr lang="zh-CN" altLang="en-US" dirty="0">
                <a:latin typeface="Times New Roman" panose="02020603050405020304" pitchFamily="18" charset="0"/>
              </a:rPr>
              <a:t>：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eaLnBrk="1" hangingPunct="1"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	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eaLnBrk="1" hangingPunct="1"/>
            <a:endParaRPr lang="zh-CN" altLang="en-US" dirty="0">
              <a:latin typeface="Times New Roman" panose="02020603050405020304" pitchFamily="18" charset="0"/>
            </a:endParaRPr>
          </a:p>
          <a:p>
            <a:pPr eaLnBrk="1" hangingPunct="1"/>
            <a:r>
              <a:rPr lang="zh-CN" altLang="en-US" u="sng" dirty="0">
                <a:latin typeface="Times New Roman" panose="02020603050405020304" pitchFamily="18" charset="0"/>
              </a:rPr>
              <a:t>算法实现</a:t>
            </a:r>
            <a:r>
              <a:rPr lang="zh-CN" altLang="en-US" dirty="0">
                <a:latin typeface="Times New Roman" panose="02020603050405020304" pitchFamily="18" charset="0"/>
              </a:rPr>
              <a:t>：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eaLnBrk="1" hangingPunct="1"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	</a:t>
            </a:r>
            <a:r>
              <a:rPr lang="en-US" altLang="zh-CN" dirty="0">
                <a:latin typeface="Times New Roman" panose="02020603050405020304" pitchFamily="18" charset="0"/>
              </a:rPr>
              <a:t>for (i=0; i&lt;n; i++)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eaLnBrk="1" hangingPunct="1"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		for (j=0; j&lt;n; j++)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eaLnBrk="1" hangingPunct="1"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		    for (k=0; k&lt;n;k++)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eaLnBrk="1" hangingPunct="1"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			c[i][j]+=a[i][k]*b[k][j]</a:t>
            </a:r>
            <a:r>
              <a:rPr lang="zh-CN" altLang="en-US" dirty="0">
                <a:latin typeface="Times New Roman" panose="02020603050405020304" pitchFamily="18" charset="0"/>
              </a:rPr>
              <a:t>；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9219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6153" y="2244090"/>
            <a:ext cx="5189538" cy="936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3506153" y="2172653"/>
            <a:ext cx="5400675" cy="1008063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randomBa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Rectangle 2"/>
          <p:cNvSpPr>
            <a:spLocks noGrp="1"/>
          </p:cNvSpPr>
          <p:nvPr>
            <p:ph type="title"/>
          </p:nvPr>
        </p:nvSpPr>
        <p:spPr>
          <a:xfrm>
            <a:off x="751840" y="609600"/>
            <a:ext cx="6195060" cy="746760"/>
          </a:xfrm>
        </p:spPr>
        <p:txBody>
          <a:bodyPr vert="horz" wrap="square" lIns="91440" tIns="45720" rIns="91440" bIns="45720" anchor="b"/>
          <a:p>
            <a:pPr eaLnBrk="1" hangingPunct="1"/>
            <a:r>
              <a:rPr lang="zh-CN" altLang="en-US" sz="3600" dirty="0"/>
              <a:t>简单的斐波那契数列矩阵解法</a:t>
            </a:r>
            <a:endParaRPr lang="zh-CN" altLang="en-US" sz="3600" dirty="0"/>
          </a:p>
        </p:txBody>
      </p:sp>
      <p:sp>
        <p:nvSpPr>
          <p:cNvPr id="4099" name="Rectangle 3"/>
          <p:cNvSpPr>
            <a:spLocks noGrp="1"/>
          </p:cNvSpPr>
          <p:nvPr>
            <p:ph idx="1"/>
          </p:nvPr>
        </p:nvSpPr>
        <p:spPr>
          <a:xfrm>
            <a:off x="401955" y="1905000"/>
            <a:ext cx="11387455" cy="1748790"/>
          </a:xfrm>
        </p:spPr>
        <p:txBody>
          <a:bodyPr vert="horz" wrap="square" lIns="91440" tIns="45720" rIns="91440" bIns="45720" anchor="t"/>
          <a:p>
            <a:pPr eaLnBrk="1" hangingPunct="1"/>
            <a:r>
              <a:rPr lang="en-US" altLang="zh-CN" sz="2400" dirty="0"/>
              <a:t>F(n)=F(n-1)+F(n-2)</a:t>
            </a:r>
            <a:r>
              <a:rPr lang="zh-CN" altLang="en-US" sz="2400" dirty="0"/>
              <a:t>，这是一个二阶递推式。</a:t>
            </a:r>
            <a:endParaRPr lang="zh-CN" altLang="en-US" sz="2400" dirty="0"/>
          </a:p>
          <a:p>
            <a:pPr eaLnBrk="1" hangingPunct="1"/>
            <a:endParaRPr lang="zh-CN" altLang="en-US" sz="2400" dirty="0"/>
          </a:p>
          <a:p>
            <a:pPr eaLnBrk="1" hangingPunct="1"/>
            <a:r>
              <a:rPr lang="zh-CN" altLang="en-US" sz="2400" dirty="0"/>
              <a:t>所以存在一个二阶矩阵，将</a:t>
            </a:r>
            <a:r>
              <a:rPr lang="en-US" altLang="zh-CN" sz="2400" dirty="0"/>
              <a:t>F(n),F(n-1)</a:t>
            </a:r>
            <a:r>
              <a:rPr lang="zh-CN" altLang="en-US" sz="2400" dirty="0"/>
              <a:t>和</a:t>
            </a:r>
            <a:r>
              <a:rPr lang="en-US" altLang="zh-CN" sz="2400" dirty="0"/>
              <a:t>F(n-1),F(n-2)</a:t>
            </a:r>
            <a:r>
              <a:rPr lang="zh-CN" altLang="en-US" sz="2400" dirty="0"/>
              <a:t>通过矩阵联系起来。</a:t>
            </a:r>
            <a:endParaRPr lang="zh-CN" altLang="en-US" sz="2400" dirty="0"/>
          </a:p>
          <a:p>
            <a:pPr eaLnBrk="1" hangingPunct="1"/>
            <a:endParaRPr lang="en-US" altLang="zh-CN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charRg st="31" end="7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">
                                            <p:txEl>
                                              <p:charRg st="31" end="7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">
                                            <p:txEl>
                                              <p:charRg st="31" end="7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模板页面">
  <a:themeElements>
    <a:clrScheme name="蓝色​​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自定义 47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黄橙色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5893</Words>
  <Application>WPS 演示</Application>
  <PresentationFormat>宽屏</PresentationFormat>
  <Paragraphs>512</Paragraphs>
  <Slides>35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17</vt:i4>
      </vt:variant>
      <vt:variant>
        <vt:lpstr>幻灯片标题</vt:lpstr>
      </vt:variant>
      <vt:variant>
        <vt:i4>35</vt:i4>
      </vt:variant>
    </vt:vector>
  </HeadingPairs>
  <TitlesOfParts>
    <vt:vector size="71" baseType="lpstr">
      <vt:lpstr>Arial</vt:lpstr>
      <vt:lpstr>宋体</vt:lpstr>
      <vt:lpstr>Wingdings</vt:lpstr>
      <vt:lpstr>微软雅黑</vt:lpstr>
      <vt:lpstr>Century Gothic</vt:lpstr>
      <vt:lpstr>MS PGothic</vt:lpstr>
      <vt:lpstr>Segoe UI Light</vt:lpstr>
      <vt:lpstr>Segoe UI Light</vt:lpstr>
      <vt:lpstr>Times New Roman</vt:lpstr>
      <vt:lpstr>黑体</vt:lpstr>
      <vt:lpstr>Segoe UI</vt:lpstr>
      <vt:lpstr>Arial Unicode MS</vt:lpstr>
      <vt:lpstr>等线</vt:lpstr>
      <vt:lpstr>Cambria Math</vt:lpstr>
      <vt:lpstr>Verdana</vt:lpstr>
      <vt:lpstr>Segoe Print</vt:lpstr>
      <vt:lpstr>BatangChe</vt:lpstr>
      <vt:lpstr>模板页面</vt:lpstr>
      <vt:lpstr>OfficePLUS</vt:lpstr>
      <vt:lpstr>Equation.DSMT4</vt:lpstr>
      <vt:lpstr>Paint.Picture</vt:lpstr>
      <vt:lpstr>Paint.Picture</vt:lpstr>
      <vt:lpstr>Package</vt:lpstr>
      <vt:lpstr>Photoshop.Image.13</vt:lpstr>
      <vt:lpstr>Paint.Picture</vt:lpstr>
      <vt:lpstr>Package</vt:lpstr>
      <vt:lpstr>Package</vt:lpstr>
      <vt:lpstr>Package</vt:lpstr>
      <vt:lpstr>Equation.DSMT4</vt:lpstr>
      <vt:lpstr>Equation.DSMT4</vt:lpstr>
      <vt:lpstr>Equation.DSMT4</vt:lpstr>
      <vt:lpstr>Equation.DSMT4</vt:lpstr>
      <vt:lpstr>Equation.DSMT4</vt:lpstr>
      <vt:lpstr>Package</vt:lpstr>
      <vt:lpstr>Package</vt:lpstr>
      <vt:lpstr>Package</vt:lpstr>
      <vt:lpstr>快速幂</vt:lpstr>
      <vt:lpstr>PowerPoint 演示文稿</vt:lpstr>
      <vt:lpstr>PowerPoint 演示文稿</vt:lpstr>
      <vt:lpstr>PowerPoint 演示文稿</vt:lpstr>
      <vt:lpstr>矩阵乘法</vt:lpstr>
      <vt:lpstr>关于矩阵乘法</vt:lpstr>
      <vt:lpstr>PowerPoint 演示文稿</vt:lpstr>
      <vt:lpstr>矩阵乘法的串行算法</vt:lpstr>
      <vt:lpstr>简单的斐波那契数列矩阵解法</vt:lpstr>
      <vt:lpstr>Simple</vt:lpstr>
      <vt:lpstr>推广到我们这道题目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小结：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CYSY</cp:lastModifiedBy>
  <cp:revision>209</cp:revision>
  <dcterms:created xsi:type="dcterms:W3CDTF">2015-08-18T02:51:00Z</dcterms:created>
  <dcterms:modified xsi:type="dcterms:W3CDTF">2021-08-23T08:56:46Z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2052-10.8.0.6206</vt:lpwstr>
  </property>
</Properties>
</file>